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9" r:id="rId2"/>
    <p:sldId id="277" r:id="rId3"/>
    <p:sldId id="278" r:id="rId4"/>
    <p:sldId id="303" r:id="rId5"/>
    <p:sldId id="280" r:id="rId6"/>
    <p:sldId id="297" r:id="rId7"/>
    <p:sldId id="298" r:id="rId8"/>
    <p:sldId id="286" r:id="rId9"/>
    <p:sldId id="313" r:id="rId10"/>
    <p:sldId id="314" r:id="rId11"/>
    <p:sldId id="299" r:id="rId12"/>
    <p:sldId id="300" r:id="rId13"/>
    <p:sldId id="304" r:id="rId14"/>
    <p:sldId id="282" r:id="rId15"/>
    <p:sldId id="265" r:id="rId16"/>
    <p:sldId id="273" r:id="rId17"/>
    <p:sldId id="311" r:id="rId18"/>
    <p:sldId id="318" r:id="rId19"/>
    <p:sldId id="315" r:id="rId20"/>
    <p:sldId id="316" r:id="rId21"/>
    <p:sldId id="317" r:id="rId22"/>
    <p:sldId id="320" r:id="rId23"/>
    <p:sldId id="322" r:id="rId24"/>
    <p:sldId id="319" r:id="rId25"/>
    <p:sldId id="305" r:id="rId26"/>
    <p:sldId id="306" r:id="rId27"/>
    <p:sldId id="307" r:id="rId28"/>
    <p:sldId id="309" r:id="rId29"/>
    <p:sldId id="312" r:id="rId30"/>
    <p:sldId id="310" r:id="rId31"/>
    <p:sldId id="285" r:id="rId32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4105"/>
    <a:srgbClr val="E8C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C07F2-7E7D-4221-80C9-B7F77488326A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13A3E133-B6F6-4E8D-BEFA-DEB3B8A5750C}">
      <dgm:prSet phldrT="[Texto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pt-BR">
              <a:noFill/>
            </a:rPr>
            <a:t> </a:t>
          </a:r>
        </a:p>
      </dgm:t>
    </dgm:pt>
    <dgm:pt modelId="{9E03719B-A28A-49B5-85AB-1B5D6155C061}" type="parTrans" cxnId="{C3FCD4ED-F6FA-436F-BED1-51C69CE572B4}">
      <dgm:prSet/>
      <dgm:spPr/>
      <dgm:t>
        <a:bodyPr/>
        <a:lstStyle/>
        <a:p>
          <a:endParaRPr lang="pt-BR"/>
        </a:p>
      </dgm:t>
    </dgm:pt>
    <dgm:pt modelId="{5F97C0BB-6127-489F-A329-10711B385CD0}" type="sibTrans" cxnId="{C3FCD4ED-F6FA-436F-BED1-51C69CE572B4}">
      <dgm:prSet/>
      <dgm:spPr/>
      <dgm:t>
        <a:bodyPr/>
        <a:lstStyle/>
        <a:p>
          <a:endParaRPr lang="pt-BR"/>
        </a:p>
      </dgm:t>
    </dgm:pt>
    <dgm:pt modelId="{E971CC2C-9FC3-4917-A7F4-8F0377880F1A}">
      <dgm:prSet phldrT="[Texto]"/>
      <dgm:spPr/>
      <dgm:t>
        <a:bodyPr/>
        <a:lstStyle/>
        <a:p>
          <a:r>
            <a:rPr lang="pt-BR" dirty="0" smtClean="0"/>
            <a:t>Repouso</a:t>
          </a:r>
          <a:endParaRPr lang="pt-BR" dirty="0"/>
        </a:p>
      </dgm:t>
    </dgm:pt>
    <dgm:pt modelId="{3E16CE34-0043-497C-9688-1613839CA814}" type="parTrans" cxnId="{D7FAE2E6-B3DB-42E8-95CC-C1F35C5ADB73}">
      <dgm:prSet/>
      <dgm:spPr/>
      <dgm:t>
        <a:bodyPr/>
        <a:lstStyle/>
        <a:p>
          <a:endParaRPr lang="pt-BR"/>
        </a:p>
      </dgm:t>
    </dgm:pt>
    <dgm:pt modelId="{6537245F-7131-47DD-BD04-4EB0CEA28F94}" type="sibTrans" cxnId="{D7FAE2E6-B3DB-42E8-95CC-C1F35C5ADB73}">
      <dgm:prSet/>
      <dgm:spPr/>
      <dgm:t>
        <a:bodyPr/>
        <a:lstStyle/>
        <a:p>
          <a:endParaRPr lang="pt-BR"/>
        </a:p>
      </dgm:t>
    </dgm:pt>
    <dgm:pt modelId="{9A375B3A-4F60-48A2-BC72-C78FCFF0103E}">
      <dgm:prSet phldrT="[Texto]"/>
      <dgm:spPr/>
      <dgm:t>
        <a:bodyPr/>
        <a:lstStyle/>
        <a:p>
          <a:r>
            <a:rPr lang="pt-BR" dirty="0" smtClean="0"/>
            <a:t>Equilíbrio estático</a:t>
          </a:r>
          <a:endParaRPr lang="pt-BR" dirty="0"/>
        </a:p>
      </dgm:t>
    </dgm:pt>
    <dgm:pt modelId="{E4CD716B-8F20-4B8F-8A02-B2DE74E9F6B4}" type="parTrans" cxnId="{81AB41B2-8E11-47BC-9B50-F6508916E19E}">
      <dgm:prSet/>
      <dgm:spPr/>
      <dgm:t>
        <a:bodyPr/>
        <a:lstStyle/>
        <a:p>
          <a:endParaRPr lang="pt-BR"/>
        </a:p>
      </dgm:t>
    </dgm:pt>
    <dgm:pt modelId="{7B7D9773-4B66-4F10-976F-47386F194A98}" type="sibTrans" cxnId="{81AB41B2-8E11-47BC-9B50-F6508916E19E}">
      <dgm:prSet/>
      <dgm:spPr/>
      <dgm:t>
        <a:bodyPr/>
        <a:lstStyle/>
        <a:p>
          <a:endParaRPr lang="pt-BR"/>
        </a:p>
      </dgm:t>
    </dgm:pt>
    <dgm:pt modelId="{1107EAB5-E0ED-4837-8DB5-FBF92B6521C0}">
      <dgm:prSet phldrT="[Texto]"/>
      <dgm:spPr/>
      <dgm:t>
        <a:bodyPr/>
        <a:lstStyle/>
        <a:p>
          <a:r>
            <a:rPr lang="pt-BR" dirty="0" smtClean="0"/>
            <a:t>MRU</a:t>
          </a:r>
          <a:endParaRPr lang="pt-BR" dirty="0"/>
        </a:p>
      </dgm:t>
    </dgm:pt>
    <dgm:pt modelId="{91C4883C-4FB0-464D-BA40-958D6ABB5C82}" type="parTrans" cxnId="{FD666157-BF57-4F86-A77F-FDC9F2BBE0DC}">
      <dgm:prSet/>
      <dgm:spPr/>
      <dgm:t>
        <a:bodyPr/>
        <a:lstStyle/>
        <a:p>
          <a:endParaRPr lang="pt-BR"/>
        </a:p>
      </dgm:t>
    </dgm:pt>
    <dgm:pt modelId="{C1324EA7-5A39-4B83-A4B2-7BA7F0A471E2}" type="sibTrans" cxnId="{FD666157-BF57-4F86-A77F-FDC9F2BBE0DC}">
      <dgm:prSet/>
      <dgm:spPr/>
      <dgm:t>
        <a:bodyPr/>
        <a:lstStyle/>
        <a:p>
          <a:endParaRPr lang="pt-BR"/>
        </a:p>
      </dgm:t>
    </dgm:pt>
    <dgm:pt modelId="{B5791F8C-81C7-4EDB-A840-B4DA0A204B03}">
      <dgm:prSet phldrT="[Texto]"/>
      <dgm:spPr/>
      <dgm:t>
        <a:bodyPr/>
        <a:lstStyle/>
        <a:p>
          <a:r>
            <a:rPr lang="pt-BR" dirty="0" smtClean="0"/>
            <a:t>Equilíbrio dinâmico</a:t>
          </a:r>
          <a:endParaRPr lang="pt-BR" dirty="0"/>
        </a:p>
      </dgm:t>
    </dgm:pt>
    <dgm:pt modelId="{C81D2B44-E055-485C-9A22-9C1BEE5A4928}" type="parTrans" cxnId="{F712ED0C-D058-4C29-A805-915E3C2A0E3E}">
      <dgm:prSet/>
      <dgm:spPr/>
      <dgm:t>
        <a:bodyPr/>
        <a:lstStyle/>
        <a:p>
          <a:endParaRPr lang="pt-BR"/>
        </a:p>
      </dgm:t>
    </dgm:pt>
    <dgm:pt modelId="{11EF368E-9BED-47EE-A3A7-669FE36B46FF}" type="sibTrans" cxnId="{F712ED0C-D058-4C29-A805-915E3C2A0E3E}">
      <dgm:prSet/>
      <dgm:spPr/>
      <dgm:t>
        <a:bodyPr/>
        <a:lstStyle/>
        <a:p>
          <a:endParaRPr lang="pt-BR"/>
        </a:p>
      </dgm:t>
    </dgm:pt>
    <dgm:pt modelId="{881B438F-420D-402A-B827-B115D5C27AA3}" type="pres">
      <dgm:prSet presAssocID="{67FC07F2-7E7D-4221-80C9-B7F77488326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5DB8038-ADD6-448A-ACA4-E691A030D121}" type="pres">
      <dgm:prSet presAssocID="{13A3E133-B6F6-4E8D-BEFA-DEB3B8A5750C}" presName="root1" presStyleCnt="0"/>
      <dgm:spPr/>
    </dgm:pt>
    <dgm:pt modelId="{8F20A47B-734E-4332-836D-1AEBFC5D9B8F}" type="pres">
      <dgm:prSet presAssocID="{13A3E133-B6F6-4E8D-BEFA-DEB3B8A5750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296A47C-2085-443E-AF83-6B403B31168A}" type="pres">
      <dgm:prSet presAssocID="{13A3E133-B6F6-4E8D-BEFA-DEB3B8A5750C}" presName="level2hierChild" presStyleCnt="0"/>
      <dgm:spPr/>
    </dgm:pt>
    <dgm:pt modelId="{600BB6A6-E027-4BA2-83FB-E819793F9EAF}" type="pres">
      <dgm:prSet presAssocID="{3E16CE34-0043-497C-9688-1613839CA814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D8D6CAC8-0244-49FB-8761-ED89175D50B9}" type="pres">
      <dgm:prSet presAssocID="{3E16CE34-0043-497C-9688-1613839CA814}" presName="connTx" presStyleLbl="parChTrans1D2" presStyleIdx="0" presStyleCnt="2"/>
      <dgm:spPr/>
      <dgm:t>
        <a:bodyPr/>
        <a:lstStyle/>
        <a:p>
          <a:endParaRPr lang="pt-BR"/>
        </a:p>
      </dgm:t>
    </dgm:pt>
    <dgm:pt modelId="{B97940EF-49C9-43DB-8F9E-876518DB549A}" type="pres">
      <dgm:prSet presAssocID="{E971CC2C-9FC3-4917-A7F4-8F0377880F1A}" presName="root2" presStyleCnt="0"/>
      <dgm:spPr/>
    </dgm:pt>
    <dgm:pt modelId="{6BB383CA-F6EC-4F68-BC98-581612EF522D}" type="pres">
      <dgm:prSet presAssocID="{E971CC2C-9FC3-4917-A7F4-8F0377880F1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C6734A7-0A63-49DE-80C2-6796FFB0ADF9}" type="pres">
      <dgm:prSet presAssocID="{E971CC2C-9FC3-4917-A7F4-8F0377880F1A}" presName="level3hierChild" presStyleCnt="0"/>
      <dgm:spPr/>
    </dgm:pt>
    <dgm:pt modelId="{A2D17B6B-CC30-4FA4-B86D-3B334E7B879D}" type="pres">
      <dgm:prSet presAssocID="{E4CD716B-8F20-4B8F-8A02-B2DE74E9F6B4}" presName="conn2-1" presStyleLbl="parChTrans1D3" presStyleIdx="0" presStyleCnt="2"/>
      <dgm:spPr/>
      <dgm:t>
        <a:bodyPr/>
        <a:lstStyle/>
        <a:p>
          <a:endParaRPr lang="pt-BR"/>
        </a:p>
      </dgm:t>
    </dgm:pt>
    <dgm:pt modelId="{35A2AE57-CE42-4F64-81EB-5C41D2DF9E1C}" type="pres">
      <dgm:prSet presAssocID="{E4CD716B-8F20-4B8F-8A02-B2DE74E9F6B4}" presName="connTx" presStyleLbl="parChTrans1D3" presStyleIdx="0" presStyleCnt="2"/>
      <dgm:spPr/>
      <dgm:t>
        <a:bodyPr/>
        <a:lstStyle/>
        <a:p>
          <a:endParaRPr lang="pt-BR"/>
        </a:p>
      </dgm:t>
    </dgm:pt>
    <dgm:pt modelId="{BE8B6106-6382-4D73-A87D-1DD417485456}" type="pres">
      <dgm:prSet presAssocID="{9A375B3A-4F60-48A2-BC72-C78FCFF0103E}" presName="root2" presStyleCnt="0"/>
      <dgm:spPr/>
    </dgm:pt>
    <dgm:pt modelId="{A70E1DA6-9AD4-454E-A811-9CB4AEE83082}" type="pres">
      <dgm:prSet presAssocID="{9A375B3A-4F60-48A2-BC72-C78FCFF0103E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D269E6D-23D2-45FA-832B-CBE22FD48903}" type="pres">
      <dgm:prSet presAssocID="{9A375B3A-4F60-48A2-BC72-C78FCFF0103E}" presName="level3hierChild" presStyleCnt="0"/>
      <dgm:spPr/>
    </dgm:pt>
    <dgm:pt modelId="{77A6AA3D-38AC-4E9C-88FF-FBB2925E4074}" type="pres">
      <dgm:prSet presAssocID="{91C4883C-4FB0-464D-BA40-958D6ABB5C82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3884302C-3E11-4570-92E4-DE135EAEC8E9}" type="pres">
      <dgm:prSet presAssocID="{91C4883C-4FB0-464D-BA40-958D6ABB5C82}" presName="connTx" presStyleLbl="parChTrans1D2" presStyleIdx="1" presStyleCnt="2"/>
      <dgm:spPr/>
      <dgm:t>
        <a:bodyPr/>
        <a:lstStyle/>
        <a:p>
          <a:endParaRPr lang="pt-BR"/>
        </a:p>
      </dgm:t>
    </dgm:pt>
    <dgm:pt modelId="{6D2CFE30-729C-48D7-8D1B-FFED74C9D10B}" type="pres">
      <dgm:prSet presAssocID="{1107EAB5-E0ED-4837-8DB5-FBF92B6521C0}" presName="root2" presStyleCnt="0"/>
      <dgm:spPr/>
    </dgm:pt>
    <dgm:pt modelId="{D7075801-456B-48C5-ABDA-2DDEA32BE149}" type="pres">
      <dgm:prSet presAssocID="{1107EAB5-E0ED-4837-8DB5-FBF92B6521C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3064BA-BA5A-49FD-8FD2-9D9A3AD4835A}" type="pres">
      <dgm:prSet presAssocID="{1107EAB5-E0ED-4837-8DB5-FBF92B6521C0}" presName="level3hierChild" presStyleCnt="0"/>
      <dgm:spPr/>
    </dgm:pt>
    <dgm:pt modelId="{98908BBA-B8CF-46CE-BC89-3F9514582101}" type="pres">
      <dgm:prSet presAssocID="{C81D2B44-E055-485C-9A22-9C1BEE5A4928}" presName="conn2-1" presStyleLbl="parChTrans1D3" presStyleIdx="1" presStyleCnt="2"/>
      <dgm:spPr/>
      <dgm:t>
        <a:bodyPr/>
        <a:lstStyle/>
        <a:p>
          <a:endParaRPr lang="pt-BR"/>
        </a:p>
      </dgm:t>
    </dgm:pt>
    <dgm:pt modelId="{37BCDC57-6215-41C0-8089-BAB6FAA58DCA}" type="pres">
      <dgm:prSet presAssocID="{C81D2B44-E055-485C-9A22-9C1BEE5A4928}" presName="connTx" presStyleLbl="parChTrans1D3" presStyleIdx="1" presStyleCnt="2"/>
      <dgm:spPr/>
      <dgm:t>
        <a:bodyPr/>
        <a:lstStyle/>
        <a:p>
          <a:endParaRPr lang="pt-BR"/>
        </a:p>
      </dgm:t>
    </dgm:pt>
    <dgm:pt modelId="{B0D8B399-185C-457C-851D-9C386D7AAD54}" type="pres">
      <dgm:prSet presAssocID="{B5791F8C-81C7-4EDB-A840-B4DA0A204B03}" presName="root2" presStyleCnt="0"/>
      <dgm:spPr/>
    </dgm:pt>
    <dgm:pt modelId="{A23CA8DE-F664-4684-A5CE-C0FC1ECF0BC0}" type="pres">
      <dgm:prSet presAssocID="{B5791F8C-81C7-4EDB-A840-B4DA0A204B03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D8C912-299B-4348-8371-F5056BA87F11}" type="pres">
      <dgm:prSet presAssocID="{B5791F8C-81C7-4EDB-A840-B4DA0A204B03}" presName="level3hierChild" presStyleCnt="0"/>
      <dgm:spPr/>
    </dgm:pt>
  </dgm:ptLst>
  <dgm:cxnLst>
    <dgm:cxn modelId="{2C2732FE-E004-4F6B-A819-963BF79C582B}" type="presOf" srcId="{1107EAB5-E0ED-4837-8DB5-FBF92B6521C0}" destId="{D7075801-456B-48C5-ABDA-2DDEA32BE149}" srcOrd="0" destOrd="0" presId="urn:microsoft.com/office/officeart/2005/8/layout/hierarchy2"/>
    <dgm:cxn modelId="{47BC2641-B00D-4D6E-8A20-D166E5D70E4D}" type="presOf" srcId="{3E16CE34-0043-497C-9688-1613839CA814}" destId="{600BB6A6-E027-4BA2-83FB-E819793F9EAF}" srcOrd="0" destOrd="0" presId="urn:microsoft.com/office/officeart/2005/8/layout/hierarchy2"/>
    <dgm:cxn modelId="{81AB41B2-8E11-47BC-9B50-F6508916E19E}" srcId="{E971CC2C-9FC3-4917-A7F4-8F0377880F1A}" destId="{9A375B3A-4F60-48A2-BC72-C78FCFF0103E}" srcOrd="0" destOrd="0" parTransId="{E4CD716B-8F20-4B8F-8A02-B2DE74E9F6B4}" sibTransId="{7B7D9773-4B66-4F10-976F-47386F194A98}"/>
    <dgm:cxn modelId="{CF61171A-DB73-4219-842F-2E5A0DC29CE4}" type="presOf" srcId="{91C4883C-4FB0-464D-BA40-958D6ABB5C82}" destId="{3884302C-3E11-4570-92E4-DE135EAEC8E9}" srcOrd="1" destOrd="0" presId="urn:microsoft.com/office/officeart/2005/8/layout/hierarchy2"/>
    <dgm:cxn modelId="{D7FAE2E6-B3DB-42E8-95CC-C1F35C5ADB73}" srcId="{13A3E133-B6F6-4E8D-BEFA-DEB3B8A5750C}" destId="{E971CC2C-9FC3-4917-A7F4-8F0377880F1A}" srcOrd="0" destOrd="0" parTransId="{3E16CE34-0043-497C-9688-1613839CA814}" sibTransId="{6537245F-7131-47DD-BD04-4EB0CEA28F94}"/>
    <dgm:cxn modelId="{BF86F8AA-859E-455D-BBF1-5E2D4AA9DA57}" type="presOf" srcId="{91C4883C-4FB0-464D-BA40-958D6ABB5C82}" destId="{77A6AA3D-38AC-4E9C-88FF-FBB2925E4074}" srcOrd="0" destOrd="0" presId="urn:microsoft.com/office/officeart/2005/8/layout/hierarchy2"/>
    <dgm:cxn modelId="{5929F71C-C831-4B35-ADC3-30C4ED575220}" type="presOf" srcId="{3E16CE34-0043-497C-9688-1613839CA814}" destId="{D8D6CAC8-0244-49FB-8761-ED89175D50B9}" srcOrd="1" destOrd="0" presId="urn:microsoft.com/office/officeart/2005/8/layout/hierarchy2"/>
    <dgm:cxn modelId="{5B760013-AD3B-4332-A467-99D53A918CAD}" type="presOf" srcId="{C81D2B44-E055-485C-9A22-9C1BEE5A4928}" destId="{37BCDC57-6215-41C0-8089-BAB6FAA58DCA}" srcOrd="1" destOrd="0" presId="urn:microsoft.com/office/officeart/2005/8/layout/hierarchy2"/>
    <dgm:cxn modelId="{4B23FC58-43E5-44BE-A442-0F57966F1BC5}" type="presOf" srcId="{E4CD716B-8F20-4B8F-8A02-B2DE74E9F6B4}" destId="{A2D17B6B-CC30-4FA4-B86D-3B334E7B879D}" srcOrd="0" destOrd="0" presId="urn:microsoft.com/office/officeart/2005/8/layout/hierarchy2"/>
    <dgm:cxn modelId="{87CD971E-E66A-4407-88D3-14108EAF3AFB}" type="presOf" srcId="{E971CC2C-9FC3-4917-A7F4-8F0377880F1A}" destId="{6BB383CA-F6EC-4F68-BC98-581612EF522D}" srcOrd="0" destOrd="0" presId="urn:microsoft.com/office/officeart/2005/8/layout/hierarchy2"/>
    <dgm:cxn modelId="{79F6881C-3927-45CE-8CFE-E1A22C0978F8}" type="presOf" srcId="{67FC07F2-7E7D-4221-80C9-B7F77488326A}" destId="{881B438F-420D-402A-B827-B115D5C27AA3}" srcOrd="0" destOrd="0" presId="urn:microsoft.com/office/officeart/2005/8/layout/hierarchy2"/>
    <dgm:cxn modelId="{3E37D90B-F44D-4511-8410-D428A176CB0E}" type="presOf" srcId="{E4CD716B-8F20-4B8F-8A02-B2DE74E9F6B4}" destId="{35A2AE57-CE42-4F64-81EB-5C41D2DF9E1C}" srcOrd="1" destOrd="0" presId="urn:microsoft.com/office/officeart/2005/8/layout/hierarchy2"/>
    <dgm:cxn modelId="{11C93BD5-9B31-428D-8A69-2928BB8DE551}" type="presOf" srcId="{C81D2B44-E055-485C-9A22-9C1BEE5A4928}" destId="{98908BBA-B8CF-46CE-BC89-3F9514582101}" srcOrd="0" destOrd="0" presId="urn:microsoft.com/office/officeart/2005/8/layout/hierarchy2"/>
    <dgm:cxn modelId="{C3FCD4ED-F6FA-436F-BED1-51C69CE572B4}" srcId="{67FC07F2-7E7D-4221-80C9-B7F77488326A}" destId="{13A3E133-B6F6-4E8D-BEFA-DEB3B8A5750C}" srcOrd="0" destOrd="0" parTransId="{9E03719B-A28A-49B5-85AB-1B5D6155C061}" sibTransId="{5F97C0BB-6127-489F-A329-10711B385CD0}"/>
    <dgm:cxn modelId="{B819E43A-F43E-4D16-BAE5-F3B6B1471F1D}" type="presOf" srcId="{13A3E133-B6F6-4E8D-BEFA-DEB3B8A5750C}" destId="{8F20A47B-734E-4332-836D-1AEBFC5D9B8F}" srcOrd="0" destOrd="0" presId="urn:microsoft.com/office/officeart/2005/8/layout/hierarchy2"/>
    <dgm:cxn modelId="{1029F3E6-9C97-4952-A8D2-DA11D18DD6C7}" type="presOf" srcId="{B5791F8C-81C7-4EDB-A840-B4DA0A204B03}" destId="{A23CA8DE-F664-4684-A5CE-C0FC1ECF0BC0}" srcOrd="0" destOrd="0" presId="urn:microsoft.com/office/officeart/2005/8/layout/hierarchy2"/>
    <dgm:cxn modelId="{27D99D8D-1403-4C91-8F76-C17AB93569A7}" type="presOf" srcId="{9A375B3A-4F60-48A2-BC72-C78FCFF0103E}" destId="{A70E1DA6-9AD4-454E-A811-9CB4AEE83082}" srcOrd="0" destOrd="0" presId="urn:microsoft.com/office/officeart/2005/8/layout/hierarchy2"/>
    <dgm:cxn modelId="{FD666157-BF57-4F86-A77F-FDC9F2BBE0DC}" srcId="{13A3E133-B6F6-4E8D-BEFA-DEB3B8A5750C}" destId="{1107EAB5-E0ED-4837-8DB5-FBF92B6521C0}" srcOrd="1" destOrd="0" parTransId="{91C4883C-4FB0-464D-BA40-958D6ABB5C82}" sibTransId="{C1324EA7-5A39-4B83-A4B2-7BA7F0A471E2}"/>
    <dgm:cxn modelId="{F712ED0C-D058-4C29-A805-915E3C2A0E3E}" srcId="{1107EAB5-E0ED-4837-8DB5-FBF92B6521C0}" destId="{B5791F8C-81C7-4EDB-A840-B4DA0A204B03}" srcOrd="0" destOrd="0" parTransId="{C81D2B44-E055-485C-9A22-9C1BEE5A4928}" sibTransId="{11EF368E-9BED-47EE-A3A7-669FE36B46FF}"/>
    <dgm:cxn modelId="{3AD76E81-EA85-496F-8883-03776ECC6536}" type="presParOf" srcId="{881B438F-420D-402A-B827-B115D5C27AA3}" destId="{E5DB8038-ADD6-448A-ACA4-E691A030D121}" srcOrd="0" destOrd="0" presId="urn:microsoft.com/office/officeart/2005/8/layout/hierarchy2"/>
    <dgm:cxn modelId="{1CD907BF-28E0-4984-A352-963B0672B08F}" type="presParOf" srcId="{E5DB8038-ADD6-448A-ACA4-E691A030D121}" destId="{8F20A47B-734E-4332-836D-1AEBFC5D9B8F}" srcOrd="0" destOrd="0" presId="urn:microsoft.com/office/officeart/2005/8/layout/hierarchy2"/>
    <dgm:cxn modelId="{016313AA-795F-4095-BAE9-0EE77F459E94}" type="presParOf" srcId="{E5DB8038-ADD6-448A-ACA4-E691A030D121}" destId="{E296A47C-2085-443E-AF83-6B403B31168A}" srcOrd="1" destOrd="0" presId="urn:microsoft.com/office/officeart/2005/8/layout/hierarchy2"/>
    <dgm:cxn modelId="{2AD2CF2E-52CE-4ADE-9DE6-44D50A679B2E}" type="presParOf" srcId="{E296A47C-2085-443E-AF83-6B403B31168A}" destId="{600BB6A6-E027-4BA2-83FB-E819793F9EAF}" srcOrd="0" destOrd="0" presId="urn:microsoft.com/office/officeart/2005/8/layout/hierarchy2"/>
    <dgm:cxn modelId="{000B4996-2089-4911-9282-3AA9ADBFE9E0}" type="presParOf" srcId="{600BB6A6-E027-4BA2-83FB-E819793F9EAF}" destId="{D8D6CAC8-0244-49FB-8761-ED89175D50B9}" srcOrd="0" destOrd="0" presId="urn:microsoft.com/office/officeart/2005/8/layout/hierarchy2"/>
    <dgm:cxn modelId="{0BD304B2-25D2-4C89-BCCE-43B5D89C2BFB}" type="presParOf" srcId="{E296A47C-2085-443E-AF83-6B403B31168A}" destId="{B97940EF-49C9-43DB-8F9E-876518DB549A}" srcOrd="1" destOrd="0" presId="urn:microsoft.com/office/officeart/2005/8/layout/hierarchy2"/>
    <dgm:cxn modelId="{0A6EF9BA-0152-4C25-BD8E-D7E183D33F38}" type="presParOf" srcId="{B97940EF-49C9-43DB-8F9E-876518DB549A}" destId="{6BB383CA-F6EC-4F68-BC98-581612EF522D}" srcOrd="0" destOrd="0" presId="urn:microsoft.com/office/officeart/2005/8/layout/hierarchy2"/>
    <dgm:cxn modelId="{22149582-1E4C-45C9-957A-E98D176771DA}" type="presParOf" srcId="{B97940EF-49C9-43DB-8F9E-876518DB549A}" destId="{7C6734A7-0A63-49DE-80C2-6796FFB0ADF9}" srcOrd="1" destOrd="0" presId="urn:microsoft.com/office/officeart/2005/8/layout/hierarchy2"/>
    <dgm:cxn modelId="{930B978E-C60B-45CB-8AB4-0C5AA4EC6645}" type="presParOf" srcId="{7C6734A7-0A63-49DE-80C2-6796FFB0ADF9}" destId="{A2D17B6B-CC30-4FA4-B86D-3B334E7B879D}" srcOrd="0" destOrd="0" presId="urn:microsoft.com/office/officeart/2005/8/layout/hierarchy2"/>
    <dgm:cxn modelId="{D328E8EC-95E0-4C2D-8207-05057EEBF0DB}" type="presParOf" srcId="{A2D17B6B-CC30-4FA4-B86D-3B334E7B879D}" destId="{35A2AE57-CE42-4F64-81EB-5C41D2DF9E1C}" srcOrd="0" destOrd="0" presId="urn:microsoft.com/office/officeart/2005/8/layout/hierarchy2"/>
    <dgm:cxn modelId="{E17A8870-524B-421F-A40C-EE956C419AAB}" type="presParOf" srcId="{7C6734A7-0A63-49DE-80C2-6796FFB0ADF9}" destId="{BE8B6106-6382-4D73-A87D-1DD417485456}" srcOrd="1" destOrd="0" presId="urn:microsoft.com/office/officeart/2005/8/layout/hierarchy2"/>
    <dgm:cxn modelId="{02E42E60-D22E-465F-94F1-4197724FFBD3}" type="presParOf" srcId="{BE8B6106-6382-4D73-A87D-1DD417485456}" destId="{A70E1DA6-9AD4-454E-A811-9CB4AEE83082}" srcOrd="0" destOrd="0" presId="urn:microsoft.com/office/officeart/2005/8/layout/hierarchy2"/>
    <dgm:cxn modelId="{F81162A1-C54C-4F5F-B0B9-66E947EADA8A}" type="presParOf" srcId="{BE8B6106-6382-4D73-A87D-1DD417485456}" destId="{FD269E6D-23D2-45FA-832B-CBE22FD48903}" srcOrd="1" destOrd="0" presId="urn:microsoft.com/office/officeart/2005/8/layout/hierarchy2"/>
    <dgm:cxn modelId="{05BC889D-A21C-4538-BD44-69BB4A67D982}" type="presParOf" srcId="{E296A47C-2085-443E-AF83-6B403B31168A}" destId="{77A6AA3D-38AC-4E9C-88FF-FBB2925E4074}" srcOrd="2" destOrd="0" presId="urn:microsoft.com/office/officeart/2005/8/layout/hierarchy2"/>
    <dgm:cxn modelId="{47D5B1AD-E736-4113-B32E-B9B00898E3C4}" type="presParOf" srcId="{77A6AA3D-38AC-4E9C-88FF-FBB2925E4074}" destId="{3884302C-3E11-4570-92E4-DE135EAEC8E9}" srcOrd="0" destOrd="0" presId="urn:microsoft.com/office/officeart/2005/8/layout/hierarchy2"/>
    <dgm:cxn modelId="{EAB552AD-E03E-40E0-B209-519D6CE7B21A}" type="presParOf" srcId="{E296A47C-2085-443E-AF83-6B403B31168A}" destId="{6D2CFE30-729C-48D7-8D1B-FFED74C9D10B}" srcOrd="3" destOrd="0" presId="urn:microsoft.com/office/officeart/2005/8/layout/hierarchy2"/>
    <dgm:cxn modelId="{473AA71F-2352-4D05-9883-671C2AED569A}" type="presParOf" srcId="{6D2CFE30-729C-48D7-8D1B-FFED74C9D10B}" destId="{D7075801-456B-48C5-ABDA-2DDEA32BE149}" srcOrd="0" destOrd="0" presId="urn:microsoft.com/office/officeart/2005/8/layout/hierarchy2"/>
    <dgm:cxn modelId="{BAEC50DB-3EFA-49E4-9F63-8EF015441E8E}" type="presParOf" srcId="{6D2CFE30-729C-48D7-8D1B-FFED74C9D10B}" destId="{F03064BA-BA5A-49FD-8FD2-9D9A3AD4835A}" srcOrd="1" destOrd="0" presId="urn:microsoft.com/office/officeart/2005/8/layout/hierarchy2"/>
    <dgm:cxn modelId="{182DCFFC-6748-4F4D-BA1B-F16934032CDB}" type="presParOf" srcId="{F03064BA-BA5A-49FD-8FD2-9D9A3AD4835A}" destId="{98908BBA-B8CF-46CE-BC89-3F9514582101}" srcOrd="0" destOrd="0" presId="urn:microsoft.com/office/officeart/2005/8/layout/hierarchy2"/>
    <dgm:cxn modelId="{D3E5A496-2BD2-404A-8405-68126617D8DE}" type="presParOf" srcId="{98908BBA-B8CF-46CE-BC89-3F9514582101}" destId="{37BCDC57-6215-41C0-8089-BAB6FAA58DCA}" srcOrd="0" destOrd="0" presId="urn:microsoft.com/office/officeart/2005/8/layout/hierarchy2"/>
    <dgm:cxn modelId="{BA413019-3BE1-4ADC-8787-77A9E079853D}" type="presParOf" srcId="{F03064BA-BA5A-49FD-8FD2-9D9A3AD4835A}" destId="{B0D8B399-185C-457C-851D-9C386D7AAD54}" srcOrd="1" destOrd="0" presId="urn:microsoft.com/office/officeart/2005/8/layout/hierarchy2"/>
    <dgm:cxn modelId="{53CFB5FF-8E9F-4897-8441-FA11840A87BC}" type="presParOf" srcId="{B0D8B399-185C-457C-851D-9C386D7AAD54}" destId="{A23CA8DE-F664-4684-A5CE-C0FC1ECF0BC0}" srcOrd="0" destOrd="0" presId="urn:microsoft.com/office/officeart/2005/8/layout/hierarchy2"/>
    <dgm:cxn modelId="{3ED16729-0013-48DD-84CA-696F928241B8}" type="presParOf" srcId="{B0D8B399-185C-457C-851D-9C386D7AAD54}" destId="{33D8C912-299B-4348-8371-F5056BA87F1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0A47B-734E-4332-836D-1AEBFC5D9B8F}">
      <dsp:nvSpPr>
        <dsp:cNvPr id="0" name=""/>
        <dsp:cNvSpPr/>
      </dsp:nvSpPr>
      <dsp:spPr>
        <a:xfrm>
          <a:off x="3025" y="766311"/>
          <a:ext cx="1889467" cy="9447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>
              <a:noFill/>
            </a:rPr>
            <a:t> </a:t>
          </a:r>
        </a:p>
      </dsp:txBody>
      <dsp:txXfrm>
        <a:off x="30695" y="793981"/>
        <a:ext cx="1834127" cy="889393"/>
      </dsp:txXfrm>
    </dsp:sp>
    <dsp:sp modelId="{600BB6A6-E027-4BA2-83FB-E819793F9EAF}">
      <dsp:nvSpPr>
        <dsp:cNvPr id="0" name=""/>
        <dsp:cNvSpPr/>
      </dsp:nvSpPr>
      <dsp:spPr>
        <a:xfrm rot="19457599">
          <a:off x="1805009" y="932745"/>
          <a:ext cx="930754" cy="68642"/>
        </a:xfrm>
        <a:custGeom>
          <a:avLst/>
          <a:gdLst/>
          <a:ahLst/>
          <a:cxnLst/>
          <a:rect l="0" t="0" r="0" b="0"/>
          <a:pathLst>
            <a:path>
              <a:moveTo>
                <a:pt x="0" y="34321"/>
              </a:moveTo>
              <a:lnTo>
                <a:pt x="930754" y="343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247117" y="943798"/>
        <a:ext cx="46537" cy="46537"/>
      </dsp:txXfrm>
    </dsp:sp>
    <dsp:sp modelId="{6BB383CA-F6EC-4F68-BC98-581612EF522D}">
      <dsp:nvSpPr>
        <dsp:cNvPr id="0" name=""/>
        <dsp:cNvSpPr/>
      </dsp:nvSpPr>
      <dsp:spPr>
        <a:xfrm>
          <a:off x="2648280" y="223089"/>
          <a:ext cx="1889467" cy="9447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Repouso</a:t>
          </a:r>
          <a:endParaRPr lang="pt-BR" sz="3200" kern="1200" dirty="0"/>
        </a:p>
      </dsp:txBody>
      <dsp:txXfrm>
        <a:off x="2675950" y="250759"/>
        <a:ext cx="1834127" cy="889393"/>
      </dsp:txXfrm>
    </dsp:sp>
    <dsp:sp modelId="{A2D17B6B-CC30-4FA4-B86D-3B334E7B879D}">
      <dsp:nvSpPr>
        <dsp:cNvPr id="0" name=""/>
        <dsp:cNvSpPr/>
      </dsp:nvSpPr>
      <dsp:spPr>
        <a:xfrm>
          <a:off x="4537747" y="661134"/>
          <a:ext cx="755787" cy="68642"/>
        </a:xfrm>
        <a:custGeom>
          <a:avLst/>
          <a:gdLst/>
          <a:ahLst/>
          <a:cxnLst/>
          <a:rect l="0" t="0" r="0" b="0"/>
          <a:pathLst>
            <a:path>
              <a:moveTo>
                <a:pt x="0" y="34321"/>
              </a:moveTo>
              <a:lnTo>
                <a:pt x="755787" y="343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96746" y="676561"/>
        <a:ext cx="37789" cy="37789"/>
      </dsp:txXfrm>
    </dsp:sp>
    <dsp:sp modelId="{A70E1DA6-9AD4-454E-A811-9CB4AEE83082}">
      <dsp:nvSpPr>
        <dsp:cNvPr id="0" name=""/>
        <dsp:cNvSpPr/>
      </dsp:nvSpPr>
      <dsp:spPr>
        <a:xfrm>
          <a:off x="5293535" y="223089"/>
          <a:ext cx="1889467" cy="9447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Equilíbrio estático</a:t>
          </a:r>
          <a:endParaRPr lang="pt-BR" sz="3200" kern="1200" dirty="0"/>
        </a:p>
      </dsp:txBody>
      <dsp:txXfrm>
        <a:off x="5321205" y="250759"/>
        <a:ext cx="1834127" cy="889393"/>
      </dsp:txXfrm>
    </dsp:sp>
    <dsp:sp modelId="{77A6AA3D-38AC-4E9C-88FF-FBB2925E4074}">
      <dsp:nvSpPr>
        <dsp:cNvPr id="0" name=""/>
        <dsp:cNvSpPr/>
      </dsp:nvSpPr>
      <dsp:spPr>
        <a:xfrm rot="2142401">
          <a:off x="1805009" y="1475967"/>
          <a:ext cx="930754" cy="68642"/>
        </a:xfrm>
        <a:custGeom>
          <a:avLst/>
          <a:gdLst/>
          <a:ahLst/>
          <a:cxnLst/>
          <a:rect l="0" t="0" r="0" b="0"/>
          <a:pathLst>
            <a:path>
              <a:moveTo>
                <a:pt x="0" y="34321"/>
              </a:moveTo>
              <a:lnTo>
                <a:pt x="930754" y="343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247117" y="1487020"/>
        <a:ext cx="46537" cy="46537"/>
      </dsp:txXfrm>
    </dsp:sp>
    <dsp:sp modelId="{D7075801-456B-48C5-ABDA-2DDEA32BE149}">
      <dsp:nvSpPr>
        <dsp:cNvPr id="0" name=""/>
        <dsp:cNvSpPr/>
      </dsp:nvSpPr>
      <dsp:spPr>
        <a:xfrm>
          <a:off x="2648280" y="1309533"/>
          <a:ext cx="1889467" cy="9447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MRU</a:t>
          </a:r>
          <a:endParaRPr lang="pt-BR" sz="3200" kern="1200" dirty="0"/>
        </a:p>
      </dsp:txBody>
      <dsp:txXfrm>
        <a:off x="2675950" y="1337203"/>
        <a:ext cx="1834127" cy="889393"/>
      </dsp:txXfrm>
    </dsp:sp>
    <dsp:sp modelId="{98908BBA-B8CF-46CE-BC89-3F9514582101}">
      <dsp:nvSpPr>
        <dsp:cNvPr id="0" name=""/>
        <dsp:cNvSpPr/>
      </dsp:nvSpPr>
      <dsp:spPr>
        <a:xfrm>
          <a:off x="4537747" y="1747578"/>
          <a:ext cx="755787" cy="68642"/>
        </a:xfrm>
        <a:custGeom>
          <a:avLst/>
          <a:gdLst/>
          <a:ahLst/>
          <a:cxnLst/>
          <a:rect l="0" t="0" r="0" b="0"/>
          <a:pathLst>
            <a:path>
              <a:moveTo>
                <a:pt x="0" y="34321"/>
              </a:moveTo>
              <a:lnTo>
                <a:pt x="755787" y="343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96746" y="1763005"/>
        <a:ext cx="37789" cy="37789"/>
      </dsp:txXfrm>
    </dsp:sp>
    <dsp:sp modelId="{A23CA8DE-F664-4684-A5CE-C0FC1ECF0BC0}">
      <dsp:nvSpPr>
        <dsp:cNvPr id="0" name=""/>
        <dsp:cNvSpPr/>
      </dsp:nvSpPr>
      <dsp:spPr>
        <a:xfrm>
          <a:off x="5293535" y="1309533"/>
          <a:ext cx="1889467" cy="9447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Equilíbrio dinâmico</a:t>
          </a:r>
          <a:endParaRPr lang="pt-BR" sz="3200" kern="1200" dirty="0"/>
        </a:p>
      </dsp:txBody>
      <dsp:txXfrm>
        <a:off x="5321205" y="1337203"/>
        <a:ext cx="1834127" cy="889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F04833-793C-4A6F-97C7-40CF538AC40A}" type="datetimeFigureOut">
              <a:rPr lang="pt-BR"/>
              <a:pPr>
                <a:defRPr/>
              </a:pPr>
              <a:t>03/06/2019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0BEA40-FA9C-489F-8DF7-116992961A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EA40-FA9C-489F-8DF7-116992961A8F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58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27481-931B-4925-BB7A-597B85F20A4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50188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5324E-9E25-4809-80D9-22FEF5ACE0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816174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A048A-61D6-4C81-B12F-0C395F42950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537524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3DC9F-A06C-47D2-8FEA-332E6799FC9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879307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59E21-8947-41D2-8084-3AB21E1EA91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193000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2843B-EFC9-461B-A434-F0AD1327251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33147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A7468-4572-4E49-8B0C-67C0A41235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039753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CE77E-5B3C-4A22-B719-B5AB4405373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75722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98CA7-6CA5-4735-8DE0-A11D83B4D8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056698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E3329-8F87-4599-9E9B-54C0747FAF0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047755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392B-0B4A-4B80-BF31-78FCB43D62A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580383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32946EF-6D55-4861-A299-0EA77196E4D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0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4367213" cy="452437"/>
          </a:xfrm>
        </p:spPr>
        <p:txBody>
          <a:bodyPr/>
          <a:lstStyle/>
          <a:p>
            <a:pPr eaLnBrk="1" hangingPunct="1">
              <a:defRPr/>
            </a:pPr>
            <a:r>
              <a:rPr lang="pt-BR" sz="3000" u="sng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Aulas 15 e 16 – Dinâmica I</a:t>
            </a:r>
          </a:p>
        </p:txBody>
      </p:sp>
      <p:sp>
        <p:nvSpPr>
          <p:cNvPr id="3075" name="Retângulo 1"/>
          <p:cNvSpPr>
            <a:spLocks noChangeArrowheads="1"/>
          </p:cNvSpPr>
          <p:nvPr/>
        </p:nvSpPr>
        <p:spPr bwMode="auto">
          <a:xfrm>
            <a:off x="119063" y="1752600"/>
            <a:ext cx="698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Força é um puxão ou um </a:t>
            </a: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empurrão.</a:t>
            </a:r>
            <a:endParaRPr lang="pt-BR" alt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Uma força está associada a um par de </a:t>
            </a: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corpos.</a:t>
            </a:r>
            <a:endParaRPr lang="pt-BR" alt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6" name="Retângulo 5"/>
          <p:cNvSpPr>
            <a:spLocks noChangeArrowheads="1"/>
          </p:cNvSpPr>
          <p:nvPr/>
        </p:nvSpPr>
        <p:spPr bwMode="auto">
          <a:xfrm>
            <a:off x="1282700" y="6381750"/>
            <a:ext cx="20208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Par: Pé e Bola</a:t>
            </a:r>
          </a:p>
        </p:txBody>
      </p:sp>
      <p:sp>
        <p:nvSpPr>
          <p:cNvPr id="3077" name="Retângulo 2"/>
          <p:cNvSpPr>
            <a:spLocks noChangeArrowheads="1"/>
          </p:cNvSpPr>
          <p:nvPr/>
        </p:nvSpPr>
        <p:spPr bwMode="auto">
          <a:xfrm>
            <a:off x="115888" y="1012825"/>
            <a:ext cx="8175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 b="1">
                <a:latin typeface="Calibri" panose="020F0502020204030204" pitchFamily="34" charset="0"/>
                <a:cs typeface="Calibri" panose="020F0502020204030204" pitchFamily="34" charset="0"/>
              </a:rPr>
              <a:t>Força</a:t>
            </a:r>
            <a:endParaRPr lang="pt-BR" altLang="pt-BR" sz="2200" b="1"/>
          </a:p>
        </p:txBody>
      </p:sp>
      <p:pic>
        <p:nvPicPr>
          <p:cNvPr id="307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2711450"/>
            <a:ext cx="28194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de Seta Reta 7"/>
          <p:cNvCxnSpPr/>
          <p:nvPr/>
        </p:nvCxnSpPr>
        <p:spPr>
          <a:xfrm>
            <a:off x="1992313" y="3068638"/>
            <a:ext cx="863600" cy="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9019" y="2769927"/>
            <a:ext cx="942817" cy="54104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F4D4179-AD75-4361-AC9B-0AF1B371544B}"/>
              </a:ext>
            </a:extLst>
          </p:cNvPr>
          <p:cNvSpPr/>
          <p:nvPr/>
        </p:nvSpPr>
        <p:spPr>
          <a:xfrm>
            <a:off x="7312025" y="2276475"/>
            <a:ext cx="4879975" cy="1785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Calibri" pitchFamily="34" charset="0"/>
              </a:rPr>
              <a:t>Intensidade, módulo ou magnitude:</a:t>
            </a:r>
          </a:p>
          <a:p>
            <a:pPr>
              <a:defRPr/>
            </a:pPr>
            <a:r>
              <a:rPr lang="pt-BR" sz="2200" dirty="0">
                <a:latin typeface="Calibri" pitchFamily="34" charset="0"/>
              </a:rPr>
              <a:t>      </a:t>
            </a:r>
          </a:p>
          <a:p>
            <a:pPr>
              <a:defRPr/>
            </a:pPr>
            <a:endParaRPr lang="pt-BR" sz="22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Calibri" pitchFamily="34" charset="0"/>
              </a:rPr>
              <a:t>Direção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Calibri" pitchFamily="34" charset="0"/>
              </a:rPr>
              <a:t>Sentido</a:t>
            </a:r>
            <a:endParaRPr lang="pt-BR" sz="220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942C887-1ABB-4B91-A9BA-A89FCE83656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43296" y="2764957"/>
            <a:ext cx="3061351" cy="437492"/>
          </a:xfrm>
          <a:prstGeom prst="rect">
            <a:avLst/>
          </a:prstGeom>
          <a:blipFill>
            <a:blip r:embed="rId4"/>
            <a:stretch>
              <a:fillRect l="-797" t="-16901" r="-1394" b="-26761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2" name="Chave Esquerda 21">
            <a:extLst>
              <a:ext uri="{FF2B5EF4-FFF2-40B4-BE49-F238E27FC236}">
                <a16:creationId xmlns:a16="http://schemas.microsoft.com/office/drawing/2014/main" id="{7E28ADE5-D43B-473B-B242-43A731D50F36}"/>
              </a:ext>
            </a:extLst>
          </p:cNvPr>
          <p:cNvSpPr/>
          <p:nvPr/>
        </p:nvSpPr>
        <p:spPr>
          <a:xfrm>
            <a:off x="6884988" y="2228850"/>
            <a:ext cx="334962" cy="18303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7F0AD39-151B-4693-9B21-A3C38406629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43296" y="1367804"/>
            <a:ext cx="2193806" cy="769441"/>
          </a:xfrm>
          <a:prstGeom prst="rect">
            <a:avLst/>
          </a:prstGeom>
          <a:blipFill>
            <a:blip r:embed="rId5"/>
            <a:stretch>
              <a:fillRect l="-3611" r="-3333" b="-14961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4" name="CaixaDeTexto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5398" y="2873206"/>
            <a:ext cx="445050" cy="54104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70615" y="132536"/>
                <a:ext cx="980883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Como a </a:t>
                </a:r>
                <a:r>
                  <a:rPr lang="pt-BR" altLang="pt-B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pt-BR" altLang="pt-B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orça resultante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altLang="pt-BR" sz="2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pt-BR" altLang="pt-BR" sz="2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pt-BR" altLang="pt-B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ou resultante de sistema de forças </a:t>
                </a:r>
                <a:r>
                  <a:rPr lang="pt-BR" altLang="pt-B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(R) </a:t>
                </a:r>
                <a:r>
                  <a:rPr lang="pt-BR" altLang="pt-B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pode ser nula?</a:t>
                </a:r>
                <a:endParaRPr lang="pt-BR" sz="22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15" y="132536"/>
                <a:ext cx="9808839" cy="430887"/>
              </a:xfrm>
              <a:prstGeom prst="rect">
                <a:avLst/>
              </a:prstGeom>
              <a:blipFill>
                <a:blip r:embed="rId2"/>
                <a:stretch>
                  <a:fillRect l="-808" t="-10000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1631504" y="2204864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1919536" y="1268760"/>
            <a:ext cx="0" cy="12241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1919536" y="2492896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1935378" y="2492896"/>
            <a:ext cx="156833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525461" y="2492896"/>
            <a:ext cx="139407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2201919" y="3518517"/>
                <a:ext cx="612091" cy="541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6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pt-BR" sz="26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sz="2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919" y="3518517"/>
                <a:ext cx="612091" cy="5410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2182416" y="908721"/>
                <a:ext cx="604396" cy="54104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pt-BR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sz="2600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416" y="908721"/>
                <a:ext cx="604396" cy="5410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69352" y="2801532"/>
                <a:ext cx="612091" cy="541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6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6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pt-BR" sz="2600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sz="26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52" y="2801532"/>
                <a:ext cx="612091" cy="5410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2775452" y="2827972"/>
                <a:ext cx="612091" cy="541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6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pt-BR" sz="26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sz="2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452" y="2827972"/>
                <a:ext cx="612091" cy="5410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ctor reto 19"/>
          <p:cNvCxnSpPr/>
          <p:nvPr/>
        </p:nvCxnSpPr>
        <p:spPr>
          <a:xfrm>
            <a:off x="1703512" y="1700808"/>
            <a:ext cx="426399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1703512" y="3140968"/>
            <a:ext cx="426399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055440" y="2348880"/>
            <a:ext cx="0" cy="288032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1181443" y="2348880"/>
            <a:ext cx="0" cy="288032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2660809" y="2348880"/>
            <a:ext cx="0" cy="288032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2786812" y="2348880"/>
            <a:ext cx="0" cy="288032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7824192" y="2204864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9336360" y="2202142"/>
                <a:ext cx="957313" cy="541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</m:oMath>
                </a14:m>
                <a:r>
                  <a:rPr lang="pt-BR" sz="2600" dirty="0" smtClean="0">
                    <a:solidFill>
                      <a:schemeClr val="tx1"/>
                    </a:solidFill>
                  </a:rPr>
                  <a:t> = 0</a:t>
                </a:r>
                <a:endParaRPr lang="pt-BR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360" y="2202142"/>
                <a:ext cx="957313" cy="541046"/>
              </a:xfrm>
              <a:prstGeom prst="rect">
                <a:avLst/>
              </a:prstGeom>
              <a:blipFill>
                <a:blip r:embed="rId7"/>
                <a:stretch>
                  <a:fillRect t="-1124" r="-10828" b="-280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31"/>
          <p:cNvSpPr/>
          <p:nvPr/>
        </p:nvSpPr>
        <p:spPr>
          <a:xfrm>
            <a:off x="1721768" y="5301208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7836977" y="5298486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9349145" y="5295764"/>
                <a:ext cx="957313" cy="541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</m:oMath>
                </a14:m>
                <a:r>
                  <a:rPr lang="pt-BR" sz="2600" dirty="0" smtClean="0">
                    <a:solidFill>
                      <a:schemeClr val="tx1"/>
                    </a:solidFill>
                  </a:rPr>
                  <a:t> = 0</a:t>
                </a:r>
                <a:endParaRPr lang="pt-BR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145" y="5295764"/>
                <a:ext cx="957313" cy="541046"/>
              </a:xfrm>
              <a:prstGeom prst="rect">
                <a:avLst/>
              </a:prstGeom>
              <a:blipFill>
                <a:blip r:embed="rId8"/>
                <a:stretch>
                  <a:fillRect t="-2273" r="-10828" b="-284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295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/>
          <p:cNvSpPr>
            <a:spLocks noChangeArrowheads="1"/>
          </p:cNvSpPr>
          <p:nvPr/>
        </p:nvSpPr>
        <p:spPr bwMode="auto">
          <a:xfrm>
            <a:off x="192088" y="188913"/>
            <a:ext cx="11664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 b="1">
                <a:latin typeface="Calibri" panose="020F0502020204030204" pitchFamily="34" charset="0"/>
                <a:cs typeface="Calibri" panose="020F0502020204030204" pitchFamily="34" charset="0"/>
              </a:rPr>
              <a:t>Extra 2 </a:t>
            </a:r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-  Se um corpo está em repouso, a resultante das forças que agem sobre ele é nula. Um corpo de peso 100 N é mantido em repouso pelos fios 1 e 2 indicados na figura. Determine a intensidade</a:t>
            </a:r>
          </a:p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das forças de tração que os fios 1 e 2 aplicam ao corpo.</a:t>
            </a:r>
          </a:p>
        </p:txBody>
      </p:sp>
      <p:pic>
        <p:nvPicPr>
          <p:cNvPr id="1126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773238"/>
            <a:ext cx="69421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359150" y="3960813"/>
            <a:ext cx="720725" cy="74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3756025" y="4292600"/>
            <a:ext cx="2484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217613" y="2111375"/>
            <a:ext cx="2538412" cy="2181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2262188" y="-481013"/>
            <a:ext cx="17462" cy="2222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1487488" y="4292600"/>
            <a:ext cx="2176462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273" name="Retângulo 19"/>
          <p:cNvSpPr>
            <a:spLocks noChangeArrowheads="1"/>
          </p:cNvSpPr>
          <p:nvPr/>
        </p:nvSpPr>
        <p:spPr bwMode="auto">
          <a:xfrm>
            <a:off x="1703388" y="1814513"/>
            <a:ext cx="327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pt-BR" altLang="pt-BR" sz="2200"/>
          </a:p>
        </p:txBody>
      </p:sp>
      <p:sp>
        <p:nvSpPr>
          <p:cNvPr id="11274" name="Retângulo 20"/>
          <p:cNvSpPr>
            <a:spLocks noChangeArrowheads="1"/>
          </p:cNvSpPr>
          <p:nvPr/>
        </p:nvSpPr>
        <p:spPr bwMode="auto">
          <a:xfrm>
            <a:off x="5695950" y="3452813"/>
            <a:ext cx="3286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275" name="Retângulo 22"/>
          <p:cNvSpPr>
            <a:spLocks noChangeArrowheads="1"/>
          </p:cNvSpPr>
          <p:nvPr/>
        </p:nvSpPr>
        <p:spPr bwMode="auto">
          <a:xfrm>
            <a:off x="2593975" y="3797300"/>
            <a:ext cx="38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40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endParaRPr lang="pt-BR" altLang="pt-BR" sz="2400"/>
          </a:p>
        </p:txBody>
      </p:sp>
      <p:sp>
        <p:nvSpPr>
          <p:cNvPr id="25" name="Arco 24"/>
          <p:cNvSpPr/>
          <p:nvPr/>
        </p:nvSpPr>
        <p:spPr>
          <a:xfrm rot="15085564">
            <a:off x="2995613" y="3902075"/>
            <a:ext cx="649287" cy="576263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277" name="CaixaDeTexto 27"/>
          <p:cNvSpPr txBox="1">
            <a:spLocks noChangeArrowheads="1"/>
          </p:cNvSpPr>
          <p:nvPr/>
        </p:nvSpPr>
        <p:spPr bwMode="auto">
          <a:xfrm>
            <a:off x="312738" y="6353175"/>
            <a:ext cx="3732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 dirty="0"/>
              <a:t>cos </a:t>
            </a:r>
            <a:r>
              <a:rPr lang="el-GR" altLang="pt-BR" sz="2200" dirty="0"/>
              <a:t>ϴ</a:t>
            </a:r>
            <a:r>
              <a:rPr lang="pt-BR" altLang="pt-BR" sz="2200" dirty="0"/>
              <a:t> = 0,8 e </a:t>
            </a:r>
            <a:r>
              <a:rPr lang="pt-BR" altLang="pt-BR" sz="2200" dirty="0" err="1"/>
              <a:t>sen</a:t>
            </a:r>
            <a:r>
              <a:rPr lang="pt-BR" altLang="pt-BR" sz="2200" dirty="0"/>
              <a:t> </a:t>
            </a:r>
            <a:r>
              <a:rPr lang="el-GR" altLang="pt-BR" sz="2200" dirty="0"/>
              <a:t>ϴ</a:t>
            </a:r>
            <a:r>
              <a:rPr lang="pt-BR" altLang="pt-BR" sz="2200" dirty="0"/>
              <a:t> = 0,6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798513"/>
            <a:ext cx="4603750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tângulo 3"/>
          <p:cNvSpPr>
            <a:spLocks noChangeArrowheads="1"/>
          </p:cNvSpPr>
          <p:nvPr/>
        </p:nvSpPr>
        <p:spPr bwMode="auto">
          <a:xfrm>
            <a:off x="192088" y="188913"/>
            <a:ext cx="75993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 b="1">
                <a:latin typeface="Calibri" panose="020F0502020204030204" pitchFamily="34" charset="0"/>
                <a:cs typeface="Calibri" panose="020F0502020204030204" pitchFamily="34" charset="0"/>
              </a:rPr>
              <a:t>Extra 3 </a:t>
            </a:r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-  Um corpo está sujeito às três forças indicadas na figura</a:t>
            </a:r>
            <a:r>
              <a:rPr lang="pt-BR" altLang="pt-BR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pt-BR" altLang="pt-BR"/>
          </a:p>
        </p:txBody>
      </p:sp>
      <p:sp>
        <p:nvSpPr>
          <p:cNvPr id="12292" name="Retângulo 4"/>
          <p:cNvSpPr>
            <a:spLocks noChangeArrowheads="1"/>
          </p:cNvSpPr>
          <p:nvPr/>
        </p:nvSpPr>
        <p:spPr bwMode="auto">
          <a:xfrm>
            <a:off x="334963" y="5011738"/>
            <a:ext cx="114490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Obtenha a resultante do sistema, levando em conta as seguintes informações:</a:t>
            </a:r>
          </a:p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I. A intensidade de P é 100 N.</a:t>
            </a:r>
          </a:p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II. A intensidade de F é 50 N.</a:t>
            </a:r>
          </a:p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III. A componente de C, na direção paralela ao apoio, tem intensidade 30% da componente normal.</a:t>
            </a:r>
          </a:p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IV. A resultante das três forças tem direção paralela ao apoio.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3350" y="161925"/>
            <a:ext cx="604043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altLang="pt-BR" sz="30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1ª Lei de Newton: Princípio da Inércia</a:t>
            </a:r>
          </a:p>
        </p:txBody>
      </p:sp>
      <p:sp>
        <p:nvSpPr>
          <p:cNvPr id="13315" name="Retângulo 1"/>
          <p:cNvSpPr>
            <a:spLocks noChangeArrowheads="1"/>
          </p:cNvSpPr>
          <p:nvPr/>
        </p:nvSpPr>
        <p:spPr bwMode="auto">
          <a:xfrm>
            <a:off x="161925" y="981075"/>
            <a:ext cx="102552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Corpos em repouso tendem a permanecer em repouso.</a:t>
            </a:r>
          </a:p>
          <a:p>
            <a:pPr algn="just">
              <a:spcBef>
                <a:spcPct val="0"/>
              </a:spcBef>
            </a:pPr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Corpos em movimento tendem a permanecer em movimento retilíneo uniforme.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393522" y="2806023"/>
          <a:ext cx="7186028" cy="2477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317" name="Agrupar 6"/>
          <p:cNvGrpSpPr>
            <a:grpSpLocks/>
          </p:cNvGrpSpPr>
          <p:nvPr/>
        </p:nvGrpSpPr>
        <p:grpSpPr bwMode="auto">
          <a:xfrm>
            <a:off x="393700" y="5842000"/>
            <a:ext cx="1890713" cy="946150"/>
            <a:chOff x="1650" y="1702234"/>
            <a:chExt cx="1890191" cy="945095"/>
          </a:xfrm>
        </p:grpSpPr>
        <p:sp>
          <p:nvSpPr>
            <p:cNvPr id="8" name="Retângulo Arredondado 7"/>
            <p:cNvSpPr/>
            <p:nvPr/>
          </p:nvSpPr>
          <p:spPr>
            <a:xfrm>
              <a:off x="1650" y="1702234"/>
              <a:ext cx="1890191" cy="945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CaixaDeTexto 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9331" y="1729915"/>
              <a:ext cx="1834829" cy="889733"/>
            </a:xfrm>
            <a:prstGeom prst="rect">
              <a:avLst/>
            </a:prstGeom>
            <a:blipFill>
              <a:blip r:embed="rId7"/>
              <a:stretch>
                <a:fillRect b="-2055"/>
              </a:stretch>
            </a:blipFill>
          </p:spPr>
          <p:txBody>
            <a:bodyPr/>
            <a:lstStyle/>
            <a:p>
              <a:r>
                <a:rPr lang="pt-BR">
                  <a:noFill/>
                </a:rPr>
                <a:t> </a:t>
              </a:r>
            </a:p>
          </p:txBody>
        </p:sp>
      </p:grpSp>
      <p:sp>
        <p:nvSpPr>
          <p:cNvPr id="10" name="Seta para Cima e para Baixo 9"/>
          <p:cNvSpPr/>
          <p:nvPr/>
        </p:nvSpPr>
        <p:spPr>
          <a:xfrm>
            <a:off x="1150938" y="4691063"/>
            <a:ext cx="374650" cy="935037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8759825" y="2924175"/>
            <a:ext cx="28813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8739188" y="5549900"/>
            <a:ext cx="2879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9840913" y="2276475"/>
            <a:ext cx="8636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9840913" y="4902200"/>
            <a:ext cx="8636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8832850" y="5013325"/>
            <a:ext cx="5762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8832850" y="5322888"/>
            <a:ext cx="5762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8624888" y="5165725"/>
            <a:ext cx="576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tângulo 2"/>
          <p:cNvSpPr>
            <a:spLocks noChangeArrowheads="1"/>
          </p:cNvSpPr>
          <p:nvPr/>
        </p:nvSpPr>
        <p:spPr bwMode="auto">
          <a:xfrm>
            <a:off x="192088" y="188913"/>
            <a:ext cx="45799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1ª Lei de Newton: Princípio da Inércia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61259"/>
            <a:ext cx="8877300" cy="19621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116" y="2870687"/>
            <a:ext cx="8220075" cy="10287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029" y="4192991"/>
            <a:ext cx="8096250" cy="10572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0" y="5497544"/>
            <a:ext cx="8582025" cy="11715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038" y="812800"/>
            <a:ext cx="2595562" cy="519113"/>
          </a:xfrm>
        </p:spPr>
        <p:txBody>
          <a:bodyPr/>
          <a:lstStyle/>
          <a:p>
            <a:pPr eaLnBrk="1" hangingPunct="1"/>
            <a:r>
              <a:rPr lang="pt-BR" altLang="pt-BR" sz="2200" b="1" u="sng" smtClean="0">
                <a:latin typeface="Calibri" panose="020F0502020204030204" pitchFamily="34" charset="0"/>
                <a:cs typeface="Calibri" panose="020F0502020204030204" pitchFamily="34" charset="0"/>
              </a:rPr>
              <a:t>Ônibus Arrancando</a:t>
            </a:r>
          </a:p>
        </p:txBody>
      </p:sp>
      <p:pic>
        <p:nvPicPr>
          <p:cNvPr id="15363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5588"/>
            <a:ext cx="317341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tângulo 6"/>
          <p:cNvSpPr>
            <a:spLocks noChangeArrowheads="1"/>
          </p:cNvSpPr>
          <p:nvPr/>
        </p:nvSpPr>
        <p:spPr bwMode="auto">
          <a:xfrm>
            <a:off x="192088" y="188913"/>
            <a:ext cx="99266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 b="1">
                <a:latin typeface="Calibri" panose="020F0502020204030204" pitchFamily="34" charset="0"/>
                <a:cs typeface="Calibri" panose="020F0502020204030204" pitchFamily="34" charset="0"/>
              </a:rPr>
              <a:t>Extra 4 – </a:t>
            </a:r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Considere as quatro situações e classifique os itens como certos ou errados:</a:t>
            </a:r>
            <a:endParaRPr lang="pt-BR" altLang="pt-BR" sz="2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5" name="Retângulo 2"/>
          <p:cNvSpPr>
            <a:spLocks noChangeArrowheads="1"/>
          </p:cNvSpPr>
          <p:nvPr/>
        </p:nvSpPr>
        <p:spPr bwMode="auto">
          <a:xfrm>
            <a:off x="5519738" y="887413"/>
            <a:ext cx="4318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 b="1" u="sng">
                <a:latin typeface="Calibri" panose="020F0502020204030204" pitchFamily="34" charset="0"/>
                <a:cs typeface="Calibri" panose="020F0502020204030204" pitchFamily="34" charset="0"/>
              </a:rPr>
              <a:t>Ônibus em MRU em relação à Terra</a:t>
            </a:r>
            <a:endParaRPr lang="pt-BR" altLang="pt-BR" sz="2200" b="1"/>
          </a:p>
        </p:txBody>
      </p:sp>
      <p:pic>
        <p:nvPicPr>
          <p:cNvPr id="15366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1490663"/>
            <a:ext cx="622935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tângulo 4"/>
          <p:cNvSpPr>
            <a:spLocks noChangeArrowheads="1"/>
          </p:cNvSpPr>
          <p:nvPr/>
        </p:nvSpPr>
        <p:spPr bwMode="auto">
          <a:xfrm>
            <a:off x="790575" y="5949950"/>
            <a:ext cx="13620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Situação 1</a:t>
            </a:r>
            <a:endParaRPr lang="pt-BR" altLang="pt-BR" sz="2200"/>
          </a:p>
        </p:txBody>
      </p:sp>
      <p:sp>
        <p:nvSpPr>
          <p:cNvPr id="15368" name="Retângulo 12"/>
          <p:cNvSpPr>
            <a:spLocks noChangeArrowheads="1"/>
          </p:cNvSpPr>
          <p:nvPr/>
        </p:nvSpPr>
        <p:spPr bwMode="auto">
          <a:xfrm>
            <a:off x="8112125" y="5949950"/>
            <a:ext cx="13620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Situação 2</a:t>
            </a:r>
            <a:endParaRPr lang="pt-BR" altLang="pt-BR" sz="2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2"/>
          <p:cNvSpPr>
            <a:spLocks noChangeArrowheads="1"/>
          </p:cNvSpPr>
          <p:nvPr/>
        </p:nvSpPr>
        <p:spPr bwMode="auto">
          <a:xfrm>
            <a:off x="192088" y="836613"/>
            <a:ext cx="1995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 b="1" u="sng">
                <a:latin typeface="Calibri" panose="020F0502020204030204" pitchFamily="34" charset="0"/>
                <a:cs typeface="Calibri" panose="020F0502020204030204" pitchFamily="34" charset="0"/>
              </a:rPr>
              <a:t>Ônibus freando</a:t>
            </a:r>
            <a:endParaRPr lang="pt-BR" altLang="pt-BR" sz="2200" b="1"/>
          </a:p>
        </p:txBody>
      </p:sp>
      <p:pic>
        <p:nvPicPr>
          <p:cNvPr id="16387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6240463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tângulo 9"/>
          <p:cNvSpPr>
            <a:spLocks noChangeArrowheads="1"/>
          </p:cNvSpPr>
          <p:nvPr/>
        </p:nvSpPr>
        <p:spPr bwMode="auto">
          <a:xfrm>
            <a:off x="7104063" y="836613"/>
            <a:ext cx="27066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 b="1" u="sng">
                <a:latin typeface="Calibri" panose="020F0502020204030204" pitchFamily="34" charset="0"/>
                <a:cs typeface="Calibri" panose="020F0502020204030204" pitchFamily="34" charset="0"/>
              </a:rPr>
              <a:t>Ônibus fazendo curva</a:t>
            </a:r>
            <a:endParaRPr lang="pt-BR" altLang="pt-BR" sz="2200" b="1"/>
          </a:p>
        </p:txBody>
      </p:sp>
      <p:pic>
        <p:nvPicPr>
          <p:cNvPr id="1638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1784350"/>
            <a:ext cx="368617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tângulo 13"/>
          <p:cNvSpPr>
            <a:spLocks noChangeArrowheads="1"/>
          </p:cNvSpPr>
          <p:nvPr/>
        </p:nvSpPr>
        <p:spPr bwMode="auto">
          <a:xfrm>
            <a:off x="192088" y="188913"/>
            <a:ext cx="99266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 b="1">
                <a:latin typeface="Calibri" panose="020F0502020204030204" pitchFamily="34" charset="0"/>
                <a:cs typeface="Calibri" panose="020F0502020204030204" pitchFamily="34" charset="0"/>
              </a:rPr>
              <a:t>Extra 4 – </a:t>
            </a:r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Considere as quatro situações e classifique os itens como certos ou errados:</a:t>
            </a:r>
            <a:endParaRPr lang="pt-BR" altLang="pt-BR" sz="2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1" name="Retângulo 14"/>
          <p:cNvSpPr>
            <a:spLocks noChangeArrowheads="1"/>
          </p:cNvSpPr>
          <p:nvPr/>
        </p:nvSpPr>
        <p:spPr bwMode="auto">
          <a:xfrm>
            <a:off x="165100" y="5849938"/>
            <a:ext cx="13620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Situação 3</a:t>
            </a:r>
            <a:endParaRPr lang="pt-BR" altLang="pt-BR" sz="2200"/>
          </a:p>
        </p:txBody>
      </p:sp>
      <p:sp>
        <p:nvSpPr>
          <p:cNvPr id="16392" name="Retângulo 15"/>
          <p:cNvSpPr>
            <a:spLocks noChangeArrowheads="1"/>
          </p:cNvSpPr>
          <p:nvPr/>
        </p:nvSpPr>
        <p:spPr bwMode="auto">
          <a:xfrm>
            <a:off x="8756650" y="5849938"/>
            <a:ext cx="13620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Situação 4</a:t>
            </a:r>
            <a:endParaRPr lang="pt-BR" altLang="pt-BR" sz="2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412776"/>
            <a:ext cx="6151541" cy="453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1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99656" y="1124744"/>
            <a:ext cx="6528048" cy="475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5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3038" y="267940"/>
            <a:ext cx="2595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200" b="1" u="sng" kern="0" smtClean="0">
                <a:latin typeface="Calibri" panose="020F0502020204030204" pitchFamily="34" charset="0"/>
                <a:cs typeface="Calibri" panose="020F0502020204030204" pitchFamily="34" charset="0"/>
              </a:rPr>
              <a:t>Ônibus Arrancando</a:t>
            </a:r>
          </a:p>
        </p:txBody>
      </p:sp>
      <p:pic>
        <p:nvPicPr>
          <p:cNvPr id="5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1764432"/>
            <a:ext cx="467867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133128"/>
            <a:ext cx="4968552" cy="4015680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V="1">
            <a:off x="7752184" y="3212976"/>
            <a:ext cx="2304256" cy="1635"/>
          </a:xfrm>
          <a:prstGeom prst="straightConnector1">
            <a:avLst/>
          </a:prstGeom>
          <a:ln w="142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0056440" y="2276872"/>
                <a:ext cx="1368152" cy="7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</m:acc>
                    </m:oMath>
                  </m:oMathPara>
                </a14:m>
                <a:endParaRPr lang="pt-BR" sz="3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440" y="2276872"/>
                <a:ext cx="1368152" cy="7136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710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92088" y="1546225"/>
            <a:ext cx="9648825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</a:p>
          <a:p>
            <a:pPr>
              <a:defRPr/>
            </a:pPr>
            <a:endParaRPr lang="pt-BR" alt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É a força que uma superfície exerce sobre outra. Impede a penetração.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Existe quando um corpo comprime o outro.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Direção: perpendicular ao apoio / superfície.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Sentido: contrário à compressão.</a:t>
            </a:r>
          </a:p>
          <a:p>
            <a:pPr>
              <a:defRPr/>
            </a:pPr>
            <a:endParaRPr lang="pt-BR" altLang="pt-BR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6525"/>
            <a:ext cx="3275013" cy="503238"/>
          </a:xfrm>
        </p:spPr>
        <p:txBody>
          <a:bodyPr/>
          <a:lstStyle/>
          <a:p>
            <a:pPr eaLnBrk="1" hangingPunct="1">
              <a:defRPr/>
            </a:pPr>
            <a:r>
              <a:rPr lang="pt-BR" sz="30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Forças de Contato</a:t>
            </a:r>
          </a:p>
        </p:txBody>
      </p:sp>
      <p:sp>
        <p:nvSpPr>
          <p:cNvPr id="4100" name="Retângulo 1"/>
          <p:cNvSpPr>
            <a:spLocks noChangeArrowheads="1"/>
          </p:cNvSpPr>
          <p:nvPr/>
        </p:nvSpPr>
        <p:spPr bwMode="auto">
          <a:xfrm>
            <a:off x="192088" y="752475"/>
            <a:ext cx="116649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Necessitam do contato entre os corpos. As mais importantes para o vestibular são as forças normal e de atrito.</a:t>
            </a:r>
          </a:p>
        </p:txBody>
      </p:sp>
      <p:pic>
        <p:nvPicPr>
          <p:cNvPr id="4101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5240338"/>
            <a:ext cx="3695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4891088"/>
            <a:ext cx="25622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4692650"/>
            <a:ext cx="2484438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1571625"/>
            <a:ext cx="4572000" cy="3714750"/>
          </a:xfrm>
          <a:prstGeom prst="rect">
            <a:avLst/>
          </a:prstGeom>
        </p:spPr>
      </p:pic>
      <p:sp>
        <p:nvSpPr>
          <p:cNvPr id="4" name="Retângulo 2"/>
          <p:cNvSpPr>
            <a:spLocks noChangeArrowheads="1"/>
          </p:cNvSpPr>
          <p:nvPr/>
        </p:nvSpPr>
        <p:spPr bwMode="auto">
          <a:xfrm>
            <a:off x="195358" y="476151"/>
            <a:ext cx="1995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 b="1" u="sng">
                <a:latin typeface="Calibri" panose="020F0502020204030204" pitchFamily="34" charset="0"/>
                <a:cs typeface="Calibri" panose="020F0502020204030204" pitchFamily="34" charset="0"/>
              </a:rPr>
              <a:t>Ônibus freando</a:t>
            </a:r>
            <a:endParaRPr lang="pt-BR" altLang="pt-BR" sz="2200" b="1"/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876706" cy="465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de Seta Reta 13"/>
          <p:cNvCxnSpPr/>
          <p:nvPr/>
        </p:nvCxnSpPr>
        <p:spPr>
          <a:xfrm flipH="1" flipV="1">
            <a:off x="6884818" y="3429000"/>
            <a:ext cx="1875478" cy="1635"/>
          </a:xfrm>
          <a:prstGeom prst="straightConnector1">
            <a:avLst/>
          </a:prstGeom>
          <a:ln w="142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6418401" y="2273235"/>
                <a:ext cx="1368152" cy="7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</m:acc>
                    </m:oMath>
                  </m:oMathPara>
                </a14:m>
                <a:endParaRPr lang="pt-BR" sz="3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401" y="2273235"/>
                <a:ext cx="1368152" cy="7136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311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491" y="630932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Vídeo </a:t>
            </a:r>
            <a:r>
              <a:rPr lang="pt-BR" sz="1600" dirty="0" err="1"/>
              <a:t>M</a:t>
            </a:r>
            <a:r>
              <a:rPr lang="pt-BR" sz="1600" dirty="0" err="1" smtClean="0"/>
              <a:t>otogp</a:t>
            </a:r>
            <a:r>
              <a:rPr lang="pt-BR" sz="1600" dirty="0" smtClean="0"/>
              <a:t>: 40 a 1:20</a:t>
            </a:r>
          </a:p>
        </p:txBody>
      </p:sp>
      <p:sp>
        <p:nvSpPr>
          <p:cNvPr id="4" name="Retângulo 9"/>
          <p:cNvSpPr>
            <a:spLocks noChangeArrowheads="1"/>
          </p:cNvSpPr>
          <p:nvPr/>
        </p:nvSpPr>
        <p:spPr bwMode="auto">
          <a:xfrm>
            <a:off x="263476" y="249015"/>
            <a:ext cx="27066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 b="1" u="sng">
                <a:latin typeface="Calibri" panose="020F0502020204030204" pitchFamily="34" charset="0"/>
                <a:cs typeface="Calibri" panose="020F0502020204030204" pitchFamily="34" charset="0"/>
              </a:rPr>
              <a:t>Ônibus fazendo curva</a:t>
            </a:r>
            <a:endParaRPr lang="pt-BR" altLang="pt-BR" sz="2200" b="1"/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9" y="1268760"/>
            <a:ext cx="522160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13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4763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404664"/>
            <a:ext cx="886585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7084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268760"/>
            <a:ext cx="6408712" cy="42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46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2088" y="728663"/>
            <a:ext cx="11999912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romanUcPeriod"/>
              <a:defRPr/>
            </a:pPr>
            <a:r>
              <a:rPr lang="pt-BR" sz="2200" dirty="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 quatro afirmações a seguir, os movimentos são descritos para um referencial colocado na Terra.</a:t>
            </a:r>
          </a:p>
          <a:p>
            <a:pPr>
              <a:defRPr/>
            </a:pPr>
            <a:r>
              <a:rPr lang="pt-BR" sz="2200" dirty="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Quando o ônibus parte, o passageiro é jogado para trás.</a:t>
            </a:r>
          </a:p>
          <a:p>
            <a:pPr>
              <a:defRPr/>
            </a:pPr>
            <a:r>
              <a:rPr lang="pt-BR" sz="2200" dirty="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Quando o ônibus parte, o passageiro tende a permanecer em repouso.</a:t>
            </a:r>
          </a:p>
          <a:p>
            <a:pPr>
              <a:defRPr/>
            </a:pPr>
            <a:r>
              <a:rPr lang="pt-BR" sz="2200" dirty="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Quando o ônibus freia, o passageiro é jogado para a frente.</a:t>
            </a:r>
          </a:p>
          <a:p>
            <a:pPr>
              <a:defRPr/>
            </a:pPr>
            <a:r>
              <a:rPr lang="pt-BR" sz="2200" dirty="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Quando o ônibus freia, o passageiro tende a permanecer em MRU.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Retângulo 5"/>
          <p:cNvSpPr>
            <a:spLocks noChangeArrowheads="1"/>
          </p:cNvSpPr>
          <p:nvPr/>
        </p:nvSpPr>
        <p:spPr bwMode="auto">
          <a:xfrm>
            <a:off x="192088" y="188913"/>
            <a:ext cx="99266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 b="1">
                <a:latin typeface="Calibri" panose="020F0502020204030204" pitchFamily="34" charset="0"/>
                <a:cs typeface="Calibri" panose="020F0502020204030204" pitchFamily="34" charset="0"/>
              </a:rPr>
              <a:t>Extra 4 – </a:t>
            </a:r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Considere as quatro situações e classifique os itens como certos ou errados:</a:t>
            </a:r>
            <a:endParaRPr lang="pt-BR" altLang="pt-BR" sz="2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2" name="Retângulo 7"/>
          <p:cNvSpPr>
            <a:spLocks noChangeArrowheads="1"/>
          </p:cNvSpPr>
          <p:nvPr/>
        </p:nvSpPr>
        <p:spPr bwMode="auto">
          <a:xfrm>
            <a:off x="192088" y="2635250"/>
            <a:ext cx="1199991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II. Nas quatro afirmações a seguir, os movimentos são descritos para um referencial colocado na Terra.</a:t>
            </a:r>
          </a:p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a) Quando o ônibus faz a curva, o passageiro tende a fazer a curva junto com o ônibus.</a:t>
            </a:r>
          </a:p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b) Quando o ônibus faz a curva, o passageiro tende a continuar em MRU.</a:t>
            </a:r>
          </a:p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c) Quando o ônibus faz a curva, o passageiro tende a se afastar radialmente do centro da curva.</a:t>
            </a:r>
          </a:p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d) Quando o ônibus faz a curva, o passageiro é jogado para fora da curva.</a:t>
            </a:r>
          </a:p>
        </p:txBody>
      </p:sp>
      <p:sp>
        <p:nvSpPr>
          <p:cNvPr id="17413" name="Retângulo 8"/>
          <p:cNvSpPr>
            <a:spLocks noChangeArrowheads="1"/>
          </p:cNvSpPr>
          <p:nvPr/>
        </p:nvSpPr>
        <p:spPr bwMode="auto">
          <a:xfrm>
            <a:off x="192088" y="4649788"/>
            <a:ext cx="118078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As três afirmações a seguir referem-se ao ônibus fazendo a curva.</a:t>
            </a:r>
          </a:p>
          <a:p>
            <a:r>
              <a:rPr lang="pt-BR" altLang="pt-BR" sz="220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Quando o ônibus faz a curva, o passageiro recebe uma força, denominada centrífuga, que o joga para fora da curva.</a:t>
            </a:r>
          </a:p>
          <a:p>
            <a:r>
              <a:rPr lang="pt-BR" altLang="pt-BR" sz="220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Quando o ônibus faz a curva, o passageiro precisa receber deste uma força para fazer a curva junto com o ônibus, ou seja, para manter-se em repouso em relação ao ônibus.</a:t>
            </a:r>
          </a:p>
          <a:p>
            <a:r>
              <a:rPr lang="pt-BR" altLang="pt-BR" sz="220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O ônibus consegue fazer a curva porque recebe do solo uma força (atrito) para “dentro da curva”.</a:t>
            </a:r>
            <a:endParaRPr lang="pt-BR" altLang="pt-BR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3"/>
          <p:cNvSpPr>
            <a:spLocks noChangeArrowheads="1"/>
          </p:cNvSpPr>
          <p:nvPr/>
        </p:nvSpPr>
        <p:spPr bwMode="auto">
          <a:xfrm>
            <a:off x="206375" y="115888"/>
            <a:ext cx="9928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 b="1">
                <a:latin typeface="Calibri" panose="020F0502020204030204" pitchFamily="34" charset="0"/>
                <a:cs typeface="Calibri" panose="020F0502020204030204" pitchFamily="34" charset="0"/>
              </a:rPr>
              <a:t>Extra 4 – </a:t>
            </a:r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Considere as quatro situações e classifique os itens como certos ou errados:</a:t>
            </a:r>
            <a:endParaRPr lang="pt-BR" altLang="pt-BR" sz="2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Retângulo 4"/>
          <p:cNvSpPr>
            <a:spLocks noChangeArrowheads="1"/>
          </p:cNvSpPr>
          <p:nvPr/>
        </p:nvSpPr>
        <p:spPr bwMode="auto">
          <a:xfrm>
            <a:off x="215900" y="619125"/>
            <a:ext cx="1136491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IV. As três afirmações a seguir referem-se ao ônibus freando ou acelerando.</a:t>
            </a:r>
          </a:p>
          <a:p>
            <a:r>
              <a:rPr lang="pt-BR" altLang="pt-BR" sz="220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Quando o ônibus freia, aplica sobre o passageiro uma força que o joga para frente.</a:t>
            </a:r>
          </a:p>
          <a:p>
            <a:r>
              <a:rPr lang="pt-BR" altLang="pt-BR" sz="220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Quando o ônibus parte, aplica sobre o passageiro uma força que o joga para trás.</a:t>
            </a:r>
          </a:p>
          <a:p>
            <a:r>
              <a:rPr lang="pt-BR" altLang="pt-BR" sz="220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Quando o ônibus parte ou freia, o passageiro precisa receber uma força para acompanhar o movimento do ônibus, ou seja, para manter-se em repouso em relação ao ônibus.</a:t>
            </a:r>
            <a:endParaRPr lang="pt-BR" altLang="pt-BR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Retângulo 5"/>
          <p:cNvSpPr>
            <a:spLocks noChangeArrowheads="1"/>
          </p:cNvSpPr>
          <p:nvPr/>
        </p:nvSpPr>
        <p:spPr bwMode="auto">
          <a:xfrm>
            <a:off x="215900" y="2405063"/>
            <a:ext cx="11641138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 b="1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5</a:t>
            </a:r>
            <a:r>
              <a:rPr lang="pt-BR" altLang="pt-BR" sz="220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Se a resultante das forças que agem num corpo é nula, é correto afirmar que:</a:t>
            </a:r>
          </a:p>
          <a:p>
            <a:r>
              <a:rPr lang="pt-BR" altLang="pt-BR" sz="220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o corpo está certamente em repouso.</a:t>
            </a:r>
          </a:p>
          <a:p>
            <a:r>
              <a:rPr lang="pt-BR" altLang="pt-BR" sz="220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nenhuma força age no corpo.</a:t>
            </a:r>
          </a:p>
          <a:p>
            <a:r>
              <a:rPr lang="pt-BR" altLang="pt-BR" sz="220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o corpo está certamente em movimento.</a:t>
            </a:r>
          </a:p>
          <a:p>
            <a:r>
              <a:rPr lang="pt-BR" altLang="pt-BR" sz="220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o corpo pode estar em repouso ou em movimento uniforme.</a:t>
            </a:r>
          </a:p>
          <a:p>
            <a:r>
              <a:rPr lang="pt-BR" altLang="pt-BR" sz="220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uma única força age no corpo.</a:t>
            </a:r>
            <a:endParaRPr lang="pt-BR" altLang="pt-BR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7" name="Retângulo 6"/>
          <p:cNvSpPr>
            <a:spLocks noChangeArrowheads="1"/>
          </p:cNvSpPr>
          <p:nvPr/>
        </p:nvSpPr>
        <p:spPr bwMode="auto">
          <a:xfrm>
            <a:off x="215900" y="4706938"/>
            <a:ext cx="81835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 b="1">
                <a:latin typeface="Calibri" panose="020F0502020204030204" pitchFamily="34" charset="0"/>
                <a:cs typeface="Calibri" panose="020F0502020204030204" pitchFamily="34" charset="0"/>
              </a:rPr>
              <a:t>Extra 6</a:t>
            </a:r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 - Se um corpo está em equilíbrio, então:</a:t>
            </a:r>
          </a:p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a) está certamente em repouso.</a:t>
            </a:r>
          </a:p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b) está certamente em MRU.</a:t>
            </a:r>
          </a:p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c) não agem forças nele.</a:t>
            </a:r>
          </a:p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d) a resultante é nula.</a:t>
            </a:r>
          </a:p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e) pode estar realizando um movimento qualquer.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4775"/>
            <a:ext cx="65532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tângulo 5"/>
          <p:cNvSpPr>
            <a:spLocks noChangeArrowheads="1"/>
          </p:cNvSpPr>
          <p:nvPr/>
        </p:nvSpPr>
        <p:spPr bwMode="auto">
          <a:xfrm>
            <a:off x="165100" y="282575"/>
            <a:ext cx="5257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2200" b="1" dirty="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7</a:t>
            </a:r>
            <a:r>
              <a:rPr lang="pt-BR" altLang="pt-BR" sz="2200" dirty="0">
                <a:solidFill>
                  <a:srgbClr val="1A1A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Um guincho levanta verticalmente um corpo de peso P. Durante o movimento, as únicas forças que agem sobre o corpo são o peso P e a força de tração T. A altura do corpo em relação ao solo varia de acordo com o gráfico a seguir.</a:t>
            </a:r>
            <a:endParaRPr lang="pt-BR" alt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62694" y="4323267"/>
                <a:ext cx="12192000" cy="2534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200" dirty="0" smtClean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Está correto afirmar que, no intervalo 7 s a 11 s:</a:t>
                </a:r>
              </a:p>
              <a:p>
                <a:r>
                  <a:rPr lang="pt-BR" sz="2200" dirty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a) o movimento é retilíneo acelerado e a </a:t>
                </a:r>
                <a:r>
                  <a:rPr lang="pt-BR" sz="2200" dirty="0" smtClean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resultante das </a:t>
                </a:r>
                <a:r>
                  <a:rPr lang="pt-BR" sz="2200" dirty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forças que agem sobre o corpo é </a:t>
                </a:r>
                <a:r>
                  <a:rPr lang="pt-BR" sz="2200" dirty="0" smtClean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 cima</a:t>
                </a:r>
                <a:r>
                  <a:rPr lang="pt-BR" sz="2200" dirty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pt-BR" sz="2200" dirty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b) como o corpo está subindo, a resultante </a:t>
                </a:r>
                <a:r>
                  <a:rPr lang="pt-BR" sz="2200" dirty="0" smtClean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das forças </a:t>
                </a:r>
                <a:r>
                  <a:rPr lang="pt-BR" sz="2200" dirty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que agem sobre o corpo é para </a:t>
                </a:r>
                <a:r>
                  <a:rPr lang="pt-BR" sz="2200" dirty="0" smtClean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cima qualquer </a:t>
                </a:r>
                <a:r>
                  <a:rPr lang="pt-BR" sz="2200" dirty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que seja o movimento.</a:t>
                </a:r>
              </a:p>
              <a:p>
                <a:r>
                  <a:rPr lang="pt-BR" sz="2200" dirty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c) o movimento é retilíneo uniforme e a </a:t>
                </a:r>
                <a:r>
                  <a:rPr lang="pt-BR" sz="2200" dirty="0" smtClean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resultante das </a:t>
                </a:r>
                <a:r>
                  <a:rPr lang="pt-BR" sz="2200" dirty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forças que agem sobre o corpo é para cima.</a:t>
                </a:r>
              </a:p>
              <a:p>
                <a:r>
                  <a:rPr lang="pt-BR" sz="2200" dirty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d) o movimento é retilíneo uniforme </a:t>
                </a:r>
                <a:r>
                  <a:rPr lang="pt-BR" sz="2200" dirty="0" smtClean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200" i="1" smtClean="0">
                            <a:solidFill>
                              <a:srgbClr val="1A1A18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2200" b="0" i="0" smtClean="0">
                            <a:solidFill>
                              <a:srgbClr val="1A1A18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lang="pt-BR" sz="2200" dirty="0" smtClean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200" i="1" smtClean="0">
                            <a:solidFill>
                              <a:srgbClr val="1A1A18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2200" b="0" i="0" smtClean="0">
                            <a:solidFill>
                              <a:srgbClr val="1A1A18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pt-BR" sz="2200" dirty="0" smtClean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pt-BR" sz="2200" dirty="0">
                  <a:solidFill>
                    <a:srgbClr val="1A1A18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pt-BR" sz="2200" dirty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e) o movimento é retilíneo uniforme e 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200" i="1">
                            <a:solidFill>
                              <a:srgbClr val="1A1A18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2200">
                            <a:solidFill>
                              <a:srgbClr val="1A1A18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lang="pt-BR" sz="2200" dirty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| </a:t>
                </a:r>
                <a:r>
                  <a:rPr lang="pt-BR" sz="2200" dirty="0" smtClean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pt-BR" sz="2200" dirty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200" i="1">
                            <a:solidFill>
                              <a:srgbClr val="1A1A18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2200">
                            <a:solidFill>
                              <a:srgbClr val="1A1A18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pt-BR" sz="2200" dirty="0" smtClean="0">
                    <a:solidFill>
                      <a:srgbClr val="1A1A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|.</a:t>
                </a:r>
                <a:endParaRPr lang="pt-B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94" y="4323267"/>
                <a:ext cx="12192000" cy="2534733"/>
              </a:xfrm>
              <a:prstGeom prst="rect">
                <a:avLst/>
              </a:prstGeom>
              <a:blipFill>
                <a:blip r:embed="rId3"/>
                <a:stretch>
                  <a:fillRect l="-650" t="-1683" b="-45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93057" y="2539"/>
            <a:ext cx="551497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altLang="pt-BR" sz="25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</a:t>
            </a:r>
            <a:r>
              <a:rPr lang="pt-BR" altLang="pt-BR" sz="2500" u="sng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ª </a:t>
            </a:r>
            <a:r>
              <a:rPr lang="pt-BR" altLang="pt-BR" sz="25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Lei de Newton: Princípio Fundamental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205983" y="1853905"/>
            <a:ext cx="2665739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1071522" y="1277841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205983" y="4195503"/>
            <a:ext cx="2665739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1071522" y="3619439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205983" y="6509330"/>
            <a:ext cx="2665739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071522" y="5933266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1382924" y="1547097"/>
            <a:ext cx="8640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1382924" y="3907471"/>
            <a:ext cx="1152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1382924" y="6221298"/>
            <a:ext cx="14887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084521" y="1312859"/>
                <a:ext cx="1394079" cy="54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6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6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sz="26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26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</m:oMath>
                </a14:m>
                <a:endParaRPr lang="pt-BR" sz="2600" dirty="0" smtClean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521" y="1312859"/>
                <a:ext cx="1394079" cy="541046"/>
              </a:xfrm>
              <a:prstGeom prst="rect">
                <a:avLst/>
              </a:prstGeom>
              <a:blipFill>
                <a:blip r:embed="rId3"/>
                <a:stretch>
                  <a:fillRect t="-1124" b="-280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049370" y="3654457"/>
                <a:ext cx="1394079" cy="54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6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6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sz="2600" dirty="0" smtClean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26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</m:oMath>
                </a14:m>
                <a:endParaRPr lang="pt-BR" sz="2600" dirty="0" smtClean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370" y="3654457"/>
                <a:ext cx="1394079" cy="541046"/>
              </a:xfrm>
              <a:prstGeom prst="rect">
                <a:avLst/>
              </a:prstGeom>
              <a:blipFill>
                <a:blip r:embed="rId4"/>
                <a:stretch>
                  <a:fillRect t="-1124" b="-280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3011229" y="5950775"/>
                <a:ext cx="1394079" cy="54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6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6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sz="2600" dirty="0" smtClean="0"/>
                  <a:t> = 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26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</m:oMath>
                </a14:m>
                <a:endParaRPr lang="pt-BR" sz="2600" dirty="0" smtClean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229" y="5950775"/>
                <a:ext cx="1394079" cy="541046"/>
              </a:xfrm>
              <a:prstGeom prst="rect">
                <a:avLst/>
              </a:prstGeom>
              <a:blipFill>
                <a:blip r:embed="rId5"/>
                <a:stretch>
                  <a:fillRect t="-1124" b="-280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3059892" y="648093"/>
                <a:ext cx="283091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sz="26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pt-BR" sz="2600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92" y="648093"/>
                <a:ext cx="28309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ector de Seta Reta 29"/>
          <p:cNvCxnSpPr/>
          <p:nvPr/>
        </p:nvCxnSpPr>
        <p:spPr>
          <a:xfrm>
            <a:off x="3525474" y="910632"/>
            <a:ext cx="56343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2988393" y="2998562"/>
                <a:ext cx="600877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600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26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</m:oMath>
                </a14:m>
                <a:endParaRPr lang="pt-BR" sz="2600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393" y="2998562"/>
                <a:ext cx="600877" cy="492443"/>
              </a:xfrm>
              <a:prstGeom prst="rect">
                <a:avLst/>
              </a:prstGeom>
              <a:blipFill>
                <a:blip r:embed="rId7"/>
                <a:stretch>
                  <a:fillRect l="-18182" t="-11111" b="-296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ector de Seta Reta 32"/>
          <p:cNvCxnSpPr/>
          <p:nvPr/>
        </p:nvCxnSpPr>
        <p:spPr>
          <a:xfrm>
            <a:off x="3648424" y="3289496"/>
            <a:ext cx="804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2988393" y="5356645"/>
                <a:ext cx="600877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600" dirty="0" smtClean="0"/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26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</m:oMath>
                </a14:m>
                <a:endParaRPr lang="pt-BR" sz="2600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393" y="5356645"/>
                <a:ext cx="600877" cy="492443"/>
              </a:xfrm>
              <a:prstGeom prst="rect">
                <a:avLst/>
              </a:prstGeom>
              <a:blipFill>
                <a:blip r:embed="rId8"/>
                <a:stretch>
                  <a:fillRect l="-18182" t="-12500" b="-3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ctor de Seta Reta 44"/>
          <p:cNvCxnSpPr>
            <a:stCxn id="35" idx="3"/>
          </p:cNvCxnSpPr>
          <p:nvPr/>
        </p:nvCxnSpPr>
        <p:spPr>
          <a:xfrm flipV="1">
            <a:off x="3589270" y="5602866"/>
            <a:ext cx="1152128" cy="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439389" y="1262758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m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374562" y="3495451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m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371333" y="5925724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m</a:t>
            </a:r>
          </a:p>
        </p:txBody>
      </p:sp>
      <p:cxnSp>
        <p:nvCxnSpPr>
          <p:cNvPr id="51" name="Conector reto 50"/>
          <p:cNvCxnSpPr/>
          <p:nvPr/>
        </p:nvCxnSpPr>
        <p:spPr>
          <a:xfrm>
            <a:off x="7536160" y="1853905"/>
            <a:ext cx="2665739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8401699" y="1277841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reto 52"/>
          <p:cNvCxnSpPr/>
          <p:nvPr/>
        </p:nvCxnSpPr>
        <p:spPr>
          <a:xfrm>
            <a:off x="7536160" y="4195503"/>
            <a:ext cx="2665739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tângulo 53"/>
          <p:cNvSpPr/>
          <p:nvPr/>
        </p:nvSpPr>
        <p:spPr>
          <a:xfrm>
            <a:off x="8401699" y="3619439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/>
          <p:nvPr/>
        </p:nvCxnSpPr>
        <p:spPr>
          <a:xfrm>
            <a:off x="7536160" y="6509330"/>
            <a:ext cx="2665739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tângulo 55"/>
          <p:cNvSpPr/>
          <p:nvPr/>
        </p:nvSpPr>
        <p:spPr>
          <a:xfrm>
            <a:off x="8401699" y="5933266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8" name="Conector de Seta Reta 57"/>
          <p:cNvCxnSpPr/>
          <p:nvPr/>
        </p:nvCxnSpPr>
        <p:spPr>
          <a:xfrm>
            <a:off x="8713101" y="3907471"/>
            <a:ext cx="1152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10361087" y="1312859"/>
                <a:ext cx="1394079" cy="54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6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6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sz="26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26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</m:oMath>
                </a14:m>
                <a:endParaRPr lang="pt-BR" sz="2600" dirty="0" smtClean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087" y="1312859"/>
                <a:ext cx="1394079" cy="541046"/>
              </a:xfrm>
              <a:prstGeom prst="rect">
                <a:avLst/>
              </a:prstGeom>
              <a:blipFill>
                <a:blip r:embed="rId9"/>
                <a:stretch>
                  <a:fillRect t="-1124" b="-280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10361087" y="3654457"/>
                <a:ext cx="1394079" cy="54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6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6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sz="26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26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</m:oMath>
                </a14:m>
                <a:endParaRPr lang="pt-BR" sz="2600" dirty="0" smtClean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087" y="3654457"/>
                <a:ext cx="1394079" cy="541046"/>
              </a:xfrm>
              <a:prstGeom prst="rect">
                <a:avLst/>
              </a:prstGeom>
              <a:blipFill>
                <a:blip r:embed="rId10"/>
                <a:stretch>
                  <a:fillRect t="-1124" b="-280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10361088" y="5861732"/>
                <a:ext cx="1394079" cy="54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6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6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sz="26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26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</m:oMath>
                </a14:m>
                <a:endParaRPr lang="pt-BR" sz="2600" dirty="0" smtClean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088" y="5861732"/>
                <a:ext cx="1394079" cy="541046"/>
              </a:xfrm>
              <a:prstGeom prst="rect">
                <a:avLst/>
              </a:prstGeom>
              <a:blipFill>
                <a:blip r:embed="rId11"/>
                <a:stretch>
                  <a:fillRect t="-2273" b="-284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/>
              <p:cNvSpPr/>
              <p:nvPr/>
            </p:nvSpPr>
            <p:spPr>
              <a:xfrm>
                <a:off x="10377435" y="777264"/>
                <a:ext cx="283091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sz="26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pt-BR" sz="2600" dirty="0"/>
              </a:p>
            </p:txBody>
          </p:sp>
        </mc:Choice>
        <mc:Fallback xmlns="">
          <p:sp>
            <p:nvSpPr>
              <p:cNvPr id="63" name="Retângu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7435" y="777264"/>
                <a:ext cx="28309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ctor de Seta Reta 63"/>
          <p:cNvCxnSpPr/>
          <p:nvPr/>
        </p:nvCxnSpPr>
        <p:spPr>
          <a:xfrm>
            <a:off x="10843017" y="1039803"/>
            <a:ext cx="12753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/>
              <p:cNvSpPr/>
              <p:nvPr/>
            </p:nvSpPr>
            <p:spPr>
              <a:xfrm>
                <a:off x="10281466" y="2709216"/>
                <a:ext cx="694562" cy="876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sz="26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</m:num>
                        <m:den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2600" dirty="0"/>
              </a:p>
            </p:txBody>
          </p:sp>
        </mc:Choice>
        <mc:Fallback xmlns="">
          <p:sp>
            <p:nvSpPr>
              <p:cNvPr id="65" name="Retângulo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466" y="2709216"/>
                <a:ext cx="694562" cy="8760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Conector de Seta Reta 65"/>
          <p:cNvCxnSpPr/>
          <p:nvPr/>
        </p:nvCxnSpPr>
        <p:spPr>
          <a:xfrm>
            <a:off x="10941497" y="3220441"/>
            <a:ext cx="804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ector de Seta Reta 67"/>
          <p:cNvCxnSpPr/>
          <p:nvPr/>
        </p:nvCxnSpPr>
        <p:spPr>
          <a:xfrm>
            <a:off x="10938505" y="5422698"/>
            <a:ext cx="461625" cy="548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/>
          <p:cNvSpPr txBox="1"/>
          <p:nvPr/>
        </p:nvSpPr>
        <p:spPr>
          <a:xfrm>
            <a:off x="7769566" y="1262758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m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7586241" y="3495451"/>
            <a:ext cx="6945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2m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7586241" y="5925724"/>
            <a:ext cx="6913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3m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tângulo 113"/>
              <p:cNvSpPr/>
              <p:nvPr/>
            </p:nvSpPr>
            <p:spPr>
              <a:xfrm>
                <a:off x="10313245" y="4918640"/>
                <a:ext cx="694562" cy="876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sz="26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</m:num>
                        <m:den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BR" sz="2600" dirty="0"/>
              </a:p>
            </p:txBody>
          </p:sp>
        </mc:Choice>
        <mc:Fallback xmlns="">
          <p:sp>
            <p:nvSpPr>
              <p:cNvPr id="114" name="Retângulo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245" y="4918640"/>
                <a:ext cx="694562" cy="87600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ector de Seta Reta 45"/>
          <p:cNvCxnSpPr/>
          <p:nvPr/>
        </p:nvCxnSpPr>
        <p:spPr>
          <a:xfrm>
            <a:off x="8713101" y="1547097"/>
            <a:ext cx="1152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/>
          <p:nvPr/>
        </p:nvCxnSpPr>
        <p:spPr>
          <a:xfrm>
            <a:off x="8713101" y="6235642"/>
            <a:ext cx="1152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tângulo 5"/>
          <p:cNvSpPr>
            <a:spLocks noChangeArrowheads="1"/>
          </p:cNvSpPr>
          <p:nvPr/>
        </p:nvSpPr>
        <p:spPr bwMode="auto">
          <a:xfrm>
            <a:off x="32289" y="778816"/>
            <a:ext cx="1175407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um corpo A exerce um força sobre outro corpo B, então o corpo B exerce sobre o corpo A uma </a:t>
            </a: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força. Essas forças:</a:t>
            </a:r>
            <a:endParaRPr lang="pt-BR" alt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ct val="0"/>
              </a:spcBef>
            </a:pPr>
            <a:endParaRPr lang="pt-BR" altLang="pt-B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 mesma intensidade, mesma direção e sentidos opostos.</a:t>
            </a:r>
            <a:endParaRPr lang="pt-BR" alt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Ocorrem simultaneamente.</a:t>
            </a:r>
          </a:p>
          <a:p>
            <a:pPr marL="342900" indent="-342900" algn="just">
              <a:spcBef>
                <a:spcPct val="0"/>
              </a:spcBef>
            </a:pP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 a mesma natureza.</a:t>
            </a:r>
          </a:p>
          <a:p>
            <a:pPr marL="342900" indent="-342900" algn="just">
              <a:spcBef>
                <a:spcPct val="0"/>
              </a:spcBef>
            </a:pP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Estão aplicadas em corpos diferentes, por isso não se cancelam.</a:t>
            </a:r>
          </a:p>
          <a:p>
            <a:pPr marL="342900" indent="-342900" algn="just">
              <a:spcBef>
                <a:spcPct val="0"/>
              </a:spcBef>
            </a:pP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Os efeitos sobre cada corpo podem ser diferentes.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289" y="133930"/>
            <a:ext cx="52081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altLang="pt-BR" sz="30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</a:t>
            </a:r>
            <a:r>
              <a:rPr lang="pt-BR" altLang="pt-BR" sz="3000" u="sng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ª </a:t>
            </a:r>
            <a:r>
              <a:rPr lang="pt-BR" altLang="pt-BR" sz="30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Lei de Newton: </a:t>
            </a:r>
            <a:r>
              <a:rPr lang="pt-BR" altLang="pt-BR" sz="3000" u="sng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ação e reação</a:t>
            </a:r>
            <a:endParaRPr lang="pt-BR" altLang="pt-BR" sz="30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261" y="1220437"/>
            <a:ext cx="1637102" cy="2256077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32289" y="3702693"/>
            <a:ext cx="32813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Exemplo de peso e normal</a:t>
            </a:r>
            <a:endParaRPr lang="pt-BR" sz="2200" b="1" dirty="0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65" y="5662577"/>
            <a:ext cx="1544158" cy="1158119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4440077"/>
            <a:ext cx="1499995" cy="821096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6849906" y="3693552"/>
            <a:ext cx="424230" cy="345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40" y="5294867"/>
            <a:ext cx="2053253" cy="1123949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>
          <a:xfrm>
            <a:off x="1055440" y="4850625"/>
            <a:ext cx="640254" cy="522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931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2738438"/>
            <a:ext cx="48482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63525" y="241300"/>
            <a:ext cx="8785225" cy="2154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Tração</a:t>
            </a:r>
          </a:p>
          <a:p>
            <a:pPr>
              <a:defRPr/>
            </a:pPr>
            <a:endParaRPr lang="pt-BR" alt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Presente em corpos ligados a fios esticados.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Direção: mesma do fio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Sentido: do puxão</a:t>
            </a:r>
          </a:p>
          <a:p>
            <a:pPr>
              <a:defRPr/>
            </a:pPr>
            <a:endParaRPr lang="pt-BR" altLang="pt-BR" sz="2400" dirty="0"/>
          </a:p>
        </p:txBody>
      </p:sp>
      <p:sp>
        <p:nvSpPr>
          <p:cNvPr id="8" name="CaixaDeTexto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23592" y="2734091"/>
            <a:ext cx="445050" cy="54104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9" name="CaixaDeTexto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60315" y="4685786"/>
            <a:ext cx="370981" cy="54104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1992313" y="3425825"/>
            <a:ext cx="1452562" cy="0"/>
          </a:xfrm>
          <a:prstGeom prst="straightConnector1">
            <a:avLst/>
          </a:prstGeom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4511675" y="4292600"/>
            <a:ext cx="0" cy="1223963"/>
          </a:xfrm>
          <a:prstGeom prst="straightConnector1">
            <a:avLst/>
          </a:prstGeom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563" y="2173411"/>
            <a:ext cx="2755225" cy="150820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964211" y="1124744"/>
            <a:ext cx="765544" cy="724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05" y="4014257"/>
            <a:ext cx="3732159" cy="279911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2289" y="133930"/>
            <a:ext cx="52081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altLang="pt-BR" sz="30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</a:t>
            </a:r>
            <a:r>
              <a:rPr lang="pt-BR" altLang="pt-BR" sz="3000" u="sng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ª </a:t>
            </a:r>
            <a:r>
              <a:rPr lang="pt-BR" altLang="pt-BR" sz="30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Lei de Newton: </a:t>
            </a:r>
            <a:r>
              <a:rPr lang="pt-BR" altLang="pt-BR" sz="3000" u="sng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ação e reação</a:t>
            </a:r>
            <a:endParaRPr lang="pt-BR" altLang="pt-BR" sz="30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3106944"/>
            <a:ext cx="2755225" cy="150820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234112" y="2480682"/>
            <a:ext cx="765544" cy="724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6657" y="880026"/>
            <a:ext cx="32813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Exemplo de peso e normal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33031043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tângulo 5"/>
          <p:cNvSpPr>
            <a:spLocks noChangeArrowheads="1"/>
          </p:cNvSpPr>
          <p:nvPr/>
        </p:nvSpPr>
        <p:spPr bwMode="auto">
          <a:xfrm>
            <a:off x="32289" y="778816"/>
            <a:ext cx="1173730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um corpo A exerce um força sobre outro corpo B, então o corpo B exerce sobre o corpo A uma </a:t>
            </a: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força. Essas forças:</a:t>
            </a:r>
            <a:endParaRPr lang="pt-BR" alt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ct val="0"/>
              </a:spcBef>
            </a:pPr>
            <a:endParaRPr lang="pt-BR" altLang="pt-B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 mesma intensidade, mesma direção e sentidos opostos.</a:t>
            </a:r>
            <a:endParaRPr lang="pt-BR" alt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Ocorrem simultaneamente.</a:t>
            </a:r>
          </a:p>
          <a:p>
            <a:pPr marL="342900" indent="-342900" algn="just">
              <a:spcBef>
                <a:spcPct val="0"/>
              </a:spcBef>
            </a:pP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 a mesma natureza.</a:t>
            </a:r>
          </a:p>
          <a:p>
            <a:pPr marL="342900" indent="-342900" algn="just">
              <a:spcBef>
                <a:spcPct val="0"/>
              </a:spcBef>
            </a:pP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Estão aplicadas em corpos diferentes, por isso não se cancelam.</a:t>
            </a:r>
          </a:p>
          <a:p>
            <a:pPr marL="342900" indent="-342900" algn="just">
              <a:spcBef>
                <a:spcPct val="0"/>
              </a:spcBef>
            </a:pP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Os efeitos podem ser diferentes.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289" y="133930"/>
            <a:ext cx="52081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altLang="pt-BR" sz="30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</a:t>
            </a:r>
            <a:r>
              <a:rPr lang="pt-BR" altLang="pt-BR" sz="3000" u="sng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ª </a:t>
            </a:r>
            <a:r>
              <a:rPr lang="pt-BR" altLang="pt-BR" sz="30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Lei de Newton: </a:t>
            </a:r>
            <a:r>
              <a:rPr lang="pt-BR" altLang="pt-BR" sz="3000" u="sng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ação e reação</a:t>
            </a:r>
            <a:endParaRPr lang="pt-BR" altLang="pt-BR" sz="30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3" y="3692282"/>
            <a:ext cx="4320480" cy="31609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2276475"/>
            <a:ext cx="20859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19063" y="128588"/>
            <a:ext cx="11737975" cy="2832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Atrito</a:t>
            </a:r>
          </a:p>
          <a:p>
            <a:pPr>
              <a:defRPr/>
            </a:pPr>
            <a:endParaRPr lang="pt-BR" alt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Força que impede ou dificulta o escorregamento.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Direção: paralela à superfície de contato.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Sentido: contrário ao escorregamento ou tentativa de escorregamento.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Condição de existência: tentativa de penetração entre os corpos,  além do escorregamento ou tendência de escorregamento</a:t>
            </a:r>
          </a:p>
          <a:p>
            <a:pPr>
              <a:defRPr/>
            </a:pPr>
            <a:endParaRPr lang="pt-BR" altLang="pt-BR" sz="2400" dirty="0"/>
          </a:p>
        </p:txBody>
      </p:sp>
      <p:pic>
        <p:nvPicPr>
          <p:cNvPr id="6148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5505450"/>
            <a:ext cx="71961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135188" y="4773613"/>
            <a:ext cx="1457325" cy="747712"/>
          </a:xfrm>
          <a:prstGeom prst="rect">
            <a:avLst/>
          </a:prstGeom>
          <a:solidFill>
            <a:srgbClr val="E8C5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0" name="Conector reto 9"/>
          <p:cNvCxnSpPr>
            <a:stCxn id="9" idx="3"/>
          </p:cNvCxnSpPr>
          <p:nvPr/>
        </p:nvCxnSpPr>
        <p:spPr>
          <a:xfrm flipV="1">
            <a:off x="3592513" y="3643313"/>
            <a:ext cx="2574925" cy="1504950"/>
          </a:xfrm>
          <a:prstGeom prst="line">
            <a:avLst/>
          </a:prstGeom>
          <a:ln w="317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01613" y="1679575"/>
            <a:ext cx="8785225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Peso</a:t>
            </a:r>
          </a:p>
          <a:p>
            <a:pPr>
              <a:defRPr/>
            </a:pPr>
            <a:endParaRPr lang="pt-BR" alt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Atração de origem gravitacional. Massa atrai massa.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Nas proximidades da superfície de uma </a:t>
            </a: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planeta:</a:t>
            </a:r>
          </a:p>
          <a:p>
            <a:pPr>
              <a:defRPr/>
            </a:pP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	Direção</a:t>
            </a: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: vertical</a:t>
            </a:r>
          </a:p>
          <a:p>
            <a:pPr>
              <a:defRPr/>
            </a:pP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	Sentido</a:t>
            </a: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: para baixo</a:t>
            </a:r>
          </a:p>
          <a:p>
            <a:pPr>
              <a:defRPr/>
            </a:pPr>
            <a:r>
              <a:rPr lang="pt-BR" alt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	Intensidade</a:t>
            </a: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: P = </a:t>
            </a:r>
            <a:r>
              <a:rPr lang="pt-BR" alt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m.g</a:t>
            </a:r>
            <a:endParaRPr lang="pt-BR" alt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1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05263"/>
            <a:ext cx="3502025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6525"/>
            <a:ext cx="3275013" cy="503238"/>
          </a:xfrm>
        </p:spPr>
        <p:txBody>
          <a:bodyPr/>
          <a:lstStyle/>
          <a:p>
            <a:pPr eaLnBrk="1" hangingPunct="1">
              <a:defRPr/>
            </a:pPr>
            <a:r>
              <a:rPr lang="pt-BR" sz="30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Forças de </a:t>
            </a:r>
            <a:r>
              <a:rPr lang="pt-BR" sz="3000" u="sng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Campo</a:t>
            </a:r>
            <a:endParaRPr lang="pt-BR" sz="30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3" name="Retângulo 1"/>
          <p:cNvSpPr>
            <a:spLocks noChangeArrowheads="1"/>
          </p:cNvSpPr>
          <p:nvPr/>
        </p:nvSpPr>
        <p:spPr bwMode="auto">
          <a:xfrm>
            <a:off x="192088" y="752475"/>
            <a:ext cx="116649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Forças que agem a distância. Não necessitam do contato entre os corpos. As mais importantes para o vestibular são as forças elétrica, magnética e gravitacional.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ângulo 3"/>
          <p:cNvSpPr>
            <a:spLocks noChangeArrowheads="1"/>
          </p:cNvSpPr>
          <p:nvPr/>
        </p:nvSpPr>
        <p:spPr bwMode="auto">
          <a:xfrm>
            <a:off x="246063" y="125413"/>
            <a:ext cx="96250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 b="1">
                <a:latin typeface="Calibri" panose="020F0502020204030204" pitchFamily="34" charset="0"/>
                <a:cs typeface="Calibri" panose="020F0502020204030204" pitchFamily="34" charset="0"/>
              </a:rPr>
              <a:t>Extra 1 </a:t>
            </a:r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-  Marque as forças exercidas sobre os corpos (despreze a resistência do ar).</a:t>
            </a:r>
            <a:endParaRPr lang="pt-BR" altLang="pt-BR" sz="2200"/>
          </a:p>
        </p:txBody>
      </p:sp>
      <p:sp>
        <p:nvSpPr>
          <p:cNvPr id="8195" name="Retângulo 4"/>
          <p:cNvSpPr>
            <a:spLocks noChangeArrowheads="1"/>
          </p:cNvSpPr>
          <p:nvPr/>
        </p:nvSpPr>
        <p:spPr bwMode="auto">
          <a:xfrm>
            <a:off x="263525" y="750888"/>
            <a:ext cx="2360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a) Corpo suspenso.</a:t>
            </a:r>
            <a:endParaRPr lang="pt-BR" altLang="pt-BR" sz="2200" dirty="0"/>
          </a:p>
        </p:txBody>
      </p:sp>
      <p:sp>
        <p:nvSpPr>
          <p:cNvPr id="8196" name="Retângulo 5"/>
          <p:cNvSpPr>
            <a:spLocks noChangeArrowheads="1"/>
          </p:cNvSpPr>
          <p:nvPr/>
        </p:nvSpPr>
        <p:spPr bwMode="auto">
          <a:xfrm>
            <a:off x="263525" y="4135438"/>
            <a:ext cx="26384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b) Pêndulo oscilando.</a:t>
            </a:r>
            <a:endParaRPr lang="pt-BR" altLang="pt-BR" sz="2200"/>
          </a:p>
        </p:txBody>
      </p:sp>
      <p:sp>
        <p:nvSpPr>
          <p:cNvPr id="8197" name="Retângulo 6"/>
          <p:cNvSpPr>
            <a:spLocks noChangeArrowheads="1"/>
          </p:cNvSpPr>
          <p:nvPr/>
        </p:nvSpPr>
        <p:spPr bwMode="auto">
          <a:xfrm>
            <a:off x="5410200" y="790575"/>
            <a:ext cx="5270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c) Corpo apoiado sobre um plano horizontal.</a:t>
            </a:r>
            <a:endParaRPr lang="pt-BR" altLang="pt-BR" sz="2200"/>
          </a:p>
        </p:txBody>
      </p:sp>
      <p:sp>
        <p:nvSpPr>
          <p:cNvPr id="8198" name="Retângulo 7"/>
          <p:cNvSpPr>
            <a:spLocks noChangeArrowheads="1"/>
          </p:cNvSpPr>
          <p:nvPr/>
        </p:nvSpPr>
        <p:spPr bwMode="auto">
          <a:xfrm>
            <a:off x="5410200" y="4135438"/>
            <a:ext cx="678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d) Corpo deslizando, sem atrito, sobre um plano inclinado</a:t>
            </a:r>
            <a:endParaRPr lang="pt-BR" altLang="pt-BR" sz="2200"/>
          </a:p>
        </p:txBody>
      </p:sp>
      <p:cxnSp>
        <p:nvCxnSpPr>
          <p:cNvPr id="10" name="Conector reto 9"/>
          <p:cNvCxnSpPr/>
          <p:nvPr/>
        </p:nvCxnSpPr>
        <p:spPr>
          <a:xfrm>
            <a:off x="604838" y="1327150"/>
            <a:ext cx="19558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541463" y="1327150"/>
            <a:ext cx="0" cy="1079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1246188" y="2406650"/>
            <a:ext cx="576262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>
            <a:off x="563563" y="4891088"/>
            <a:ext cx="19558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H="1">
            <a:off x="742950" y="4891088"/>
            <a:ext cx="719138" cy="1044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563563" y="5791200"/>
            <a:ext cx="395287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25" name="Conector reto 24"/>
          <p:cNvCxnSpPr/>
          <p:nvPr/>
        </p:nvCxnSpPr>
        <p:spPr>
          <a:xfrm>
            <a:off x="6888163" y="2924175"/>
            <a:ext cx="3502025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8313738" y="2406650"/>
            <a:ext cx="576262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6661150" y="4891088"/>
            <a:ext cx="3692525" cy="1836737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6173788" y="6734175"/>
            <a:ext cx="4349750" cy="7938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 rot="19890859">
            <a:off x="7840663" y="5441950"/>
            <a:ext cx="576262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017963"/>
            <a:ext cx="5491163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 flipV="1">
            <a:off x="701675" y="1557338"/>
            <a:ext cx="3692525" cy="1836737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214313" y="3400425"/>
            <a:ext cx="4351337" cy="635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 rot="19890859">
            <a:off x="1881188" y="2108200"/>
            <a:ext cx="576262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22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404813"/>
            <a:ext cx="2949575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 rot="18480351">
            <a:off x="10150476" y="1901825"/>
            <a:ext cx="576262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224" name="Retângulo 3"/>
          <p:cNvSpPr>
            <a:spLocks noChangeArrowheads="1"/>
          </p:cNvSpPr>
          <p:nvPr/>
        </p:nvSpPr>
        <p:spPr bwMode="auto">
          <a:xfrm>
            <a:off x="192088" y="284163"/>
            <a:ext cx="3895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e) Corpo deslizando, com atrito, </a:t>
            </a:r>
          </a:p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sobre um plano inclinado</a:t>
            </a:r>
            <a:endParaRPr lang="pt-BR" altLang="pt-BR" sz="2200"/>
          </a:p>
        </p:txBody>
      </p:sp>
      <p:sp>
        <p:nvSpPr>
          <p:cNvPr id="9225" name="Retângulo 7"/>
          <p:cNvSpPr>
            <a:spLocks noChangeArrowheads="1"/>
          </p:cNvSpPr>
          <p:nvPr/>
        </p:nvSpPr>
        <p:spPr bwMode="auto">
          <a:xfrm>
            <a:off x="7032625" y="284163"/>
            <a:ext cx="43195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f) Corpo deslizando, sem atrito, </a:t>
            </a:r>
          </a:p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sobre um apoio curvo</a:t>
            </a:r>
            <a:endParaRPr lang="pt-BR" altLang="pt-BR" sz="2200"/>
          </a:p>
        </p:txBody>
      </p:sp>
      <p:sp>
        <p:nvSpPr>
          <p:cNvPr id="9226" name="Retângulo 13"/>
          <p:cNvSpPr>
            <a:spLocks noChangeArrowheads="1"/>
          </p:cNvSpPr>
          <p:nvPr/>
        </p:nvSpPr>
        <p:spPr bwMode="auto">
          <a:xfrm>
            <a:off x="120650" y="3836988"/>
            <a:ext cx="4538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g) Lançamento oblíquo de uma bola</a:t>
            </a:r>
            <a:endParaRPr lang="pt-BR" altLang="pt-BR" sz="2200"/>
          </a:p>
        </p:txBody>
      </p:sp>
      <p:sp>
        <p:nvSpPr>
          <p:cNvPr id="20" name="Elipse 19"/>
          <p:cNvSpPr/>
          <p:nvPr/>
        </p:nvSpPr>
        <p:spPr>
          <a:xfrm>
            <a:off x="6137275" y="4076700"/>
            <a:ext cx="174625" cy="215900"/>
          </a:xfrm>
          <a:prstGeom prst="ellipse">
            <a:avLst/>
          </a:prstGeom>
          <a:solidFill>
            <a:srgbClr val="C7410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Forma Livre 23"/>
          <p:cNvSpPr/>
          <p:nvPr/>
        </p:nvSpPr>
        <p:spPr>
          <a:xfrm>
            <a:off x="4637088" y="4160838"/>
            <a:ext cx="2827337" cy="1036637"/>
          </a:xfrm>
          <a:custGeom>
            <a:avLst/>
            <a:gdLst>
              <a:gd name="connsiteX0" fmla="*/ 0 w 2839453"/>
              <a:gd name="connsiteY0" fmla="*/ 1037171 h 1037171"/>
              <a:gd name="connsiteX1" fmla="*/ 1491916 w 2839453"/>
              <a:gd name="connsiteY1" fmla="*/ 10476 h 1037171"/>
              <a:gd name="connsiteX2" fmla="*/ 2839453 w 2839453"/>
              <a:gd name="connsiteY2" fmla="*/ 491740 h 103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1037171">
                <a:moveTo>
                  <a:pt x="0" y="1037171"/>
                </a:moveTo>
                <a:cubicBezTo>
                  <a:pt x="509337" y="569276"/>
                  <a:pt x="1018674" y="101381"/>
                  <a:pt x="1491916" y="10476"/>
                </a:cubicBezTo>
                <a:cubicBezTo>
                  <a:pt x="1965158" y="-80429"/>
                  <a:pt x="2585453" y="448961"/>
                  <a:pt x="2839453" y="49174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tângulo 1"/>
          <p:cNvSpPr>
            <a:spLocks noChangeArrowheads="1"/>
          </p:cNvSpPr>
          <p:nvPr/>
        </p:nvSpPr>
        <p:spPr bwMode="auto">
          <a:xfrm>
            <a:off x="136525" y="577850"/>
            <a:ext cx="113045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Um conjunto de forças que agem sobre um corpo pode ser substituído por um </a:t>
            </a:r>
            <a:r>
              <a:rPr lang="pt-BR" altLang="pt-BR" sz="2200" b="1">
                <a:latin typeface="Calibri" panose="020F0502020204030204" pitchFamily="34" charset="0"/>
                <a:cs typeface="Calibri" panose="020F0502020204030204" pitchFamily="34" charset="0"/>
              </a:rPr>
              <a:t>força resultante</a:t>
            </a:r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, que produzirá o mesmo efeito sobre o corpo.</a:t>
            </a:r>
          </a:p>
        </p:txBody>
      </p:sp>
      <p:cxnSp>
        <p:nvCxnSpPr>
          <p:cNvPr id="4" name="Conector de Seta Reta 3"/>
          <p:cNvCxnSpPr/>
          <p:nvPr/>
        </p:nvCxnSpPr>
        <p:spPr>
          <a:xfrm>
            <a:off x="1200150" y="2276475"/>
            <a:ext cx="122396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1193800" y="1557338"/>
            <a:ext cx="1230313" cy="7191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1200150" y="2276475"/>
            <a:ext cx="1588" cy="11525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4505325" y="1895475"/>
            <a:ext cx="1230313" cy="7207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5735638" y="1895475"/>
            <a:ext cx="122396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H="1">
            <a:off x="6929438" y="1895475"/>
            <a:ext cx="3175" cy="11525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4511675" y="2616200"/>
            <a:ext cx="2154238" cy="35877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-720000">
            <a:off x="6732588" y="2971800"/>
            <a:ext cx="192087" cy="7143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8328025" y="2528888"/>
            <a:ext cx="2154238" cy="36036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rot="-720000">
            <a:off x="10548938" y="2884488"/>
            <a:ext cx="192087" cy="7143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CaixaDeTexto 3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93388" y="1371195"/>
            <a:ext cx="445050" cy="47205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36" name="CaixaDeTexto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2578" y="2551523"/>
            <a:ext cx="445050" cy="4720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37" name="CaixaDeTexto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18858" y="2443764"/>
            <a:ext cx="445050" cy="47205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38" name="CaixaDeTexto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66385" y="2874283"/>
            <a:ext cx="445050" cy="47205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39" name="CaixaDeTexto 3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23992" y="1299531"/>
            <a:ext cx="445050" cy="47205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40" name="CaixaDeTexto 3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29651" y="2220785"/>
            <a:ext cx="445050" cy="47205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41" name="CaixaDeTexto 4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82809" y="3039155"/>
            <a:ext cx="445050" cy="47205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9" name="Elipse 28"/>
          <p:cNvSpPr/>
          <p:nvPr/>
        </p:nvSpPr>
        <p:spPr>
          <a:xfrm>
            <a:off x="1068388" y="2133600"/>
            <a:ext cx="274637" cy="309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8189913" y="2368550"/>
            <a:ext cx="276225" cy="31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5" name="CaixaDeTexto 4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8197" y="1832079"/>
            <a:ext cx="445050" cy="472052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107950" y="3551238"/>
            <a:ext cx="34020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pt-BR" sz="22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Componentes de uma força</a:t>
            </a:r>
          </a:p>
        </p:txBody>
      </p:sp>
      <p:sp>
        <p:nvSpPr>
          <p:cNvPr id="10265" name="Retângulo 1"/>
          <p:cNvSpPr>
            <a:spLocks noChangeArrowheads="1"/>
          </p:cNvSpPr>
          <p:nvPr/>
        </p:nvSpPr>
        <p:spPr bwMode="auto">
          <a:xfrm>
            <a:off x="125413" y="4008438"/>
            <a:ext cx="11306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pt-BR" altLang="pt-BR" sz="2200">
                <a:latin typeface="Calibri" panose="020F0502020204030204" pitchFamily="34" charset="0"/>
                <a:cs typeface="Calibri" panose="020F0502020204030204" pitchFamily="34" charset="0"/>
              </a:rPr>
              <a:t>São forças fictícias, com direções arbitrariamente estabelecidas, equivalentes a uma força real</a:t>
            </a:r>
          </a:p>
        </p:txBody>
      </p:sp>
      <p:pic>
        <p:nvPicPr>
          <p:cNvPr id="10266" name="Imagem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4587875"/>
            <a:ext cx="924718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70615" y="132536"/>
                <a:ext cx="711342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Força resultante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altLang="pt-BR" sz="2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pt-BR" altLang="pt-BR" sz="2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pt-BR" altLang="pt-B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ou resultante de sistema de forças (R)</a:t>
                </a:r>
                <a:endParaRPr lang="pt-BR" sz="22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15" y="132536"/>
                <a:ext cx="7113422" cy="430887"/>
              </a:xfrm>
              <a:prstGeom prst="rect">
                <a:avLst/>
              </a:prstGeom>
              <a:blipFill>
                <a:blip r:embed="rId11"/>
                <a:stretch>
                  <a:fillRect l="-1114" t="-10000" r="-171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28255" y="1641850"/>
            <a:ext cx="86409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70615" y="132536"/>
                <a:ext cx="711342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Força resultante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altLang="pt-BR" sz="2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pt-BR" altLang="pt-BR" sz="2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pt-BR" altLang="pt-B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ou resultante de sistema de forças (R)</a:t>
                </a:r>
                <a:endParaRPr lang="pt-BR" sz="22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15" y="132536"/>
                <a:ext cx="7113422" cy="430887"/>
              </a:xfrm>
              <a:prstGeom prst="rect">
                <a:avLst/>
              </a:prstGeom>
              <a:blipFill>
                <a:blip r:embed="rId2"/>
                <a:stretch>
                  <a:fillRect l="-1114" t="-10000" r="-171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174275" y="4911135"/>
                <a:ext cx="792088" cy="54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6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pt-BR" sz="26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sz="2600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275" y="4911135"/>
                <a:ext cx="792088" cy="5410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978296" y="2235941"/>
                <a:ext cx="612091" cy="720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6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pt-BR" sz="2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296" y="2235941"/>
                <a:ext cx="612091" cy="7201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/>
          <p:cNvCxnSpPr/>
          <p:nvPr/>
        </p:nvCxnSpPr>
        <p:spPr>
          <a:xfrm>
            <a:off x="4163931" y="5665129"/>
            <a:ext cx="11803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1235515" y="2163075"/>
            <a:ext cx="226332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7171182" y="1767889"/>
            <a:ext cx="86409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7536160" y="2235941"/>
            <a:ext cx="26100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9120336" y="1226843"/>
                <a:ext cx="1368152" cy="54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pt-BR" sz="2600" dirty="0" smtClean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6" y="1226843"/>
                <a:ext cx="1368152" cy="5410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911424" y="3281843"/>
                <a:ext cx="2455862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600" b="0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pt-BR" sz="26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600" dirty="0" smtClean="0"/>
                  <a:t>= 10N</a:t>
                </a:r>
              </a:p>
              <a:p>
                <a:endParaRPr lang="pt-BR" sz="2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600" b="0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pt-BR" sz="2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600" dirty="0" smtClean="0"/>
                  <a:t>= 20N</a:t>
                </a:r>
                <a:endParaRPr lang="pt-BR" sz="2600" dirty="0"/>
              </a:p>
              <a:p>
                <a:endParaRPr lang="pt-BR" sz="1400" dirty="0" smtClean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3281843"/>
                <a:ext cx="2455862" cy="1538883"/>
              </a:xfrm>
              <a:prstGeom prst="rect">
                <a:avLst/>
              </a:prstGeom>
              <a:blipFill>
                <a:blip r:embed="rId6"/>
                <a:stretch>
                  <a:fillRect t="-3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8893861" y="3205894"/>
                <a:ext cx="139987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600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pt-BR" sz="2600" dirty="0" smtClean="0"/>
                  <a:t> = 30N</a:t>
                </a:r>
                <a:endParaRPr lang="pt-BR" sz="2600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861" y="3205894"/>
                <a:ext cx="1399870" cy="492443"/>
              </a:xfrm>
              <a:prstGeom prst="rect">
                <a:avLst/>
              </a:prstGeom>
              <a:blipFill>
                <a:blip r:embed="rId7"/>
                <a:stretch>
                  <a:fillRect t="-11111" r="-5652" b="-296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ctor de Seta Reta 19"/>
          <p:cNvCxnSpPr/>
          <p:nvPr/>
        </p:nvCxnSpPr>
        <p:spPr>
          <a:xfrm flipV="1">
            <a:off x="4180269" y="5812749"/>
            <a:ext cx="3427362" cy="2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4743067" y="5960578"/>
                <a:ext cx="1368152" cy="54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pt-BR" sz="2600" dirty="0" smtClean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067" y="5960578"/>
                <a:ext cx="1368152" cy="5410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888297" y="1062646"/>
                <a:ext cx="792088" cy="54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6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pt-BR" sz="26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sz="2600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97" y="1062646"/>
                <a:ext cx="792088" cy="5410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de Seta Reta 25"/>
          <p:cNvCxnSpPr/>
          <p:nvPr/>
        </p:nvCxnSpPr>
        <p:spPr>
          <a:xfrm>
            <a:off x="1256364" y="1966872"/>
            <a:ext cx="11803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093852" y="4911135"/>
                <a:ext cx="612091" cy="720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6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pt-BR" sz="2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852" y="4911135"/>
                <a:ext cx="612091" cy="7201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ctor de Seta Reta 27"/>
          <p:cNvCxnSpPr/>
          <p:nvPr/>
        </p:nvCxnSpPr>
        <p:spPr>
          <a:xfrm>
            <a:off x="5344309" y="5665129"/>
            <a:ext cx="226332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3650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9" grpId="0"/>
      <p:bldP spid="24" grpId="0"/>
      <p:bldP spid="27" grpId="0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/>
        </a:defPPr>
      </a:lstStyle>
    </a:tx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1444</Words>
  <Application>Microsoft Office PowerPoint</Application>
  <PresentationFormat>Widescreen</PresentationFormat>
  <Paragraphs>200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 Math</vt:lpstr>
      <vt:lpstr>Design padrão</vt:lpstr>
      <vt:lpstr>Aulas 15 e 16 – Dinâmica I</vt:lpstr>
      <vt:lpstr>Forças de Contato</vt:lpstr>
      <vt:lpstr>Apresentação do PowerPoint</vt:lpstr>
      <vt:lpstr>Apresentação do PowerPoint</vt:lpstr>
      <vt:lpstr>Forças de Campo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Ônibus Arrancando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Caixa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Dispersão da Luz Branca</dc:title>
  <dc:creator>Caixa</dc:creator>
  <cp:lastModifiedBy>Caio Gomes</cp:lastModifiedBy>
  <cp:revision>290</cp:revision>
  <dcterms:created xsi:type="dcterms:W3CDTF">2013-03-27T22:42:34Z</dcterms:created>
  <dcterms:modified xsi:type="dcterms:W3CDTF">2019-06-04T02:06:31Z</dcterms:modified>
</cp:coreProperties>
</file>