
<file path=[Content_Types].xml><?xml version="1.0" encoding="utf-8"?>
<Types xmlns="http://schemas.openxmlformats.org/package/2006/content-types">
  <Default Extension="png" ContentType="image/png"/>
  <Default Extension="webp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8.webp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7" r:id="rId3"/>
    <p:sldId id="261" r:id="rId4"/>
    <p:sldId id="262" r:id="rId5"/>
    <p:sldId id="263" r:id="rId6"/>
    <p:sldId id="264" r:id="rId7"/>
    <p:sldId id="266" r:id="rId8"/>
    <p:sldId id="268" r:id="rId9"/>
    <p:sldId id="265" r:id="rId10"/>
    <p:sldId id="274" r:id="rId11"/>
    <p:sldId id="275" r:id="rId12"/>
    <p:sldId id="276" r:id="rId13"/>
    <p:sldId id="267" r:id="rId14"/>
    <p:sldId id="269" r:id="rId15"/>
    <p:sldId id="278" r:id="rId16"/>
    <p:sldId id="272" r:id="rId17"/>
    <p:sldId id="270" r:id="rId18"/>
    <p:sldId id="271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184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34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17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355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287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50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483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374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33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006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42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89088-49F9-46CB-82BD-1024042140DE}" type="datetimeFigureOut">
              <a:rPr lang="pt-BR" smtClean="0"/>
              <a:t>08/10/2019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8AF06-320B-4C8C-940D-0824708D02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49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41760"/>
            <a:ext cx="25770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>
                <a:solidFill>
                  <a:srgbClr val="002060"/>
                </a:solidFill>
              </a:rPr>
              <a:t>Difração de ondas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744" y="972615"/>
            <a:ext cx="5135385" cy="3675021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9537569" y="4480640"/>
            <a:ext cx="2194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Onda incidente</a:t>
            </a:r>
            <a:endParaRPr lang="pt-BR" sz="2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965475" y="4480640"/>
            <a:ext cx="2194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Onda difratada</a:t>
            </a:r>
            <a:endParaRPr lang="pt-BR" sz="2200" dirty="0"/>
          </a:p>
        </p:txBody>
      </p:sp>
      <p:sp>
        <p:nvSpPr>
          <p:cNvPr id="15" name="Retângulo 14"/>
          <p:cNvSpPr/>
          <p:nvPr/>
        </p:nvSpPr>
        <p:spPr>
          <a:xfrm>
            <a:off x="112312" y="5265328"/>
            <a:ext cx="1193164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Na difração as frentes de onda são encurvadas quando atingem obstáculos ou orifícios.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A onda se espalha.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Quando as dimensões da fenda ou do obstáculo são próximas ao comprimento do comprimento de onda, a difração é mais acentuada.</a:t>
            </a:r>
          </a:p>
          <a:p>
            <a:pPr algn="just"/>
            <a:endParaRPr lang="pt-BR" sz="22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87" y="1071915"/>
            <a:ext cx="6161267" cy="3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5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02572"/>
            <a:ext cx="297882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 smtClean="0">
                <a:solidFill>
                  <a:srgbClr val="002060"/>
                </a:solidFill>
              </a:rPr>
              <a:t>Polarização </a:t>
            </a:r>
            <a:r>
              <a:rPr lang="pt-BR" sz="2500" b="1" u="sng" dirty="0">
                <a:solidFill>
                  <a:srgbClr val="002060"/>
                </a:solidFill>
              </a:rPr>
              <a:t>de ondas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EA70903-3B32-40F5-948D-3581CABC3D1C}"/>
              </a:ext>
            </a:extLst>
          </p:cNvPr>
          <p:cNvSpPr/>
          <p:nvPr/>
        </p:nvSpPr>
        <p:spPr>
          <a:xfrm>
            <a:off x="206287" y="781874"/>
            <a:ext cx="22683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dirty="0">
                <a:ea typeface="Times New Roman" panose="02020603050405020304" pitchFamily="18" charset="0"/>
              </a:rPr>
              <a:t>Polarização da luz</a:t>
            </a:r>
            <a:endParaRPr lang="pt-BR" sz="22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009"/>
            <a:ext cx="3516122" cy="23973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3252"/>
            <a:ext cx="3422469" cy="245715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196" y="3967377"/>
            <a:ext cx="4589330" cy="29428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296" y="941332"/>
            <a:ext cx="4372618" cy="2871033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8948056" y="1598024"/>
            <a:ext cx="29652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Dois filtros alinhados com relação as suas direções de polarização </a:t>
            </a:r>
            <a:endParaRPr lang="pt-BR" sz="2000" dirty="0"/>
          </a:p>
        </p:txBody>
      </p:sp>
      <p:sp>
        <p:nvSpPr>
          <p:cNvPr id="20" name="Retângulo 19"/>
          <p:cNvSpPr/>
          <p:nvPr/>
        </p:nvSpPr>
        <p:spPr>
          <a:xfrm>
            <a:off x="9061267" y="4624253"/>
            <a:ext cx="29652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Dois filtros com suas direções de polarização perpendiculares entre si.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6951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02572"/>
            <a:ext cx="423244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 smtClean="0">
                <a:solidFill>
                  <a:srgbClr val="002060"/>
                </a:solidFill>
              </a:rPr>
              <a:t>Polarização da luz por reflexão</a:t>
            </a:r>
            <a:endParaRPr lang="pt-BR" sz="2500" b="1" u="sng" dirty="0">
              <a:solidFill>
                <a:srgbClr val="002060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5" y="872966"/>
            <a:ext cx="5095892" cy="36729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352696" y="4914022"/>
            <a:ext cx="114561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ea typeface="Times New Roman" panose="02020603050405020304" pitchFamily="18" charset="0"/>
              </a:rPr>
              <a:t>Quando luz não polarizada incide em um </a:t>
            </a:r>
            <a:r>
              <a:rPr lang="pt-BR" sz="2200" dirty="0" err="1">
                <a:ea typeface="Times New Roman" panose="02020603050405020304" pitchFamily="18" charset="0"/>
              </a:rPr>
              <a:t>dióptro</a:t>
            </a:r>
            <a:r>
              <a:rPr lang="pt-BR" sz="2200" dirty="0">
                <a:ea typeface="Times New Roman" panose="02020603050405020304" pitchFamily="18" charset="0"/>
              </a:rPr>
              <a:t>, dependendo do ângulo de incidência e da relação entre os índices de refração dos meios, a luz refletida pode ser polarizada parcialmente ou totalmente.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02030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02572"/>
            <a:ext cx="423244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 smtClean="0">
                <a:solidFill>
                  <a:srgbClr val="002060"/>
                </a:solidFill>
              </a:rPr>
              <a:t>Polarização da luz por reflexão</a:t>
            </a:r>
            <a:endParaRPr lang="pt-BR" sz="2500" b="1" u="sng" dirty="0">
              <a:solidFill>
                <a:srgbClr val="00206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755" y="891540"/>
            <a:ext cx="7944936" cy="474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17" y="4293194"/>
            <a:ext cx="8934651" cy="230163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02572"/>
            <a:ext cx="18262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 smtClean="0">
                <a:solidFill>
                  <a:srgbClr val="002060"/>
                </a:solidFill>
              </a:rPr>
              <a:t>Ressonância</a:t>
            </a:r>
            <a:endParaRPr lang="pt-BR" sz="2500" b="1" u="sng" dirty="0">
              <a:solidFill>
                <a:srgbClr val="00206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06287" y="579626"/>
            <a:ext cx="11324831" cy="207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 smtClean="0"/>
              <a:t>Todo sistema apresenta uma ou mais frequências próprias ou naturais de oscilação.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 smtClean="0"/>
              <a:t>Exemplos de sistemas: pêndulo simples, diapasões, cordas vibrantes e tubos sonoros.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 smtClean="0"/>
              <a:t>Para pequenas oscilações de um pêndulo simples, por exemplo, a frequência é dada pela expressão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468270" y="1618372"/>
                <a:ext cx="2146293" cy="875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500" dirty="0" smtClean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5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5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den>
                    </m:f>
                  </m:oMath>
                </a14:m>
                <a:r>
                  <a:rPr lang="pt-BR" sz="2500" dirty="0" smtClean="0"/>
                  <a:t> = </a:t>
                </a:r>
                <a14:m>
                  <m:oMath xmlns:m="http://schemas.openxmlformats.org/officeDocument/2006/math">
                    <m:r>
                      <a:rPr lang="pt-BR" sz="25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sz="2500" i="0" smtClean="0">
                        <a:latin typeface="Cambria Math" panose="02040503050406030204" pitchFamily="18" charset="0"/>
                      </a:rPr>
                      <m:t>π</m:t>
                    </m:r>
                    <m:rad>
                      <m:radPr>
                        <m:degHide m:val="on"/>
                        <m:ctrlPr>
                          <a:rPr lang="el-GR" sz="25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l-GR" sz="25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5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pt-BR" sz="25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pt-BR" sz="2500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70" y="1618372"/>
                <a:ext cx="2146293" cy="875176"/>
              </a:xfrm>
              <a:prstGeom prst="rect">
                <a:avLst/>
              </a:prstGeom>
              <a:blipFill>
                <a:blip r:embed="rId3"/>
                <a:stretch>
                  <a:fillRect l="-48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/>
          <p:cNvSpPr/>
          <p:nvPr/>
        </p:nvSpPr>
        <p:spPr>
          <a:xfrm>
            <a:off x="206287" y="2571036"/>
            <a:ext cx="114196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/>
              <a:t>Suponha que um diapasão A vibre de acordo com sua frequência natural 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/>
              <a:t>Uma onda sonora de frequência f será emitida e atingirá o diapasão 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/>
              <a:t>A frequência natural de oscilação do diapasão B também é f e ele passará a vibrar com amplitudes </a:t>
            </a:r>
          </a:p>
          <a:p>
            <a:r>
              <a:rPr lang="pt-BR" sz="2100" dirty="0"/>
              <a:t>cada vez maiores. </a:t>
            </a:r>
            <a:r>
              <a:rPr lang="pt-BR" sz="2100" dirty="0" smtClean="0"/>
              <a:t>A energia associada à oscilação do diapasão B irá aumentar.</a:t>
            </a:r>
            <a:endParaRPr lang="pt-BR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100" dirty="0"/>
              <a:t>O diapasão B está em ressonância com o diapasão A (fonte).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541416" y="6488668"/>
            <a:ext cx="348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Diapasão A                       Diapasão B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7193279" y="6488668"/>
            <a:ext cx="348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Diapasão A                       Diapasão B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206287" y="5259344"/>
            <a:ext cx="717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5854280" y="5259344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Depois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37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769"/>
            <a:ext cx="5952308" cy="446423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92" y="2393769"/>
            <a:ext cx="5952308" cy="446423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154036" y="115634"/>
            <a:ext cx="18262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 smtClean="0">
                <a:solidFill>
                  <a:srgbClr val="002060"/>
                </a:solidFill>
              </a:rPr>
              <a:t>Ressonância</a:t>
            </a:r>
            <a:endParaRPr lang="pt-BR" sz="2500" b="1" u="sng" dirty="0">
              <a:solidFill>
                <a:srgbClr val="00206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4035" y="592688"/>
            <a:ext cx="120379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U</a:t>
            </a:r>
            <a:r>
              <a:rPr lang="pt-BR" sz="2000" dirty="0" smtClean="0"/>
              <a:t>ma ponte também  tem uma frequência própria de vibração.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Em 1940 , no estado de Washington, a ponte Tacoma </a:t>
            </a:r>
            <a:r>
              <a:rPr lang="pt-BR" sz="2000" dirty="0" err="1" smtClean="0"/>
              <a:t>Narrows</a:t>
            </a:r>
            <a:r>
              <a:rPr lang="pt-BR" sz="2000" dirty="0"/>
              <a:t> </a:t>
            </a:r>
            <a:r>
              <a:rPr lang="pt-BR" sz="2000" dirty="0" smtClean="0"/>
              <a:t>entrou em ressonância com o vento (fonte).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Ao entrar em ressonância com a fonte, a ponte passou a oscilar com amplitudes cada vez maiores, até se partir</a:t>
            </a:r>
            <a:r>
              <a:rPr lang="pt-BR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Ao oscilar com amplitude cada vez maior, a energia associada à oscilação do sistema </a:t>
            </a:r>
            <a:r>
              <a:rPr lang="pt-BR" sz="2000" dirty="0"/>
              <a:t>p</a:t>
            </a:r>
            <a:r>
              <a:rPr lang="pt-BR" sz="2000" dirty="0" smtClean="0"/>
              <a:t>onte irá aumentar.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95504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154036" y="115634"/>
            <a:ext cx="18262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 smtClean="0">
                <a:solidFill>
                  <a:srgbClr val="002060"/>
                </a:solidFill>
              </a:rPr>
              <a:t>Ressonância</a:t>
            </a:r>
            <a:endParaRPr lang="pt-BR" sz="2500" b="1" u="sng" dirty="0">
              <a:solidFill>
                <a:srgbClr val="00206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750265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Um copo </a:t>
            </a:r>
            <a:r>
              <a:rPr lang="pt-BR" sz="2000" dirty="0" smtClean="0"/>
              <a:t>também </a:t>
            </a:r>
            <a:r>
              <a:rPr lang="pt-BR" sz="2000" dirty="0" smtClean="0"/>
              <a:t>tem </a:t>
            </a:r>
            <a:r>
              <a:rPr lang="pt-BR" sz="2000" dirty="0" smtClean="0"/>
              <a:t>uma frequência própria de vibração.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O copo entra em ressonância com o alto falante (fonte).</a:t>
            </a:r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Ao entrar em ressonância com a fonte, </a:t>
            </a:r>
            <a:r>
              <a:rPr lang="pt-BR" sz="2000" dirty="0" smtClean="0"/>
              <a:t>o copo </a:t>
            </a:r>
            <a:r>
              <a:rPr lang="pt-BR" sz="2000" dirty="0" smtClean="0"/>
              <a:t>passou a oscilar com amplitudes cada vez maiores, até se </a:t>
            </a:r>
            <a:r>
              <a:rPr lang="pt-BR" sz="2000" dirty="0" smtClean="0"/>
              <a:t>quebrar.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Ao oscilar com amplitude cada vez maior, a energia associada à oscilação do sistema </a:t>
            </a:r>
            <a:r>
              <a:rPr lang="pt-BR" sz="2000" dirty="0" smtClean="0"/>
              <a:t>copo </a:t>
            </a:r>
            <a:r>
              <a:rPr lang="pt-BR" sz="2000" dirty="0"/>
              <a:t>irá aumentar</a:t>
            </a:r>
            <a:r>
              <a:rPr lang="pt-BR" sz="2000" dirty="0" smtClean="0"/>
              <a:t>.</a:t>
            </a:r>
            <a:endParaRPr 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014" y="2566533"/>
            <a:ext cx="5727655" cy="42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40" y="1467101"/>
            <a:ext cx="5200786" cy="520078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154036" y="115634"/>
            <a:ext cx="18262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 smtClean="0">
                <a:solidFill>
                  <a:srgbClr val="002060"/>
                </a:solidFill>
              </a:rPr>
              <a:t>Ressonância</a:t>
            </a:r>
            <a:endParaRPr lang="pt-BR" sz="2500" b="1" u="sng" dirty="0">
              <a:solidFill>
                <a:srgbClr val="00206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4035" y="828642"/>
            <a:ext cx="120379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Em um forno de micro-ondas, as moléculas entram em ressonância com o </a:t>
            </a:r>
            <a:r>
              <a:rPr lang="pt-BR" sz="2000" dirty="0" err="1" smtClean="0"/>
              <a:t>magnetron</a:t>
            </a:r>
            <a:r>
              <a:rPr lang="pt-BR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O </a:t>
            </a:r>
            <a:r>
              <a:rPr lang="pt-BR" sz="2000" dirty="0" err="1" smtClean="0"/>
              <a:t>magnetron</a:t>
            </a:r>
            <a:r>
              <a:rPr lang="pt-BR" sz="2000" dirty="0" smtClean="0"/>
              <a:t> é uma fonte de micro-ondas, as moléculas de água oscilam com amplitudes cada vez maiores.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Quanto </a:t>
            </a:r>
            <a:r>
              <a:rPr lang="pt-BR" sz="2000" dirty="0" smtClean="0"/>
              <a:t>maior </a:t>
            </a:r>
            <a:r>
              <a:rPr lang="pt-BR" sz="2000" dirty="0" smtClean="0"/>
              <a:t>o grau de agitação das moléculas de água, maior sua temperatura.</a:t>
            </a:r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60" y="2325186"/>
            <a:ext cx="3705222" cy="391195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184526" y="6069714"/>
            <a:ext cx="1221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/>
              <a:t>magnetron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769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52" y="1743483"/>
            <a:ext cx="6807926" cy="382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0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8" y="1099048"/>
            <a:ext cx="3614754" cy="472698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715" y="1234166"/>
            <a:ext cx="3693387" cy="333495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3691" y="222069"/>
            <a:ext cx="2207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Ex. 3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7283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44" y="2281101"/>
            <a:ext cx="5905500" cy="42291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41760"/>
            <a:ext cx="25770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>
                <a:solidFill>
                  <a:srgbClr val="002060"/>
                </a:solidFill>
              </a:rPr>
              <a:t>Difração de ondas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06286" y="814643"/>
            <a:ext cx="98521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 smtClean="0"/>
              <a:t>A difração das ondas sonoras permite que o observador escute os sons emitidos.  </a:t>
            </a:r>
            <a:endParaRPr lang="pt-BR" sz="2200" dirty="0"/>
          </a:p>
        </p:txBody>
      </p:sp>
      <p:sp>
        <p:nvSpPr>
          <p:cNvPr id="8" name="Retângulo 7"/>
          <p:cNvSpPr/>
          <p:nvPr/>
        </p:nvSpPr>
        <p:spPr>
          <a:xfrm>
            <a:off x="3235640" y="1850214"/>
            <a:ext cx="14834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smtClean="0"/>
              <a:t>observador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66280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41760"/>
            <a:ext cx="25770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>
                <a:solidFill>
                  <a:srgbClr val="002060"/>
                </a:solidFill>
              </a:rPr>
              <a:t>Difração de ondas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537569" y="4480640"/>
            <a:ext cx="2194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Onda incidente</a:t>
            </a:r>
            <a:endParaRPr lang="pt-BR" sz="2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965475" y="4480640"/>
            <a:ext cx="2194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Onda difratada</a:t>
            </a:r>
            <a:endParaRPr lang="pt-BR" sz="2200" dirty="0"/>
          </a:p>
        </p:txBody>
      </p:sp>
      <p:sp>
        <p:nvSpPr>
          <p:cNvPr id="15" name="Retângulo 14"/>
          <p:cNvSpPr/>
          <p:nvPr/>
        </p:nvSpPr>
        <p:spPr>
          <a:xfrm>
            <a:off x="112312" y="5265328"/>
            <a:ext cx="1193164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Na difração as frentes de onda são encurvadas quando atingem obstáculos ou orifícios.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A onda se espalha.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Quando as dimensões da fenda ou do obstáculo são próximas ao comprimento do comprimento de onda, a difração é mais acentuada.</a:t>
            </a:r>
          </a:p>
          <a:p>
            <a:pPr algn="just"/>
            <a:endParaRPr lang="pt-BR" sz="22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34" y="789148"/>
            <a:ext cx="4952001" cy="36914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CCD0260-03E4-4EC1-8813-0FB3585D72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" y="789148"/>
            <a:ext cx="4783724" cy="4240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6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561" y="1524554"/>
            <a:ext cx="5594574" cy="417050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5792" y="3078303"/>
            <a:ext cx="5037363" cy="25490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488" y="1475763"/>
            <a:ext cx="2311044" cy="37536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692" y="1475763"/>
            <a:ext cx="673544" cy="159319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73" y="1524554"/>
            <a:ext cx="2107067" cy="271665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472220" y="5411887"/>
            <a:ext cx="2194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Onda incidente</a:t>
            </a:r>
            <a:endParaRPr lang="pt-BR" sz="2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705631" y="5403517"/>
            <a:ext cx="2194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Onda difratada</a:t>
            </a:r>
            <a:endParaRPr lang="pt-BR" sz="22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02572"/>
            <a:ext cx="25770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>
                <a:solidFill>
                  <a:srgbClr val="002060"/>
                </a:solidFill>
              </a:rPr>
              <a:t>Difração de ondas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338101" y="1035527"/>
            <a:ext cx="24558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Ondas de rádio AM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62019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05089A2-8B47-4189-AC41-74F98894F54F}"/>
              </a:ext>
            </a:extLst>
          </p:cNvPr>
          <p:cNvSpPr/>
          <p:nvPr/>
        </p:nvSpPr>
        <p:spPr>
          <a:xfrm>
            <a:off x="135625" y="4839380"/>
            <a:ext cx="11764638" cy="1752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YouYuan"/>
                <a:cs typeface="Calibri" panose="020F0502020204030204" pitchFamily="34" charset="0"/>
              </a:rPr>
              <a:t>O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fenômeno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da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difração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será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mais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nítido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quando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as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dimensões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, da 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abertura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ou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obstáculo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,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tiverem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mesma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ordem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de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grandeza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do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comprimento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 de </a:t>
            </a:r>
            <a:r>
              <a:rPr lang="en-US" sz="2200" dirty="0" err="1">
                <a:ea typeface="YouYuan"/>
                <a:cs typeface="Calibri" panose="020F0502020204030204" pitchFamily="34" charset="0"/>
              </a:rPr>
              <a:t>onda</a:t>
            </a:r>
            <a:r>
              <a:rPr lang="en-US" sz="2200" dirty="0">
                <a:ea typeface="YouYuan"/>
                <a:cs typeface="Calibri" panose="020F0502020204030204" pitchFamily="34" charset="0"/>
              </a:rPr>
              <a:t>.</a:t>
            </a:r>
            <a:endParaRPr lang="pt-BR" sz="2200" dirty="0">
              <a:ea typeface="YouYuan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ea typeface="YouYuan"/>
                <a:cs typeface="Calibri" panose="020F0502020204030204" pitchFamily="34" charset="0"/>
              </a:rPr>
              <a:t>Na difração apenas o formato da onda é alterado. </a:t>
            </a:r>
            <a:r>
              <a:rPr lang="pt-BR" sz="2200" dirty="0" smtClean="0">
                <a:ea typeface="YouYuan"/>
                <a:cs typeface="Calibri" panose="020F0502020204030204" pitchFamily="34" charset="0"/>
              </a:rPr>
              <a:t>A frequência</a:t>
            </a:r>
            <a:r>
              <a:rPr lang="pt-BR" sz="2200" dirty="0">
                <a:ea typeface="YouYuan"/>
                <a:cs typeface="Calibri" panose="020F0502020204030204" pitchFamily="34" charset="0"/>
              </a:rPr>
              <a:t>, comprimento de onda e velocidade de propagação </a:t>
            </a:r>
            <a:r>
              <a:rPr lang="pt-BR" sz="2200" dirty="0" smtClean="0">
                <a:ea typeface="YouYuan"/>
                <a:cs typeface="Calibri" panose="020F0502020204030204" pitchFamily="34" charset="0"/>
              </a:rPr>
              <a:t>da onda permanecem </a:t>
            </a:r>
            <a:r>
              <a:rPr lang="pt-BR" sz="2200" dirty="0">
                <a:ea typeface="YouYuan"/>
                <a:cs typeface="Calibri" panose="020F0502020204030204" pitchFamily="34" charset="0"/>
              </a:rPr>
              <a:t>constantes.</a:t>
            </a:r>
            <a:endParaRPr lang="en-US" sz="2200" dirty="0">
              <a:ea typeface="YouYuan"/>
              <a:cs typeface="Calibri" panose="020F0502020204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FD28379-BAEF-47D7-BAC8-D38FE626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585" y="1107653"/>
            <a:ext cx="6632546" cy="3359844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43E1BAD4-6294-48C2-8A71-A25233B8AED7}"/>
              </a:ext>
            </a:extLst>
          </p:cNvPr>
          <p:cNvCxnSpPr>
            <a:cxnSpLocks/>
          </p:cNvCxnSpPr>
          <p:nvPr/>
        </p:nvCxnSpPr>
        <p:spPr>
          <a:xfrm>
            <a:off x="2199727" y="2458562"/>
            <a:ext cx="0" cy="714644"/>
          </a:xfrm>
          <a:prstGeom prst="straightConnector1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676C3562-F79C-4828-9866-83EE5898761A}"/>
              </a:ext>
            </a:extLst>
          </p:cNvPr>
          <p:cNvSpPr/>
          <p:nvPr/>
        </p:nvSpPr>
        <p:spPr>
          <a:xfrm>
            <a:off x="1178429" y="2600440"/>
            <a:ext cx="11588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 = 10λ</a:t>
            </a:r>
            <a:endParaRPr lang="pt-BR" sz="2200" dirty="0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17A2CE00-20E4-4C85-9098-2E3EBD3F7709}"/>
              </a:ext>
            </a:extLst>
          </p:cNvPr>
          <p:cNvCxnSpPr>
            <a:cxnSpLocks/>
          </p:cNvCxnSpPr>
          <p:nvPr/>
        </p:nvCxnSpPr>
        <p:spPr>
          <a:xfrm>
            <a:off x="10053824" y="2676344"/>
            <a:ext cx="0" cy="359409"/>
          </a:xfrm>
          <a:prstGeom prst="straightConnector1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E96E61D4-AEA7-47B4-B8BE-0CC20B57862D}"/>
              </a:ext>
            </a:extLst>
          </p:cNvPr>
          <p:cNvSpPr/>
          <p:nvPr/>
        </p:nvSpPr>
        <p:spPr>
          <a:xfrm>
            <a:off x="10125834" y="2600440"/>
            <a:ext cx="9904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 = 1λ</a:t>
            </a:r>
            <a:endParaRPr lang="pt-BR" sz="22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02572"/>
            <a:ext cx="25770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>
                <a:solidFill>
                  <a:srgbClr val="002060"/>
                </a:solidFill>
              </a:rPr>
              <a:t>Difração de ondas</a:t>
            </a:r>
          </a:p>
        </p:txBody>
      </p:sp>
    </p:spTree>
    <p:extLst>
      <p:ext uri="{BB962C8B-B14F-4D97-AF65-F5344CB8AC3E}">
        <p14:creationId xmlns:p14="http://schemas.microsoft.com/office/powerpoint/2010/main" val="14276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5310431" y="490461"/>
                <a:ext cx="6588034" cy="28455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 algn="just">
                  <a:buFont typeface="Arial" panose="020B0604020202020204" pitchFamily="34" charset="0"/>
                  <a:buChar char="•"/>
                </a:pPr>
                <a:r>
                  <a:rPr lang="pt-BR" sz="2000" dirty="0">
                    <a:ea typeface="YouYuan"/>
                    <a:cs typeface="Gisha" panose="020B0502040204020203" pitchFamily="34" charset="-79"/>
                  </a:rPr>
                  <a:t>A porção visível do espectro eletromagnético tem comprimentos de </a:t>
                </a:r>
                <a:r>
                  <a:rPr lang="pt-BR" sz="2000" dirty="0" smtClean="0">
                    <a:ea typeface="YouYuan"/>
                    <a:cs typeface="Gisha" panose="020B0502040204020203" pitchFamily="34" charset="-79"/>
                  </a:rPr>
                  <a:t>onda </a:t>
                </a:r>
                <a:r>
                  <a:rPr lang="pt-BR" sz="2000" dirty="0">
                    <a:ea typeface="YouYuan"/>
                    <a:cs typeface="Gisha" panose="020B0502040204020203" pitchFamily="34" charset="-79"/>
                  </a:rPr>
                  <a:t>entre </a:t>
                </a:r>
                <a:r>
                  <a:rPr lang="pt-BR" sz="2000" b="1" u="sng" dirty="0">
                    <a:ea typeface="YouYuan"/>
                    <a:cs typeface="Gisha" panose="020B0502040204020203" pitchFamily="34" charset="-79"/>
                  </a:rPr>
                  <a:t>380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b="1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b="1" i="1" u="sng">
                            <a:latin typeface="Cambria Math" panose="02040503050406030204" pitchFamily="18" charset="0"/>
                            <a:ea typeface="YouYuan"/>
                            <a:cs typeface="Gisha" panose="020B0502040204020203" pitchFamily="34" charset="-79"/>
                          </a:rPr>
                          <m:t>𝟏𝟎</m:t>
                        </m:r>
                      </m:e>
                      <m:sup>
                        <m:r>
                          <a:rPr lang="pt-BR" sz="2000" b="1" i="1" u="sng">
                            <a:latin typeface="Cambria Math" panose="02040503050406030204" pitchFamily="18" charset="0"/>
                            <a:ea typeface="YouYuan"/>
                            <a:cs typeface="Gisha" panose="020B0502040204020203" pitchFamily="34" charset="-79"/>
                          </a:rPr>
                          <m:t>−</m:t>
                        </m:r>
                        <m:r>
                          <a:rPr lang="pt-BR" sz="2000" b="1" i="1" u="sng">
                            <a:latin typeface="Cambria Math" panose="02040503050406030204" pitchFamily="18" charset="0"/>
                            <a:ea typeface="YouYuan"/>
                            <a:cs typeface="Gisha" panose="020B0502040204020203" pitchFamily="34" charset="-79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pt-BR" sz="2000" b="1" u="sng" dirty="0">
                    <a:ea typeface="YouYuan"/>
                    <a:cs typeface="Gisha" panose="020B0502040204020203" pitchFamily="34" charset="-79"/>
                  </a:rPr>
                  <a:t>m </a:t>
                </a:r>
                <a:r>
                  <a:rPr lang="pt-BR" sz="2000" b="1" u="sng" dirty="0" smtClean="0">
                    <a:ea typeface="YouYuan"/>
                    <a:cs typeface="Gisha" panose="020B0502040204020203" pitchFamily="34" charset="-79"/>
                  </a:rPr>
                  <a:t>e  </a:t>
                </a:r>
                <a:r>
                  <a:rPr lang="pt-BR" sz="2000" b="1" u="sng" dirty="0">
                    <a:ea typeface="YouYuan"/>
                    <a:cs typeface="Gisha" panose="020B0502040204020203" pitchFamily="34" charset="-79"/>
                  </a:rPr>
                  <a:t>740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b="1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b="1" i="1" u="sng">
                            <a:latin typeface="Cambria Math" panose="02040503050406030204" pitchFamily="18" charset="0"/>
                            <a:ea typeface="YouYuan"/>
                            <a:cs typeface="Gisha" panose="020B0502040204020203" pitchFamily="34" charset="-79"/>
                          </a:rPr>
                          <m:t>𝟏𝟎</m:t>
                        </m:r>
                      </m:e>
                      <m:sup>
                        <m:r>
                          <a:rPr lang="pt-BR" sz="2000" b="1" i="1" u="sng">
                            <a:latin typeface="Cambria Math" panose="02040503050406030204" pitchFamily="18" charset="0"/>
                            <a:ea typeface="YouYuan"/>
                            <a:cs typeface="Gisha" panose="020B0502040204020203" pitchFamily="34" charset="-79"/>
                          </a:rPr>
                          <m:t>−</m:t>
                        </m:r>
                        <m:r>
                          <a:rPr lang="pt-BR" sz="2000" b="1" i="1" u="sng">
                            <a:latin typeface="Cambria Math" panose="02040503050406030204" pitchFamily="18" charset="0"/>
                            <a:ea typeface="YouYuan"/>
                            <a:cs typeface="Gisha" panose="020B0502040204020203" pitchFamily="34" charset="-79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pt-BR" sz="2000" b="1" u="sng" dirty="0">
                    <a:ea typeface="YouYuan"/>
                    <a:cs typeface="Gisha" panose="020B0502040204020203" pitchFamily="34" charset="-79"/>
                  </a:rPr>
                  <a:t>m</a:t>
                </a:r>
                <a:r>
                  <a:rPr lang="pt-BR" sz="2000" dirty="0">
                    <a:ea typeface="YouYuan"/>
                    <a:cs typeface="Gisha" panose="020B0502040204020203" pitchFamily="34" charset="-79"/>
                  </a:rPr>
                  <a:t>. </a:t>
                </a:r>
              </a:p>
              <a:p>
                <a:pPr marL="257175" indent="-257175" algn="just">
                  <a:buFont typeface="Arial" panose="020B0604020202020204" pitchFamily="34" charset="0"/>
                  <a:buChar char="•"/>
                </a:pPr>
                <a:endParaRPr lang="pt-BR" sz="2000" dirty="0">
                  <a:ea typeface="YouYuan"/>
                  <a:cs typeface="Gisha" panose="020B0502040204020203" pitchFamily="34" charset="-79"/>
                </a:endParaRPr>
              </a:p>
              <a:p>
                <a:pPr marL="257175" indent="-257175" algn="just">
                  <a:buFont typeface="Arial" panose="020B0604020202020204" pitchFamily="34" charset="0"/>
                  <a:buChar char="•"/>
                </a:pPr>
                <a:r>
                  <a:rPr lang="pt-BR" sz="2000" dirty="0">
                    <a:ea typeface="YouYuan"/>
                    <a:cs typeface="Gisha" panose="020B0502040204020203" pitchFamily="34" charset="-79"/>
                  </a:rPr>
                  <a:t>Essas dimensões são desprezíveis quando comparadas aos </a:t>
                </a:r>
                <a:r>
                  <a:rPr lang="pt-BR" sz="2000" dirty="0" smtClean="0">
                    <a:ea typeface="YouYuan"/>
                    <a:cs typeface="Gisha" panose="020B0502040204020203" pitchFamily="34" charset="-79"/>
                  </a:rPr>
                  <a:t>comprimentos </a:t>
                </a:r>
                <a:r>
                  <a:rPr lang="pt-BR" sz="2000" dirty="0">
                    <a:ea typeface="YouYuan"/>
                    <a:cs typeface="Gisha" panose="020B0502040204020203" pitchFamily="34" charset="-79"/>
                  </a:rPr>
                  <a:t>presentes em nosso </a:t>
                </a:r>
                <a:r>
                  <a:rPr lang="pt-BR" sz="2000" dirty="0" smtClean="0">
                    <a:ea typeface="YouYuan"/>
                    <a:cs typeface="Gisha" panose="020B0502040204020203" pitchFamily="34" charset="-79"/>
                  </a:rPr>
                  <a:t>cotidiano.</a:t>
                </a:r>
                <a:endParaRPr lang="pt-BR" sz="2000" dirty="0">
                  <a:ea typeface="YouYuan"/>
                  <a:cs typeface="Gisha" panose="020B0502040204020203" pitchFamily="34" charset="-79"/>
                </a:endParaRPr>
              </a:p>
              <a:p>
                <a:pPr marL="257175" indent="-257175" algn="just">
                  <a:buFont typeface="Arial" panose="020B0604020202020204" pitchFamily="34" charset="0"/>
                  <a:buChar char="•"/>
                </a:pPr>
                <a:endParaRPr lang="pt-BR" sz="2000" dirty="0">
                  <a:ea typeface="YouYuan"/>
                  <a:cs typeface="Gisha" panose="020B0502040204020203" pitchFamily="34" charset="-79"/>
                </a:endParaRPr>
              </a:p>
              <a:p>
                <a:pPr marL="257175" indent="-257175" algn="just">
                  <a:buFont typeface="Arial" panose="020B0604020202020204" pitchFamily="34" charset="0"/>
                  <a:buChar char="•"/>
                </a:pPr>
                <a:r>
                  <a:rPr lang="pt-BR" sz="2000" dirty="0">
                    <a:ea typeface="YouYuan"/>
                    <a:cs typeface="Gisha" panose="020B0502040204020203" pitchFamily="34" charset="-79"/>
                  </a:rPr>
                  <a:t>Não ocorre difração</a:t>
                </a:r>
              </a:p>
              <a:p>
                <a:pPr algn="just"/>
                <a:endParaRPr lang="pt-BR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431" y="490461"/>
                <a:ext cx="6588034" cy="2845523"/>
              </a:xfrm>
              <a:prstGeom prst="rect">
                <a:avLst/>
              </a:prstGeom>
              <a:blipFill>
                <a:blip r:embed="rId2"/>
                <a:stretch>
                  <a:fillRect l="-833" t="-1071" r="-101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87" y="765660"/>
            <a:ext cx="4778756" cy="247730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36608A1-B243-4FA6-95CD-F0D4FA51466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32658"/>
            <a:ext cx="8064896" cy="3109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7ED69DE-5D24-486C-BB3A-07E9C59B5A12}"/>
              </a:ext>
            </a:extLst>
          </p:cNvPr>
          <p:cNvSpPr/>
          <p:nvPr/>
        </p:nvSpPr>
        <p:spPr>
          <a:xfrm>
            <a:off x="191637" y="3429002"/>
            <a:ext cx="1136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Se o tamanho do obstáculo ou da fenda forem reduzidos</a:t>
            </a:r>
            <a:r>
              <a:rPr lang="pt-BR" sz="2000" dirty="0"/>
              <a:t> o suficiente, ocorrerá a difração da luz.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02572"/>
            <a:ext cx="25770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>
                <a:solidFill>
                  <a:srgbClr val="002060"/>
                </a:solidFill>
              </a:rPr>
              <a:t>Difração de ondas</a:t>
            </a:r>
          </a:p>
        </p:txBody>
      </p:sp>
    </p:spTree>
    <p:extLst>
      <p:ext uri="{BB962C8B-B14F-4D97-AF65-F5344CB8AC3E}">
        <p14:creationId xmlns:p14="http://schemas.microsoft.com/office/powerpoint/2010/main" val="18967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02572"/>
            <a:ext cx="297882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 smtClean="0">
                <a:solidFill>
                  <a:srgbClr val="002060"/>
                </a:solidFill>
              </a:rPr>
              <a:t>Polarização </a:t>
            </a:r>
            <a:r>
              <a:rPr lang="pt-BR" sz="2500" b="1" u="sng" dirty="0">
                <a:solidFill>
                  <a:srgbClr val="002060"/>
                </a:solidFill>
              </a:rPr>
              <a:t>de ondas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206287" y="5498135"/>
            <a:ext cx="11802565" cy="1207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100" dirty="0" smtClean="0">
                <a:ea typeface="Times New Roman" panose="02020603050405020304" pitchFamily="18" charset="0"/>
              </a:rPr>
              <a:t>Após a passagem da onda pela fenda, a direção de oscilação passa a ser a mesma direção da fenda. A onda foi </a:t>
            </a:r>
            <a:r>
              <a:rPr lang="pt-BR" sz="2100" b="1" dirty="0" smtClean="0">
                <a:ea typeface="Times New Roman" panose="02020603050405020304" pitchFamily="18" charset="0"/>
              </a:rPr>
              <a:t>polarizada. </a:t>
            </a:r>
            <a:r>
              <a:rPr lang="pt-BR" sz="2100" dirty="0" smtClean="0">
                <a:ea typeface="Times New Roman" panose="02020603050405020304" pitchFamily="18" charset="0"/>
              </a:rPr>
              <a:t>A polarização ocorre quando todos os pontos oscilam na mesma direção. Apenas ondas transversais podem ser polarizadas.</a:t>
            </a:r>
            <a:endParaRPr lang="pt-BR" sz="2100" dirty="0">
              <a:ea typeface="Times New Roman" panose="02020603050405020304" pitchFamily="18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27" y="1476007"/>
            <a:ext cx="8377143" cy="353665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185116" y="1436723"/>
            <a:ext cx="23348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ea typeface="Times New Roman" panose="02020603050405020304" pitchFamily="18" charset="0"/>
              </a:rPr>
              <a:t>Onda não polarizada</a:t>
            </a:r>
            <a:endParaRPr lang="pt-BR" sz="2000" dirty="0"/>
          </a:p>
        </p:txBody>
      </p:sp>
      <p:sp>
        <p:nvSpPr>
          <p:cNvPr id="14" name="Retângulo 13"/>
          <p:cNvSpPr/>
          <p:nvPr/>
        </p:nvSpPr>
        <p:spPr>
          <a:xfrm>
            <a:off x="8131584" y="3044279"/>
            <a:ext cx="1884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ea typeface="Times New Roman" panose="02020603050405020304" pitchFamily="18" charset="0"/>
              </a:rPr>
              <a:t>Onda polarizada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6700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02572"/>
            <a:ext cx="297882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 smtClean="0">
                <a:solidFill>
                  <a:srgbClr val="002060"/>
                </a:solidFill>
              </a:rPr>
              <a:t>Polarização </a:t>
            </a:r>
            <a:r>
              <a:rPr lang="pt-BR" sz="2500" b="1" u="sng" dirty="0">
                <a:solidFill>
                  <a:srgbClr val="002060"/>
                </a:solidFill>
              </a:rPr>
              <a:t>de ondas</a:t>
            </a:r>
          </a:p>
        </p:txBody>
      </p:sp>
      <p:pic>
        <p:nvPicPr>
          <p:cNvPr id="5" name="Picture 2" descr="Resultado de imagem para polarização ondas longitudin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87" y="1692535"/>
            <a:ext cx="11052495" cy="29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06287" y="920637"/>
            <a:ext cx="53592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smtClean="0">
                <a:ea typeface="Times New Roman" panose="02020603050405020304" pitchFamily="18" charset="0"/>
              </a:rPr>
              <a:t>Ondas longitudinais não pode ser polarizadas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16810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064" y="293498"/>
            <a:ext cx="5695795" cy="372963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1C4A17E-B36E-4408-8520-A14FB2680F36}"/>
              </a:ext>
            </a:extLst>
          </p:cNvPr>
          <p:cNvSpPr/>
          <p:nvPr/>
        </p:nvSpPr>
        <p:spPr>
          <a:xfrm>
            <a:off x="206287" y="102572"/>
            <a:ext cx="297882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500" b="1" u="sng" dirty="0" smtClean="0">
                <a:solidFill>
                  <a:srgbClr val="002060"/>
                </a:solidFill>
              </a:rPr>
              <a:t>Polarização </a:t>
            </a:r>
            <a:r>
              <a:rPr lang="pt-BR" sz="2500" b="1" u="sng" dirty="0">
                <a:solidFill>
                  <a:srgbClr val="002060"/>
                </a:solidFill>
              </a:rPr>
              <a:t>de ondas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8736EA9-C2F2-4CD1-9597-C0C5FE337A4D}"/>
              </a:ext>
            </a:extLst>
          </p:cNvPr>
          <p:cNvSpPr/>
          <p:nvPr/>
        </p:nvSpPr>
        <p:spPr>
          <a:xfrm>
            <a:off x="206287" y="4666241"/>
            <a:ext cx="116597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100" dirty="0"/>
              <a:t>Na figura observamos apenas a oscilação do campo elétrico da ondas eletromagnéticas. </a:t>
            </a:r>
            <a:r>
              <a:rPr lang="pt-BR" sz="2100" dirty="0" smtClean="0"/>
              <a:t>Para a luz não polarizada o campo elétrico  oscila em todas as direções. Ao </a:t>
            </a:r>
            <a:r>
              <a:rPr lang="pt-BR" sz="2100" dirty="0"/>
              <a:t>atravessar </a:t>
            </a:r>
            <a:r>
              <a:rPr lang="pt-BR" sz="2100" dirty="0" smtClean="0"/>
              <a:t>o </a:t>
            </a:r>
            <a:r>
              <a:rPr lang="pt-BR" sz="2100" dirty="0"/>
              <a:t>filtro </a:t>
            </a:r>
            <a:r>
              <a:rPr lang="pt-BR" sz="2100" dirty="0" smtClean="0"/>
              <a:t>polarizador 1, </a:t>
            </a:r>
            <a:r>
              <a:rPr lang="pt-BR" sz="2100" dirty="0"/>
              <a:t>apenas a componente vertical do campo elétrico é </a:t>
            </a:r>
            <a:r>
              <a:rPr lang="pt-BR" sz="2100" dirty="0" smtClean="0"/>
              <a:t>transmitida.</a:t>
            </a:r>
          </a:p>
          <a:p>
            <a:pPr algn="just"/>
            <a:endParaRPr lang="pt-BR" sz="2100" dirty="0"/>
          </a:p>
          <a:p>
            <a:pPr algn="just"/>
            <a:r>
              <a:rPr lang="pt-BR" sz="2100" dirty="0" smtClean="0"/>
              <a:t>A luz não é capaz de ser transmitida pelo segundo filtro, pois a direção de polarização do filtro é perpendicular à direção de oscilação da onda polarizada.</a:t>
            </a:r>
            <a:endParaRPr lang="pt-BR" sz="21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EA70903-3B32-40F5-948D-3581CABC3D1C}"/>
              </a:ext>
            </a:extLst>
          </p:cNvPr>
          <p:cNvSpPr/>
          <p:nvPr/>
        </p:nvSpPr>
        <p:spPr>
          <a:xfrm>
            <a:off x="206287" y="781874"/>
            <a:ext cx="22683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dirty="0">
                <a:ea typeface="Times New Roman" panose="02020603050405020304" pitchFamily="18" charset="0"/>
              </a:rPr>
              <a:t>Polarização da luz</a:t>
            </a:r>
            <a:endParaRPr lang="pt-BR" sz="2200" b="1" dirty="0"/>
          </a:p>
        </p:txBody>
      </p:sp>
      <p:sp>
        <p:nvSpPr>
          <p:cNvPr id="12" name="Retângulo 11"/>
          <p:cNvSpPr/>
          <p:nvPr/>
        </p:nvSpPr>
        <p:spPr>
          <a:xfrm>
            <a:off x="4611511" y="4163062"/>
            <a:ext cx="182005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00" dirty="0" smtClean="0"/>
              <a:t>Não polarizada</a:t>
            </a:r>
            <a:endParaRPr lang="pt-BR" sz="2100" dirty="0"/>
          </a:p>
        </p:txBody>
      </p:sp>
      <p:sp>
        <p:nvSpPr>
          <p:cNvPr id="13" name="Retângulo 12"/>
          <p:cNvSpPr/>
          <p:nvPr/>
        </p:nvSpPr>
        <p:spPr>
          <a:xfrm>
            <a:off x="7365618" y="2669509"/>
            <a:ext cx="130811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00" dirty="0"/>
              <a:t>P</a:t>
            </a:r>
            <a:r>
              <a:rPr lang="pt-BR" sz="2100" dirty="0" smtClean="0"/>
              <a:t>olarizada</a:t>
            </a:r>
            <a:endParaRPr lang="pt-BR" sz="2100" dirty="0"/>
          </a:p>
        </p:txBody>
      </p:sp>
      <p:sp>
        <p:nvSpPr>
          <p:cNvPr id="18" name="Retângulo 17"/>
          <p:cNvSpPr/>
          <p:nvPr/>
        </p:nvSpPr>
        <p:spPr>
          <a:xfrm>
            <a:off x="4367251" y="797263"/>
            <a:ext cx="22116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00" dirty="0" smtClean="0"/>
              <a:t>filtro polarizador 1</a:t>
            </a:r>
            <a:endParaRPr lang="pt-BR" sz="2100" dirty="0"/>
          </a:p>
        </p:txBody>
      </p:sp>
      <p:sp>
        <p:nvSpPr>
          <p:cNvPr id="19" name="Retângulo 18"/>
          <p:cNvSpPr/>
          <p:nvPr/>
        </p:nvSpPr>
        <p:spPr>
          <a:xfrm>
            <a:off x="7746176" y="102572"/>
            <a:ext cx="22116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00" dirty="0" smtClean="0"/>
              <a:t>filtro polarizador 2</a:t>
            </a: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394847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769</Words>
  <Application>Microsoft Office PowerPoint</Application>
  <PresentationFormat>Widescreen</PresentationFormat>
  <Paragraphs>84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Gisha</vt:lpstr>
      <vt:lpstr>Times New Roman</vt:lpstr>
      <vt:lpstr>YouYuan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Caio Gomes</dc:creator>
  <cp:lastModifiedBy>Caio Gomes</cp:lastModifiedBy>
  <cp:revision>72</cp:revision>
  <dcterms:created xsi:type="dcterms:W3CDTF">2019-10-05T13:43:36Z</dcterms:created>
  <dcterms:modified xsi:type="dcterms:W3CDTF">2019-10-08T23:56:16Z</dcterms:modified>
</cp:coreProperties>
</file>