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12" r:id="rId2"/>
    <p:sldId id="314" r:id="rId3"/>
    <p:sldId id="258" r:id="rId4"/>
    <p:sldId id="297" r:id="rId5"/>
    <p:sldId id="298" r:id="rId6"/>
    <p:sldId id="263" r:id="rId7"/>
    <p:sldId id="264" r:id="rId8"/>
    <p:sldId id="261" r:id="rId9"/>
    <p:sldId id="262" r:id="rId10"/>
    <p:sldId id="301" r:id="rId11"/>
    <p:sldId id="282" r:id="rId12"/>
    <p:sldId id="280" r:id="rId13"/>
    <p:sldId id="284" r:id="rId14"/>
    <p:sldId id="317" r:id="rId15"/>
    <p:sldId id="279" r:id="rId16"/>
    <p:sldId id="281" r:id="rId17"/>
    <p:sldId id="285" r:id="rId18"/>
    <p:sldId id="318" r:id="rId19"/>
    <p:sldId id="316" r:id="rId20"/>
    <p:sldId id="283" r:id="rId21"/>
    <p:sldId id="287" r:id="rId22"/>
    <p:sldId id="286" r:id="rId23"/>
    <p:sldId id="278" r:id="rId24"/>
    <p:sldId id="305" r:id="rId25"/>
    <p:sldId id="306" r:id="rId26"/>
    <p:sldId id="307" r:id="rId27"/>
    <p:sldId id="308" r:id="rId28"/>
    <p:sldId id="309" r:id="rId29"/>
    <p:sldId id="310" r:id="rId30"/>
    <p:sldId id="302" r:id="rId31"/>
    <p:sldId id="303" r:id="rId32"/>
    <p:sldId id="304" r:id="rId33"/>
    <p:sldId id="296" r:id="rId34"/>
    <p:sldId id="299" r:id="rId35"/>
    <p:sldId id="300" r:id="rId36"/>
    <p:sldId id="295" r:id="rId37"/>
    <p:sldId id="315" r:id="rId38"/>
    <p:sldId id="319" r:id="rId39"/>
    <p:sldId id="321" r:id="rId40"/>
    <p:sldId id="32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509D94E-595A-470E-8DE8-D073A24B81B0}" type="datetimeFigureOut">
              <a:rPr lang="pt-BR"/>
              <a:pPr>
                <a:defRPr/>
              </a:pPr>
              <a:t>04/06/2019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F32FB16B-F13F-48D8-8A10-9EB6B7880B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7522BD88-4204-4464-A173-A395C93312A1}" type="datetimeFigureOut">
              <a:rPr lang="pt-BR"/>
              <a:pPr>
                <a:defRPr/>
              </a:pPr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F1D12975-3B44-4A3B-B5B9-2743804C99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4989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837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490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2753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6A16E-B93C-4357-83CD-01DCC55CC39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49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53793-C083-49B1-816A-88D95A9EAC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9858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9351D-A2BF-4BB4-98D8-A0BA592F973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938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370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A546-5597-42D5-A10B-0CF1E978FBC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5138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8AFB6-FBE8-4FF1-B052-BB178F9F305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3526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1AB8A-BBF8-4145-B999-5151B2A8256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4511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A01C73-F34E-4B33-A960-D4CA14B952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8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 descr="Resultado de imagem para imagem de lampad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235379" y="277422"/>
            <a:ext cx="22429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b="1" dirty="0"/>
              <a:t>Reflexão da luz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A6DF05-E13B-44E5-88EB-88224EF2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85" y="1594499"/>
            <a:ext cx="5584915" cy="450127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1D3684A-E59D-41AD-8CBD-507CCB8B9885}"/>
              </a:ext>
            </a:extLst>
          </p:cNvPr>
          <p:cNvSpPr/>
          <p:nvPr/>
        </p:nvSpPr>
        <p:spPr>
          <a:xfrm>
            <a:off x="235379" y="5587941"/>
            <a:ext cx="3336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latin typeface="Calibri" pitchFamily="34" charset="0"/>
              </a:rPr>
              <a:t>i:  ângulo de incidência</a:t>
            </a:r>
          </a:p>
          <a:p>
            <a:pPr algn="just">
              <a:defRPr/>
            </a:pPr>
            <a:r>
              <a:rPr lang="pt-BR" sz="2400" dirty="0">
                <a:latin typeface="Calibri" pitchFamily="34" charset="0"/>
              </a:rPr>
              <a:t>r:  ângulo de reflexão</a:t>
            </a:r>
          </a:p>
          <a:p>
            <a:pPr algn="just">
              <a:defRPr/>
            </a:pPr>
            <a:r>
              <a:rPr lang="pt-BR" sz="2400" dirty="0">
                <a:latin typeface="Calibri" pitchFamily="34" charset="0"/>
              </a:rPr>
              <a:t>D: ângulo de desvio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9670EA-1487-44AE-8DBC-7BCE604C9BC7}"/>
              </a:ext>
            </a:extLst>
          </p:cNvPr>
          <p:cNvSpPr/>
          <p:nvPr/>
        </p:nvSpPr>
        <p:spPr>
          <a:xfrm>
            <a:off x="2836502" y="1701922"/>
            <a:ext cx="17490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Calibri" pitchFamily="34" charset="0"/>
              </a:rPr>
              <a:t>raio incidente</a:t>
            </a:r>
            <a:endParaRPr lang="pt-BR" sz="2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8CEA561-A44C-4C7A-A0E0-DB7F705ED5D7}"/>
              </a:ext>
            </a:extLst>
          </p:cNvPr>
          <p:cNvSpPr/>
          <p:nvPr/>
        </p:nvSpPr>
        <p:spPr>
          <a:xfrm>
            <a:off x="8139232" y="1673028"/>
            <a:ext cx="16667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Calibri" pitchFamily="34" charset="0"/>
              </a:rPr>
              <a:t>raio refletido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8181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7"/>
          <p:cNvSpPr txBox="1">
            <a:spLocks noChangeArrowheads="1"/>
          </p:cNvSpPr>
          <p:nvPr/>
        </p:nvSpPr>
        <p:spPr bwMode="auto">
          <a:xfrm>
            <a:off x="0" y="1170958"/>
            <a:ext cx="661236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pt-BR" sz="2200" dirty="0"/>
              <a:t>Pequeno ângulo de abertura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pt-BR" sz="2200" dirty="0"/>
              <a:t>Raios incidem próximos ao vértice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pt-BR" sz="2200" dirty="0"/>
              <a:t>Raios pouco inclinados em relação ao eixo principal</a:t>
            </a:r>
          </a:p>
        </p:txBody>
      </p:sp>
      <p:pic>
        <p:nvPicPr>
          <p:cNvPr id="25603" name="Picture 6" descr="Resultado de imagem para espelho esferico angulo de aber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4" y="2780928"/>
            <a:ext cx="5731327" cy="33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E1C314D-35D8-4115-9A8F-869A5722E4C3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92849"/>
            <a:ext cx="9937104" cy="73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 </a:t>
            </a:r>
            <a:r>
              <a:rPr lang="pt-BR" altLang="pt-BR" sz="2800" b="1" u="sng" dirty="0" smtClean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Gaussianos → conjugação de imagens nítidas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60" y="765096"/>
            <a:ext cx="3444399" cy="29232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328" y="4042651"/>
            <a:ext cx="3317310" cy="2815349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796099" y="1251808"/>
            <a:ext cx="2088232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8796099" y="1251808"/>
            <a:ext cx="2088232" cy="2436496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796099" y="1251808"/>
            <a:ext cx="2232248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8334602" y="2226699"/>
            <a:ext cx="2693745" cy="1257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796099" y="1251808"/>
            <a:ext cx="2232248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8554342" y="1719860"/>
            <a:ext cx="2474006" cy="1908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783434" y="4464703"/>
            <a:ext cx="2088232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8976320" y="4467349"/>
            <a:ext cx="1876306" cy="227401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798349" y="4464703"/>
            <a:ext cx="2266203" cy="982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8628265" y="5450325"/>
            <a:ext cx="2436287" cy="1147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8796099" y="4462058"/>
            <a:ext cx="2232248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8554341" y="4915354"/>
            <a:ext cx="2474006" cy="1908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760435" y="1201865"/>
            <a:ext cx="107672" cy="1219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9300155" y="2949460"/>
            <a:ext cx="107672" cy="1219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8732366" y="4418027"/>
            <a:ext cx="107672" cy="1219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8443941" y="996055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P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8399016" y="4240226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P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83329" y="2646107"/>
            <a:ext cx="16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Imagem nítida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7353460" y="5895685"/>
            <a:ext cx="19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Imagem </a:t>
            </a:r>
            <a:r>
              <a:rPr lang="pt-BR" dirty="0" smtClean="0"/>
              <a:t>não nítida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841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79D75A-5D94-4468-816C-A6F4073B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64" y="10551"/>
            <a:ext cx="7020272" cy="68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282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F87C4C6-F3A5-41B9-ACBE-8E0F11A3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08"/>
            <a:ext cx="9097964" cy="68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819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isicainvertida.com/optica_aulas/aula_11/espelho_concavo.jpg">
            <a:extLst>
              <a:ext uri="{FF2B5EF4-FFF2-40B4-BE49-F238E27FC236}">
                <a16:creationId xmlns:a16="http://schemas.microsoft.com/office/drawing/2014/main" id="{BD38685A-E227-4B19-A6FE-54D24306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08720"/>
            <a:ext cx="914400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274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836712"/>
            <a:ext cx="5040560" cy="52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01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9E5A1E-EE3B-4161-A5DA-F35E62DB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22" y="0"/>
            <a:ext cx="917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80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4A1787-1784-42D7-988D-96AE7173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07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490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B338A4-1D49-4902-B5B4-370CEFF74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340768"/>
            <a:ext cx="5400600" cy="48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4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92696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764704"/>
            <a:ext cx="5040560" cy="52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3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83C166-2483-42A7-9B64-865E6E4D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76" y="757628"/>
            <a:ext cx="6058008" cy="6100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/>
              <p:nvPr/>
            </p:nvSpPr>
            <p:spPr>
              <a:xfrm>
                <a:off x="1045028" y="822060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𝑏𝑗𝑒𝑡𝑜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𝑅𝑒𝑎𝑙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822060"/>
                <a:ext cx="1874496" cy="400110"/>
              </a:xfrm>
              <a:prstGeom prst="rect">
                <a:avLst/>
              </a:prstGeom>
              <a:blipFill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/>
              <p:nvPr/>
            </p:nvSpPr>
            <p:spPr>
              <a:xfrm>
                <a:off x="8519444" y="822060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𝐼𝑚𝑎𝑔𝑒𝑚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𝑉𝑖𝑟𝑡𝑢𝑎𝑙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44" y="822060"/>
                <a:ext cx="1874496" cy="400110"/>
              </a:xfrm>
              <a:prstGeom prst="rect">
                <a:avLst/>
              </a:prstGeom>
              <a:blipFill>
                <a:blip r:embed="rId4"/>
                <a:stretch>
                  <a:fillRect l="-1303" r="-7818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3B4FFC91-4617-48ED-BFDF-414E3897D7C4}"/>
              </a:ext>
            </a:extLst>
          </p:cNvPr>
          <p:cNvSpPr txBox="1"/>
          <p:nvPr/>
        </p:nvSpPr>
        <p:spPr>
          <a:xfrm>
            <a:off x="9217541" y="1503816"/>
            <a:ext cx="478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P’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E21D2E-01FB-46DC-89B2-D5371C2668B9}"/>
              </a:ext>
            </a:extLst>
          </p:cNvPr>
          <p:cNvSpPr txBox="1"/>
          <p:nvPr/>
        </p:nvSpPr>
        <p:spPr>
          <a:xfrm>
            <a:off x="1644157" y="1503816"/>
            <a:ext cx="478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2127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nitidez espelhos">
            <a:extLst>
              <a:ext uri="{FF2B5EF4-FFF2-40B4-BE49-F238E27FC236}">
                <a16:creationId xmlns:a16="http://schemas.microsoft.com/office/drawing/2014/main" id="{3B42AD7D-2CC9-4953-BC54-A7699B5C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8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167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0C689A-E618-4793-A05D-66B275E9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764705"/>
            <a:ext cx="72675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034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spelho convexo">
            <a:extLst>
              <a:ext uri="{FF2B5EF4-FFF2-40B4-BE49-F238E27FC236}">
                <a16:creationId xmlns:a16="http://schemas.microsoft.com/office/drawing/2014/main" id="{0146B6C8-D0CA-4E67-A1AC-5A754874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9701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spelhos esfericos fotos fÃ­sica">
            <a:extLst>
              <a:ext uri="{FF2B5EF4-FFF2-40B4-BE49-F238E27FC236}">
                <a16:creationId xmlns:a16="http://schemas.microsoft.com/office/drawing/2014/main" id="{47190581-8E62-4494-8E7C-5F02F82F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4" y="0"/>
            <a:ext cx="463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AE66C56-F05E-4531-A5CD-1A8B765156CE}"/>
              </a:ext>
            </a:extLst>
          </p:cNvPr>
          <p:cNvSpPr/>
          <p:nvPr/>
        </p:nvSpPr>
        <p:spPr>
          <a:xfrm>
            <a:off x="6456040" y="404665"/>
            <a:ext cx="39934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cs typeface="Arial" charset="0"/>
              </a:rPr>
              <a:t>M. C. </a:t>
            </a:r>
            <a:r>
              <a:rPr lang="pt-BR" altLang="pt-BR" sz="2800" b="1" u="sng" dirty="0" err="1">
                <a:solidFill>
                  <a:srgbClr val="002060"/>
                </a:solidFill>
                <a:latin typeface="Calibri Light" pitchFamily="34" charset="0"/>
                <a:cs typeface="Arial" charset="0"/>
              </a:rPr>
              <a:t>Escher</a:t>
            </a: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cs typeface="Arial" charset="0"/>
              </a:rPr>
              <a:t> (1898 – 1972)</a:t>
            </a:r>
            <a:endParaRPr lang="pt-BR" sz="2800" b="1" u="sng" dirty="0">
              <a:solidFill>
                <a:srgbClr val="002060"/>
              </a:solidFill>
              <a:latin typeface="Calibri Ligh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947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836712"/>
            <a:ext cx="7565737" cy="47525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56854940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980728"/>
            <a:ext cx="7632848" cy="49240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7874555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692696"/>
            <a:ext cx="7272808" cy="49140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0277838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548680"/>
            <a:ext cx="8496944" cy="53474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8303922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908720"/>
            <a:ext cx="8517689" cy="475252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0232747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980728"/>
            <a:ext cx="8112093" cy="468052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convexo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148600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7" y="2196742"/>
            <a:ext cx="4238625" cy="3343275"/>
          </a:xfrm>
          <a:prstGeom prst="rect">
            <a:avLst/>
          </a:prstGeom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altLang="pt-BR" sz="72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87C36D-C942-4E09-94B0-3F0C00CE50C4}"/>
              </a:ext>
            </a:extLst>
          </p:cNvPr>
          <p:cNvSpPr txBox="1">
            <a:spLocks noChangeArrowheads="1"/>
          </p:cNvSpPr>
          <p:nvPr/>
        </p:nvSpPr>
        <p:spPr>
          <a:xfrm>
            <a:off x="191345" y="116631"/>
            <a:ext cx="2932856" cy="79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71" y="130975"/>
            <a:ext cx="3312368" cy="27235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571" y="3397540"/>
            <a:ext cx="3096344" cy="25546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404" y="512550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Calota esférica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1967" y="1367094"/>
            <a:ext cx="2079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Plano de secção</a:t>
            </a:r>
            <a:endParaRPr lang="pt-BR" sz="22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1549477" y="1921150"/>
            <a:ext cx="144016" cy="954945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ta para a Direita 11"/>
          <p:cNvSpPr/>
          <p:nvPr/>
        </p:nvSpPr>
        <p:spPr>
          <a:xfrm rot="19639816">
            <a:off x="5115880" y="2009781"/>
            <a:ext cx="2448272" cy="41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799969">
            <a:off x="5134585" y="4361744"/>
            <a:ext cx="2448272" cy="41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040060" y="2791639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  <p:sp>
        <p:nvSpPr>
          <p:cNvPr id="17" name="Retângulo 16"/>
          <p:cNvSpPr/>
          <p:nvPr/>
        </p:nvSpPr>
        <p:spPr>
          <a:xfrm>
            <a:off x="9063252" y="6092791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convexo</a:t>
            </a:r>
            <a:endParaRPr lang="pt-BR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EBA6CB-FA1A-4702-B19C-941CF60A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3" y="858765"/>
            <a:ext cx="4501680" cy="28369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4077C4-5A31-465E-86F8-ACB0B475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61" y="869054"/>
            <a:ext cx="4426208" cy="28767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63284A-B110-438A-8994-DF19BC09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522" y="3695725"/>
            <a:ext cx="4248471" cy="307321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3CA710-DC8F-48DE-BB56-479551C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0"/>
            <a:ext cx="3131840" cy="7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Eixos secundários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7408" y="25649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Foco principal</a:t>
            </a:r>
            <a:endParaRPr lang="pt-BR" dirty="0"/>
          </a:p>
        </p:txBody>
      </p:sp>
      <p:cxnSp>
        <p:nvCxnSpPr>
          <p:cNvPr id="8" name="Conector de Seta Reta 7"/>
          <p:cNvCxnSpPr>
            <a:stCxn id="6" idx="3"/>
          </p:cNvCxnSpPr>
          <p:nvPr/>
        </p:nvCxnSpPr>
        <p:spPr>
          <a:xfrm flipV="1">
            <a:off x="2315072" y="2420888"/>
            <a:ext cx="468560" cy="3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816752" y="27495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Foco secundário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7608168" y="2452247"/>
            <a:ext cx="539388" cy="328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71664" y="45296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Foco secundário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266522" y="4899006"/>
            <a:ext cx="677350" cy="166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20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340768"/>
            <a:ext cx="8743950" cy="4352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F8145-8B7D-4093-BCEC-7B4DDEFB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16632"/>
            <a:ext cx="6264696" cy="7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O plano focal de um espelho côncavo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4727848" y="191683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87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042558-D5F7-4A62-B7D0-E844F683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31894"/>
            <a:ext cx="6969375" cy="56886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F6F8145-8B7D-4093-BCEC-7B4DDEFB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16632"/>
            <a:ext cx="6264696" cy="7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pt-BR" altLang="pt-BR" sz="2800" b="1" u="sng" dirty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O plano focal de um espelho côncavo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80176" y="3068960"/>
            <a:ext cx="4091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Para objetos distantes a imagem se forma no plano focal.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76618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27" y="445773"/>
            <a:ext cx="9686925" cy="5534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FAF6F-0844-403B-BB19-823A9D5FB3C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519686" cy="61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 dirty="0" smtClean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analítico dos 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sp>
        <p:nvSpPr>
          <p:cNvPr id="20" name="Seta para Baixo 19"/>
          <p:cNvSpPr/>
          <p:nvPr/>
        </p:nvSpPr>
        <p:spPr>
          <a:xfrm flipV="1">
            <a:off x="7073741" y="1872376"/>
            <a:ext cx="360040" cy="1512168"/>
          </a:xfrm>
          <a:prstGeom prst="downArrow">
            <a:avLst>
              <a:gd name="adj1" fmla="val 50000"/>
              <a:gd name="adj2" fmla="val 13574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9634792" y="3384545"/>
            <a:ext cx="432048" cy="2111566"/>
          </a:xfrm>
          <a:prstGeom prst="downArrow">
            <a:avLst>
              <a:gd name="adj1" fmla="val 50000"/>
              <a:gd name="adj2" fmla="val 13574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201226" y="1838382"/>
            <a:ext cx="105070" cy="781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9817078" y="5445224"/>
            <a:ext cx="50254" cy="1007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00</a:t>
            </a:r>
            <a:endParaRPr lang="pt-BR" dirty="0"/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7253761" y="1877459"/>
            <a:ext cx="1" cy="15070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090272" y="335684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</a:t>
            </a:r>
            <a:endParaRPr lang="pt-BR" sz="2200" dirty="0"/>
          </a:p>
        </p:txBody>
      </p:sp>
      <p:cxnSp>
        <p:nvCxnSpPr>
          <p:cNvPr id="31" name="Conector reto 30"/>
          <p:cNvCxnSpPr/>
          <p:nvPr/>
        </p:nvCxnSpPr>
        <p:spPr>
          <a:xfrm>
            <a:off x="3035013" y="1855379"/>
            <a:ext cx="4128738" cy="1699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2687581" y="1653716"/>
            <a:ext cx="3129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y</a:t>
            </a:r>
            <a:endParaRPr lang="pt-BR" sz="2200" dirty="0"/>
          </a:p>
        </p:txBody>
      </p:sp>
      <p:cxnSp>
        <p:nvCxnSpPr>
          <p:cNvPr id="36" name="Conector reto 35"/>
          <p:cNvCxnSpPr/>
          <p:nvPr/>
        </p:nvCxnSpPr>
        <p:spPr>
          <a:xfrm>
            <a:off x="9846238" y="3384544"/>
            <a:ext cx="9156" cy="21466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9663830" y="2916889"/>
            <a:ext cx="4026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p</a:t>
            </a:r>
            <a:r>
              <a:rPr lang="pt-BR" sz="2200" dirty="0" smtClean="0"/>
              <a:t>’</a:t>
            </a:r>
            <a:endParaRPr lang="pt-BR" sz="2200" dirty="0"/>
          </a:p>
        </p:txBody>
      </p:sp>
      <p:cxnSp>
        <p:nvCxnSpPr>
          <p:cNvPr id="40" name="Conector reto 39"/>
          <p:cNvCxnSpPr/>
          <p:nvPr/>
        </p:nvCxnSpPr>
        <p:spPr>
          <a:xfrm>
            <a:off x="3218836" y="5490756"/>
            <a:ext cx="6540838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2685561" y="5275312"/>
            <a:ext cx="3919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y’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701083" y="2819252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(f,0)</a:t>
            </a:r>
            <a:endParaRPr lang="pt-BR" sz="2200" dirty="0"/>
          </a:p>
        </p:txBody>
      </p:sp>
      <p:sp>
        <p:nvSpPr>
          <p:cNvPr id="44" name="Chave Direita 43"/>
          <p:cNvSpPr/>
          <p:nvPr/>
        </p:nvSpPr>
        <p:spPr>
          <a:xfrm flipH="1">
            <a:off x="1003789" y="1838382"/>
            <a:ext cx="207263" cy="14805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have Direita 44"/>
          <p:cNvSpPr/>
          <p:nvPr/>
        </p:nvSpPr>
        <p:spPr>
          <a:xfrm flipH="1">
            <a:off x="966315" y="3384544"/>
            <a:ext cx="266880" cy="25644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have Direita 45"/>
          <p:cNvSpPr/>
          <p:nvPr/>
        </p:nvSpPr>
        <p:spPr>
          <a:xfrm rot="5400000" flipH="1">
            <a:off x="5056188" y="-598795"/>
            <a:ext cx="176397" cy="42187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have Direita 46"/>
          <p:cNvSpPr/>
          <p:nvPr/>
        </p:nvSpPr>
        <p:spPr>
          <a:xfrm rot="16200000" flipH="1">
            <a:off x="6272666" y="2854065"/>
            <a:ext cx="367792" cy="66872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479376" y="2276872"/>
            <a:ext cx="228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y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943872" y="87147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</a:t>
            </a:r>
            <a:endParaRPr lang="pt-BR" sz="2200" dirty="0"/>
          </a:p>
        </p:txBody>
      </p:sp>
      <p:sp>
        <p:nvSpPr>
          <p:cNvPr id="57" name="Retângulo 56"/>
          <p:cNvSpPr/>
          <p:nvPr/>
        </p:nvSpPr>
        <p:spPr>
          <a:xfrm flipH="1">
            <a:off x="467100" y="4438273"/>
            <a:ext cx="444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y’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337585" y="6447414"/>
            <a:ext cx="4026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p’</a:t>
            </a:r>
          </a:p>
        </p:txBody>
      </p:sp>
      <p:sp>
        <p:nvSpPr>
          <p:cNvPr id="59" name="Chave Direita 58"/>
          <p:cNvSpPr/>
          <p:nvPr/>
        </p:nvSpPr>
        <p:spPr>
          <a:xfrm rot="5400000">
            <a:off x="4328717" y="2650830"/>
            <a:ext cx="264829" cy="28275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4307884" y="4253607"/>
            <a:ext cx="2712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f</a:t>
            </a:r>
            <a:endParaRPr lang="pt-BR" sz="2200" dirty="0"/>
          </a:p>
        </p:txBody>
      </p:sp>
      <p:sp>
        <p:nvSpPr>
          <p:cNvPr id="61" name="Retângulo 60"/>
          <p:cNvSpPr/>
          <p:nvPr/>
        </p:nvSpPr>
        <p:spPr>
          <a:xfrm>
            <a:off x="8004299" y="1053048"/>
            <a:ext cx="9862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 smtClean="0">
                <a:cs typeface="Arial" charset="0"/>
              </a:rPr>
              <a:t>Objeto</a:t>
            </a:r>
            <a:endParaRPr lang="pt-BR" sz="2200" b="1" dirty="0"/>
          </a:p>
        </p:txBody>
      </p:sp>
      <p:sp>
        <p:nvSpPr>
          <p:cNvPr id="62" name="Retângulo 61"/>
          <p:cNvSpPr/>
          <p:nvPr/>
        </p:nvSpPr>
        <p:spPr>
          <a:xfrm>
            <a:off x="10573831" y="5521533"/>
            <a:ext cx="95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>
                <a:cs typeface="Arial" charset="0"/>
              </a:rPr>
              <a:t>Imagem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54409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54" grpId="0"/>
      <p:bldP spid="56" grpId="0"/>
      <p:bldP spid="57" grpId="0"/>
      <p:bldP spid="58" grpId="0"/>
      <p:bldP spid="59" grpId="0" animBg="1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FAF6F-0844-403B-BB19-823A9D5FB3C1}"/>
              </a:ext>
            </a:extLst>
          </p:cNvPr>
          <p:cNvSpPr txBox="1">
            <a:spLocks noChangeArrowheads="1"/>
          </p:cNvSpPr>
          <p:nvPr/>
        </p:nvSpPr>
        <p:spPr>
          <a:xfrm>
            <a:off x="213727" y="127087"/>
            <a:ext cx="6519686" cy="61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 dirty="0" smtClean="0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analítico dos 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B399B8-7EB4-47DC-B91C-5BA223235953}"/>
              </a:ext>
            </a:extLst>
          </p:cNvPr>
          <p:cNvSpPr/>
          <p:nvPr/>
        </p:nvSpPr>
        <p:spPr>
          <a:xfrm>
            <a:off x="224386" y="5375552"/>
            <a:ext cx="88495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200" dirty="0">
                <a:cs typeface="Arial" charset="0"/>
              </a:rPr>
              <a:t>O eixo das abscissas tem orientação contrária ao sentido da luz incidente.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200" dirty="0">
                <a:cs typeface="Arial" charset="0"/>
              </a:rPr>
              <a:t>Eixo das ordenadas (y e y’).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200" dirty="0">
                <a:cs typeface="Arial" charset="0"/>
              </a:rPr>
              <a:t>Eixo das ordenadas (p, p’ e F).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7126" y="980728"/>
            <a:ext cx="26214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Calibri Light" pitchFamily="34" charset="0"/>
                <a:cs typeface="Arial" charset="0"/>
              </a:rPr>
              <a:t>Sistema de referência</a:t>
            </a:r>
            <a:endParaRPr lang="pt-BR" sz="2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1609725"/>
            <a:ext cx="5305425" cy="3638550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 flipH="1">
            <a:off x="5447928" y="1308030"/>
            <a:ext cx="792088" cy="34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66406" y="1267003"/>
            <a:ext cx="1687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dirty="0" smtClean="0">
                <a:cs typeface="Arial" charset="0"/>
              </a:rPr>
              <a:t>Luz incidente</a:t>
            </a:r>
            <a:endParaRPr lang="pt-BR" sz="2200" dirty="0"/>
          </a:p>
        </p:txBody>
      </p:sp>
      <p:sp>
        <p:nvSpPr>
          <p:cNvPr id="12" name="Retângulo 11"/>
          <p:cNvSpPr/>
          <p:nvPr/>
        </p:nvSpPr>
        <p:spPr>
          <a:xfrm>
            <a:off x="8544272" y="3257837"/>
            <a:ext cx="19997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cs typeface="Arial" charset="0"/>
              </a:rPr>
              <a:t>Elementos reais</a:t>
            </a:r>
            <a:endParaRPr lang="pt-BR" sz="2200" dirty="0"/>
          </a:p>
        </p:txBody>
      </p:sp>
      <p:sp>
        <p:nvSpPr>
          <p:cNvPr id="14" name="Retângulo 13"/>
          <p:cNvSpPr/>
          <p:nvPr/>
        </p:nvSpPr>
        <p:spPr>
          <a:xfrm>
            <a:off x="1529447" y="3257837"/>
            <a:ext cx="19997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cs typeface="Arial" charset="0"/>
              </a:rPr>
              <a:t>Elementos reais</a:t>
            </a:r>
            <a:endParaRPr lang="pt-BR" sz="2200" dirty="0"/>
          </a:p>
        </p:txBody>
      </p:sp>
      <p:sp>
        <p:nvSpPr>
          <p:cNvPr id="15" name="Triângulo isósceles 14"/>
          <p:cNvSpPr/>
          <p:nvPr/>
        </p:nvSpPr>
        <p:spPr>
          <a:xfrm rot="5400000">
            <a:off x="8269156" y="3328315"/>
            <a:ext cx="260303" cy="2899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37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2658" y="3875995"/>
            <a:ext cx="105851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Abscissas (p, p' e f</a:t>
            </a:r>
            <a:r>
              <a:rPr lang="pt-BR" sz="2200" b="1" dirty="0" smtClean="0"/>
              <a:t>)</a:t>
            </a:r>
            <a:endParaRPr lang="pt-BR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Todo elemento (objeto ou imagem) real tem abscissa positiva.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Todo elemento (objeto ou imagem) virtual tem abscissa negativa.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Espelho côncavo ou lente convergente: f </a:t>
            </a:r>
            <a:r>
              <a:rPr lang="pt-BR" sz="2200" dirty="0" smtClean="0"/>
              <a:t>&gt; </a:t>
            </a:r>
            <a:r>
              <a:rPr lang="pt-BR" sz="2200" dirty="0"/>
              <a:t>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Espelho esférico convexo ou lente divergente: f </a:t>
            </a:r>
            <a:r>
              <a:rPr lang="pt-BR" sz="2200" dirty="0" smtClean="0"/>
              <a:t>&lt; </a:t>
            </a:r>
            <a:r>
              <a:rPr lang="pt-BR" sz="2200" dirty="0"/>
              <a:t>0.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2658" y="5750004"/>
            <a:ext cx="73335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Ordenadas (y e y</a:t>
            </a:r>
            <a:r>
              <a:rPr lang="pt-BR" sz="2200" b="1" dirty="0" smtClean="0"/>
              <a:t>')</a:t>
            </a:r>
            <a:endParaRPr lang="pt-BR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Elemento acima do eixo principal ⇒ Ordenada positiva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Elemento abaixo do eixo principal ⇒ Ordenada negativa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2658" y="494430"/>
            <a:ext cx="119893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Abscissas (p, p' e f)</a:t>
            </a:r>
          </a:p>
          <a:p>
            <a:r>
              <a:rPr lang="pt-BR" sz="2200" dirty="0"/>
              <a:t>p ⇒ Abscissa do objeto; localiza o objeto em relação ao sistema óptico.</a:t>
            </a:r>
          </a:p>
          <a:p>
            <a:r>
              <a:rPr lang="pt-BR" sz="2200" dirty="0"/>
              <a:t>p</a:t>
            </a:r>
            <a:r>
              <a:rPr lang="pt-BR" sz="2200" b="1" dirty="0"/>
              <a:t>' </a:t>
            </a:r>
            <a:r>
              <a:rPr lang="pt-BR" sz="2200" dirty="0"/>
              <a:t>⇒ Abscissa da imagem; localiza a imagem em relação ao sistema óptico.</a:t>
            </a:r>
          </a:p>
          <a:p>
            <a:r>
              <a:rPr lang="pt-BR" sz="2200" dirty="0"/>
              <a:t>f ⇒ Abscissa focal; localiza os pontos focais do sistema óptico.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Ordenadas </a:t>
            </a:r>
            <a:r>
              <a:rPr lang="pt-BR" sz="2200" b="1" dirty="0"/>
              <a:t>(y e y')</a:t>
            </a:r>
          </a:p>
          <a:p>
            <a:r>
              <a:rPr lang="pt-BR" sz="2200" dirty="0"/>
              <a:t>y ⇒ Ordenada do objeto; revela o tamanho do objeto e sua orientação em relação ao eixo principal.</a:t>
            </a:r>
          </a:p>
          <a:p>
            <a:r>
              <a:rPr lang="pt-BR" sz="2200" dirty="0"/>
              <a:t>y</a:t>
            </a:r>
            <a:r>
              <a:rPr lang="pt-BR" sz="2200" b="1" dirty="0"/>
              <a:t>' </a:t>
            </a:r>
            <a:r>
              <a:rPr lang="pt-BR" sz="2200" dirty="0"/>
              <a:t>⇒ Ordenada da imagem; revela o tamanho da imagem e sua orientação em relação ao eixo principal.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791" y="3376812"/>
            <a:ext cx="958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u="sng" dirty="0" smtClean="0"/>
              <a:t>SINAIS</a:t>
            </a:r>
            <a:endParaRPr lang="pt-BR" sz="2200" u="sng" dirty="0"/>
          </a:p>
        </p:txBody>
      </p:sp>
      <p:sp>
        <p:nvSpPr>
          <p:cNvPr id="9" name="Retângulo 8"/>
          <p:cNvSpPr/>
          <p:nvPr/>
        </p:nvSpPr>
        <p:spPr>
          <a:xfrm>
            <a:off x="202658" y="63543"/>
            <a:ext cx="1720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u="sng" dirty="0" smtClean="0"/>
              <a:t>SIMBOLOGIA</a:t>
            </a:r>
            <a:endParaRPr lang="pt-BR" sz="2200" u="sng" dirty="0"/>
          </a:p>
        </p:txBody>
      </p:sp>
    </p:spTree>
    <p:extLst>
      <p:ext uri="{BB962C8B-B14F-4D97-AF65-F5344CB8AC3E}">
        <p14:creationId xmlns:p14="http://schemas.microsoft.com/office/powerpoint/2010/main" val="3615083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7" y="2060848"/>
            <a:ext cx="2619375" cy="1552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3" y="2222773"/>
            <a:ext cx="3990975" cy="13906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3385" y="620688"/>
            <a:ext cx="39208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cs typeface="Arial" charset="0"/>
              </a:rPr>
              <a:t>Equação de Gauss </a:t>
            </a:r>
          </a:p>
          <a:p>
            <a:pPr algn="ctr"/>
            <a:r>
              <a:rPr lang="pt-BR" sz="2200" b="1" dirty="0" smtClean="0">
                <a:cs typeface="Arial" charset="0"/>
              </a:rPr>
              <a:t>ou </a:t>
            </a:r>
          </a:p>
          <a:p>
            <a:pPr algn="ctr"/>
            <a:r>
              <a:rPr lang="pt-BR" sz="2200" b="1" dirty="0" smtClean="0">
                <a:cs typeface="Arial" charset="0"/>
              </a:rPr>
              <a:t>equação dos pontos conjugados</a:t>
            </a:r>
            <a:endParaRPr lang="pt-BR" sz="2200" b="1" dirty="0"/>
          </a:p>
        </p:txBody>
      </p:sp>
      <p:sp>
        <p:nvSpPr>
          <p:cNvPr id="8" name="Retângulo 7"/>
          <p:cNvSpPr/>
          <p:nvPr/>
        </p:nvSpPr>
        <p:spPr>
          <a:xfrm>
            <a:off x="8027290" y="789965"/>
            <a:ext cx="2720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cs typeface="Arial" charset="0"/>
              </a:rPr>
              <a:t>Equação do aumento </a:t>
            </a:r>
          </a:p>
          <a:p>
            <a:pPr algn="ctr"/>
            <a:r>
              <a:rPr lang="pt-BR" sz="2200" b="1" dirty="0" smtClean="0">
                <a:cs typeface="Arial" charset="0"/>
              </a:rPr>
              <a:t>linear transversal</a:t>
            </a:r>
            <a:endParaRPr lang="pt-BR" sz="2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8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344" y="332656"/>
            <a:ext cx="11737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Extra - Um </a:t>
            </a:r>
            <a:r>
              <a:rPr lang="pt-BR" sz="2200" dirty="0"/>
              <a:t>lápis foi colocado a 30 cm diante de um espelho esférico convexo de </a:t>
            </a:r>
            <a:r>
              <a:rPr lang="pt-BR" sz="2200" dirty="0" smtClean="0"/>
              <a:t>raio de curvatura igual  100 </a:t>
            </a:r>
            <a:r>
              <a:rPr lang="pt-BR" sz="2200" dirty="0"/>
              <a:t>cm, perpendicularmente ao eixo principal. O lápis possui 10 cm de comprimento. Com base nestas informações, pode-se afirmar que a posição e o tamanho da imagem do lápis são?</a:t>
            </a:r>
          </a:p>
        </p:txBody>
      </p:sp>
    </p:spTree>
    <p:extLst>
      <p:ext uri="{BB962C8B-B14F-4D97-AF65-F5344CB8AC3E}">
        <p14:creationId xmlns:p14="http://schemas.microsoft.com/office/powerpoint/2010/main" val="3586491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6632"/>
            <a:ext cx="6422728" cy="5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0"/>
            <a:ext cx="7992888" cy="63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3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F87B22-4A78-4DB1-AA0A-02CC7D293D0F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7693" y="5589240"/>
            <a:ext cx="27227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EP: eixo principal</a:t>
            </a:r>
          </a:p>
          <a:p>
            <a:r>
              <a:rPr lang="pt-BR" sz="2200" dirty="0" smtClean="0"/>
              <a:t>ES: eixo secundário</a:t>
            </a:r>
          </a:p>
          <a:p>
            <a:r>
              <a:rPr lang="pt-BR" sz="2200" dirty="0" smtClean="0"/>
              <a:t>C: centro de curvatura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30541" y="5570124"/>
            <a:ext cx="2581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V: vértice do espelho</a:t>
            </a:r>
          </a:p>
          <a:p>
            <a:r>
              <a:rPr lang="pt-BR" sz="2200" dirty="0" smtClean="0"/>
              <a:t>CV: raio de curvatura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84" y="764704"/>
            <a:ext cx="74390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3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-16350"/>
            <a:ext cx="5544616" cy="70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9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altLang="pt-BR" sz="72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FFED79-007B-4ADE-A430-31FE400E88ED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26825"/>
            <a:ext cx="5340152" cy="3191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08" y="1043251"/>
            <a:ext cx="5544616" cy="368339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68144" y="862308"/>
            <a:ext cx="30395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esférico côncavo</a:t>
            </a:r>
            <a:endParaRPr lang="pt-BR" sz="2200" dirty="0"/>
          </a:p>
        </p:txBody>
      </p:sp>
      <p:sp>
        <p:nvSpPr>
          <p:cNvPr id="9" name="Retângulo 8"/>
          <p:cNvSpPr/>
          <p:nvPr/>
        </p:nvSpPr>
        <p:spPr>
          <a:xfrm>
            <a:off x="8051776" y="862307"/>
            <a:ext cx="30395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esférico convexo</a:t>
            </a:r>
            <a:endParaRPr lang="pt-BR" sz="2200" dirty="0"/>
          </a:p>
        </p:txBody>
      </p:sp>
      <p:sp>
        <p:nvSpPr>
          <p:cNvPr id="7" name="Retângulo 6"/>
          <p:cNvSpPr/>
          <p:nvPr/>
        </p:nvSpPr>
        <p:spPr>
          <a:xfrm>
            <a:off x="8557659" y="4375554"/>
            <a:ext cx="1839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dirty="0" smtClean="0"/>
              <a:t>Foco principal </a:t>
            </a:r>
          </a:p>
          <a:p>
            <a:pPr algn="ctr"/>
            <a:r>
              <a:rPr lang="pt-BR" sz="2200" dirty="0" smtClean="0"/>
              <a:t>(virtual)</a:t>
            </a:r>
            <a:endParaRPr lang="pt-BR" sz="2200" dirty="0"/>
          </a:p>
        </p:txBody>
      </p:sp>
      <p:sp>
        <p:nvSpPr>
          <p:cNvPr id="11" name="Retângulo 10"/>
          <p:cNvSpPr/>
          <p:nvPr/>
        </p:nvSpPr>
        <p:spPr>
          <a:xfrm>
            <a:off x="1847528" y="4375555"/>
            <a:ext cx="1839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dirty="0" smtClean="0"/>
              <a:t>Foco principal </a:t>
            </a:r>
          </a:p>
          <a:p>
            <a:pPr algn="ctr"/>
            <a:r>
              <a:rPr lang="pt-BR" sz="2200" dirty="0" smtClean="0"/>
              <a:t>(real)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343472" y="5703184"/>
                <a:ext cx="9531830" cy="66646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200" dirty="0" smtClean="0"/>
                  <a:t>FV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num>
                      <m:den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 smtClean="0"/>
                  <a:t> 		→ 		distância focal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𝑟𝑎𝑖𝑜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𝑐𝑢𝑟𝑣𝑎𝑡𝑢𝑟𝑎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 smtClean="0"/>
                  <a:t> 		→		</a:t>
                </a:r>
                <a:r>
                  <a:rPr lang="pt-BR" sz="2600" dirty="0" smtClean="0"/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5703184"/>
                <a:ext cx="9531830" cy="666464"/>
              </a:xfrm>
              <a:prstGeom prst="rect">
                <a:avLst/>
              </a:prstGeom>
              <a:blipFill>
                <a:blip r:embed="rId4"/>
                <a:stretch>
                  <a:fillRect l="-766" b="-900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0403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143250" y="57150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altLang="pt-BR" sz="72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E294BF-5788-41FA-ABB5-FAEABED7FF51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BCC9BB-A68E-4CA5-9043-FBDFE894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858278"/>
            <a:ext cx="5472608" cy="51949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66" y="1041154"/>
            <a:ext cx="4543425" cy="48291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altLang="pt-BR" sz="72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96DCDA-0B34-4724-A7B9-17C60FDD035B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8" y="881336"/>
            <a:ext cx="4610748" cy="50605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795238"/>
            <a:ext cx="5062339" cy="54062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4F0E7BD-EDDE-42C7-944E-4BDF5F63F0DE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E79FD4-6B4D-4299-B1A8-180E8C51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55" y="1132825"/>
            <a:ext cx="5616624" cy="4592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32825"/>
            <a:ext cx="5057775" cy="4810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altLang="pt-BR" sz="72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08A5AF-DF6A-41E2-8276-0F261583EAFE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16632"/>
            <a:ext cx="31147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altLang="pt-BR" sz="2800" b="1" u="sng">
                <a:solidFill>
                  <a:srgbClr val="002060"/>
                </a:solidFill>
                <a:latin typeface="Calibri Light" pitchFamily="34" charset="0"/>
                <a:ea typeface="+mn-ea"/>
                <a:cs typeface="Arial" charset="0"/>
              </a:rPr>
              <a:t>Espelhos Esféricos</a:t>
            </a:r>
            <a:endParaRPr lang="pt-BR" altLang="pt-BR" sz="2800" b="1" u="sng" dirty="0">
              <a:solidFill>
                <a:srgbClr val="002060"/>
              </a:solidFill>
              <a:latin typeface="Calibri Light" pitchFamily="34" charset="0"/>
              <a:ea typeface="+mn-ea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8" y="908720"/>
            <a:ext cx="6412087" cy="4732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8" y="881336"/>
            <a:ext cx="4718992" cy="48875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3342</TotalTime>
  <Words>496</Words>
  <Application>Microsoft Office PowerPoint</Application>
  <PresentationFormat>Widescreen</PresentationFormat>
  <Paragraphs>101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2ª  Lei da Reflexão</dc:title>
  <dc:creator>Feynman</dc:creator>
  <cp:lastModifiedBy>Caio Gomes</cp:lastModifiedBy>
  <cp:revision>234</cp:revision>
  <cp:lastPrinted>2019-06-01T16:58:26Z</cp:lastPrinted>
  <dcterms:created xsi:type="dcterms:W3CDTF">2011-11-10T01:35:50Z</dcterms:created>
  <dcterms:modified xsi:type="dcterms:W3CDTF">2019-06-04T08:04:15Z</dcterms:modified>
</cp:coreProperties>
</file>