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61" r:id="rId6"/>
    <p:sldId id="262" r:id="rId7"/>
    <p:sldId id="263" r:id="rId8"/>
    <p:sldId id="259" r:id="rId9"/>
    <p:sldId id="260" r:id="rId10"/>
    <p:sldId id="268" r:id="rId11"/>
    <p:sldId id="264" r:id="rId12"/>
    <p:sldId id="266" r:id="rId13"/>
    <p:sldId id="267" r:id="rId14"/>
    <p:sldId id="269" r:id="rId15"/>
    <p:sldId id="270" r:id="rId16"/>
    <p:sldId id="271" r:id="rId17"/>
    <p:sldId id="276" r:id="rId18"/>
    <p:sldId id="273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5" r:id="rId27"/>
    <p:sldId id="286" r:id="rId28"/>
    <p:sldId id="295" r:id="rId29"/>
    <p:sldId id="293" r:id="rId30"/>
    <p:sldId id="287" r:id="rId31"/>
    <p:sldId id="294" r:id="rId32"/>
    <p:sldId id="288" r:id="rId33"/>
    <p:sldId id="290" r:id="rId34"/>
    <p:sldId id="296" r:id="rId35"/>
    <p:sldId id="29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759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220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22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20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91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269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55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49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574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039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387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3BEE6-FD94-44B0-853D-B2DC52F729E7}" type="datetimeFigureOut">
              <a:rPr lang="pt-BR" smtClean="0"/>
              <a:t>12/10/2019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4156-1105-40A3-81B9-65ACF2E7D45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66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02BB570-BC97-4854-89A9-BA9B5A9F5283}"/>
              </a:ext>
            </a:extLst>
          </p:cNvPr>
          <p:cNvSpPr/>
          <p:nvPr/>
        </p:nvSpPr>
        <p:spPr>
          <a:xfrm>
            <a:off x="98583" y="215090"/>
            <a:ext cx="7810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Onda: perturbação que se propaga em determinado meio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5" name="Picture 2" descr="http://4.bp.blogspot.com/-48wvUesGK2k/UBs9GtFqzzI/AAAAAAAAAIY/ldCyFk_YrMQ/s1600/nome-das-cordas-do-viol%C3%A3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40" y="749476"/>
            <a:ext cx="3801291" cy="28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upload.wikimedia.org/wikipedia/commons/4/43/2006-01-14_Surface_waves.jpg">
            <a:extLst>
              <a:ext uri="{FF2B5EF4-FFF2-40B4-BE49-F238E27FC236}">
                <a16:creationId xmlns:a16="http://schemas.microsoft.com/office/drawing/2014/main" id="{84CCFA64-81B0-44A5-948A-33157F1B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811" y="749476"/>
            <a:ext cx="3589457" cy="283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tudonominuto.com.br/wp-content/uploads/2014/04/foto1modabiquinicoracao.jpg">
            <a:extLst>
              <a:ext uri="{FF2B5EF4-FFF2-40B4-BE49-F238E27FC236}">
                <a16:creationId xmlns:a16="http://schemas.microsoft.com/office/drawing/2014/main" id="{05232063-AEAD-4BA6-A694-C2FB9C46B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239" y="764080"/>
            <a:ext cx="3320766" cy="284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cdn.c.photoshelter.com/img-get/I0000ezYMFZxGEgQ/s/750/600/LA20121101LN0055-ONDA-CORDA-WAVE-ROPE.jpg">
            <a:extLst>
              <a:ext uri="{FF2B5EF4-FFF2-40B4-BE49-F238E27FC236}">
                <a16:creationId xmlns:a16="http://schemas.microsoft.com/office/drawing/2014/main" id="{44F83BF9-CD76-4E6B-9B58-538735970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80" y="3683581"/>
            <a:ext cx="5550897" cy="31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3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9" y="2162175"/>
            <a:ext cx="10238013" cy="24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38EDBC15-E577-484A-8FEF-97F309F3D8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00250"/>
            <a:ext cx="914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m relacionada">
            <a:extLst>
              <a:ext uri="{FF2B5EF4-FFF2-40B4-BE49-F238E27FC236}">
                <a16:creationId xmlns:a16="http://schemas.microsoft.com/office/drawing/2014/main" id="{A8D7B630-10E9-4D97-9B85-5CF47F9351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" y="1567733"/>
            <a:ext cx="12188774" cy="529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11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122311"/>
            <a:ext cx="408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Natureza de um pulso ou onda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6" name="CaixaDeTexto 8"/>
          <p:cNvSpPr txBox="1">
            <a:spLocks noChangeArrowheads="1"/>
          </p:cNvSpPr>
          <p:nvPr/>
        </p:nvSpPr>
        <p:spPr bwMode="auto">
          <a:xfrm>
            <a:off x="0" y="789709"/>
            <a:ext cx="11014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b="1" u="sng" dirty="0" smtClean="0">
                <a:latin typeface="+mn-lt"/>
              </a:rPr>
              <a:t>Mecânica:</a:t>
            </a:r>
            <a:r>
              <a:rPr lang="pt-BR" altLang="pt-BR" sz="2400" dirty="0" smtClean="0">
                <a:latin typeface="+mn-lt"/>
              </a:rPr>
              <a:t> necessita de um meio material para se propagar (não se propaga no vácuo)</a:t>
            </a:r>
            <a:endParaRPr lang="pt-BR" altLang="pt-BR" sz="2400" dirty="0">
              <a:latin typeface="+mn-lt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3" y="2387111"/>
            <a:ext cx="5866943" cy="154713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756871" y="2452793"/>
            <a:ext cx="52030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/>
              <a:t>Onda numa corda </a:t>
            </a:r>
          </a:p>
          <a:p>
            <a:pPr algn="ctr"/>
            <a:r>
              <a:rPr lang="pt-BR" sz="2400" dirty="0" smtClean="0"/>
              <a:t>(forma transversal e  natureza mecânica)</a:t>
            </a:r>
            <a:endParaRPr lang="pt-BR" sz="2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82416"/>
            <a:ext cx="6125276" cy="1618384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556612" y="5176109"/>
            <a:ext cx="54032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Onda </a:t>
            </a:r>
            <a:r>
              <a:rPr lang="pt-BR" sz="2400" dirty="0" smtClean="0"/>
              <a:t>sonora</a:t>
            </a:r>
            <a:endParaRPr lang="pt-BR" sz="2400" dirty="0"/>
          </a:p>
          <a:p>
            <a:pPr algn="ctr"/>
            <a:r>
              <a:rPr lang="pt-BR" sz="2400" dirty="0"/>
              <a:t>(</a:t>
            </a:r>
            <a:r>
              <a:rPr lang="pt-BR" sz="2400" dirty="0" smtClean="0"/>
              <a:t>forma longitudinal e natureza </a:t>
            </a:r>
            <a:r>
              <a:rPr lang="pt-BR" sz="2400" dirty="0"/>
              <a:t>mecânica)</a:t>
            </a:r>
          </a:p>
        </p:txBody>
      </p:sp>
    </p:spTree>
    <p:extLst>
      <p:ext uri="{BB962C8B-B14F-4D97-AF65-F5344CB8AC3E}">
        <p14:creationId xmlns:p14="http://schemas.microsoft.com/office/powerpoint/2010/main" val="179396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842" y="1434255"/>
            <a:ext cx="7566568" cy="5327939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27733" y="122311"/>
            <a:ext cx="4089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Natureza de um pulso ou onda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5" name="CaixaDeTexto 8"/>
          <p:cNvSpPr txBox="1">
            <a:spLocks noChangeArrowheads="1"/>
          </p:cNvSpPr>
          <p:nvPr/>
        </p:nvSpPr>
        <p:spPr bwMode="auto">
          <a:xfrm>
            <a:off x="110841" y="789709"/>
            <a:ext cx="89777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t-BR" altLang="pt-BR" sz="2400" b="1" u="sng" dirty="0" smtClean="0">
                <a:latin typeface="+mn-lt"/>
              </a:rPr>
              <a:t>Eletromagnética:</a:t>
            </a:r>
            <a:r>
              <a:rPr lang="pt-BR" altLang="pt-BR" sz="2300" dirty="0">
                <a:latin typeface="+mn-lt"/>
              </a:rPr>
              <a:t> </a:t>
            </a:r>
            <a:r>
              <a:rPr lang="pt-BR" altLang="pt-BR" sz="2400" dirty="0" smtClean="0">
                <a:latin typeface="+mn-lt"/>
              </a:rPr>
              <a:t>não necessita de um meio material para de propagar</a:t>
            </a:r>
            <a:endParaRPr lang="pt-BR" altLang="pt-BR" sz="24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ângulo 5"/>
              <p:cNvSpPr/>
              <p:nvPr/>
            </p:nvSpPr>
            <p:spPr>
              <a:xfrm>
                <a:off x="110841" y="1457107"/>
                <a:ext cx="4847088" cy="2316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400" dirty="0" smtClean="0"/>
                  <a:t>Pode se propagar no vácuo ou meio material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400" dirty="0" smtClean="0"/>
                  <a:t>Exemplos: rádio, micro-ondas, infravermelho, luz visível, raios X e raios gama.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400" dirty="0" smtClean="0"/>
                  <a:t>No ar ou vácuo: v = c = </a:t>
                </a:r>
                <a14:m>
                  <m:oMath xmlns:m="http://schemas.openxmlformats.org/officeDocument/2006/math">
                    <m:r>
                      <a:rPr lang="pt-BR" sz="24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pt-BR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pt-BR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2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pt-BR" sz="2400" dirty="0" smtClean="0"/>
                  <a:t>m/s</a:t>
                </a:r>
                <a:endParaRPr lang="pt-BR" sz="2400" dirty="0"/>
              </a:p>
            </p:txBody>
          </p:sp>
        </mc:Choice>
        <mc:Fallback xmlns="">
          <p:sp>
            <p:nvSpPr>
              <p:cNvPr id="6" name="Retâ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41" y="1457107"/>
                <a:ext cx="4847088" cy="2316660"/>
              </a:xfrm>
              <a:prstGeom prst="rect">
                <a:avLst/>
              </a:prstGeom>
              <a:blipFill>
                <a:blip r:embed="rId3"/>
                <a:stretch>
                  <a:fillRect l="-1635" t="-2105" r="-1761" b="-526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9F416428-F08A-4B95-A830-FD7041FD58D9}"/>
                  </a:ext>
                </a:extLst>
              </p:cNvPr>
              <p:cNvSpPr txBox="1"/>
              <p:nvPr/>
            </p:nvSpPr>
            <p:spPr>
              <a:xfrm>
                <a:off x="10368433" y="6218308"/>
                <a:ext cx="310739" cy="5185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pt-BR" sz="300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9F416428-F08A-4B95-A830-FD7041FD5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8433" y="6218308"/>
                <a:ext cx="310739" cy="5185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45A7FC0-0797-4C1A-AC1D-4E728D85BD0F}"/>
                  </a:ext>
                </a:extLst>
              </p:cNvPr>
              <p:cNvSpPr txBox="1"/>
              <p:nvPr/>
            </p:nvSpPr>
            <p:spPr>
              <a:xfrm>
                <a:off x="11563323" y="3446448"/>
                <a:ext cx="242785" cy="5185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t-BR" sz="3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BR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pt-BR" sz="300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45A7FC0-0797-4C1A-AC1D-4E728D85BD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63323" y="3446448"/>
                <a:ext cx="242785" cy="518580"/>
              </a:xfrm>
              <a:prstGeom prst="rect">
                <a:avLst/>
              </a:prstGeom>
              <a:blipFill>
                <a:blip r:embed="rId5"/>
                <a:stretch>
                  <a:fillRect r="-750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ector de Seta Reta 9"/>
          <p:cNvCxnSpPr/>
          <p:nvPr/>
        </p:nvCxnSpPr>
        <p:spPr>
          <a:xfrm>
            <a:off x="8902856" y="2046724"/>
            <a:ext cx="1413325" cy="26540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tângulo 11"/>
          <p:cNvSpPr/>
          <p:nvPr/>
        </p:nvSpPr>
        <p:spPr>
          <a:xfrm>
            <a:off x="9609518" y="1678451"/>
            <a:ext cx="15203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propagação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09857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transversal waves gif">
            <a:extLst>
              <a:ext uri="{FF2B5EF4-FFF2-40B4-BE49-F238E27FC236}">
                <a16:creationId xmlns:a16="http://schemas.microsoft.com/office/drawing/2014/main" id="{7BF55D8B-F899-4FEC-9C58-E1E30487D1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240" y="81175"/>
            <a:ext cx="8139979" cy="67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2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83122"/>
            <a:ext cx="8378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onda: transporte de energia sem transporte de matéria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06" y="849493"/>
            <a:ext cx="10829925" cy="562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43692" y="158324"/>
            <a:ext cx="1178269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900" dirty="0" smtClean="0"/>
              <a:t>Extra 1 – UNESP. Radares  </a:t>
            </a:r>
            <a:r>
              <a:rPr lang="pt-BR" sz="1900" dirty="0"/>
              <a:t>são  emissores  e  receptores  de  ondas  de  rádio  e  têm  aplicações,  por  exemplo,  na  determinação de velocidades de veículos nas ruas e rodovias. Já os sonares são emissores e receptores de ondas sonoras, sendo utilizados no meio aquático para determinação da </a:t>
            </a:r>
            <a:r>
              <a:rPr lang="pt-BR" sz="1900" dirty="0" smtClean="0"/>
              <a:t>profundidade </a:t>
            </a:r>
            <a:r>
              <a:rPr lang="pt-BR" sz="1900" dirty="0"/>
              <a:t>dos oceanos, localização de cardumes, dentre outras aplicações</a:t>
            </a:r>
            <a:r>
              <a:rPr lang="pt-BR" sz="1900" dirty="0" smtClean="0"/>
              <a:t>. Comparando-se </a:t>
            </a:r>
            <a:r>
              <a:rPr lang="pt-BR" sz="1900" dirty="0"/>
              <a:t>as ondas emitidas pelos radares e pelos sonares, temos que</a:t>
            </a:r>
            <a:r>
              <a:rPr lang="pt-BR" sz="1900" dirty="0" smtClean="0"/>
              <a:t>:</a:t>
            </a:r>
          </a:p>
          <a:p>
            <a:pPr algn="just"/>
            <a:endParaRPr lang="pt-BR" sz="1900" dirty="0"/>
          </a:p>
          <a:p>
            <a:pPr marL="342900" indent="-342900" algn="just">
              <a:buAutoNum type="alphaLcParenR"/>
            </a:pPr>
            <a:r>
              <a:rPr lang="pt-BR" sz="1900" dirty="0" smtClean="0"/>
              <a:t>as  </a:t>
            </a:r>
            <a:r>
              <a:rPr lang="pt-BR" sz="1900" dirty="0"/>
              <a:t>ondas  emitidas  pelos  radares  são  mecânicas  e  as  ondas  emitidas  pelos  sonares  são  eletromagnéticas</a:t>
            </a:r>
            <a:r>
              <a:rPr lang="pt-BR" sz="1900" dirty="0" smtClean="0"/>
              <a:t>.</a:t>
            </a:r>
          </a:p>
          <a:p>
            <a:pPr algn="just"/>
            <a:r>
              <a:rPr lang="pt-BR" sz="1900" dirty="0" smtClean="0"/>
              <a:t>b</a:t>
            </a:r>
            <a:r>
              <a:rPr lang="pt-BR" sz="1900" dirty="0"/>
              <a:t>) ambas as ondas exigem um meio material para se propagarem e, quanto mais denso for esse meio, menores serão suas velocidades de propagação</a:t>
            </a:r>
            <a:r>
              <a:rPr lang="pt-BR" sz="1900" dirty="0" smtClean="0"/>
              <a:t>.</a:t>
            </a:r>
          </a:p>
          <a:p>
            <a:pPr algn="just"/>
            <a:r>
              <a:rPr lang="pt-BR" sz="1900" dirty="0" smtClean="0"/>
              <a:t>c</a:t>
            </a:r>
            <a:r>
              <a:rPr lang="pt-BR" sz="1900" dirty="0"/>
              <a:t>) as ondas de rádio têm oscilações longitudinais e as ondas sonoras têm oscilações </a:t>
            </a:r>
            <a:r>
              <a:rPr lang="pt-BR" sz="1900" dirty="0" smtClean="0"/>
              <a:t>transversais.</a:t>
            </a:r>
          </a:p>
          <a:p>
            <a:pPr algn="just"/>
            <a:r>
              <a:rPr lang="pt-BR" sz="1900" dirty="0" smtClean="0"/>
              <a:t>d</a:t>
            </a:r>
            <a:r>
              <a:rPr lang="pt-BR" sz="1900" dirty="0"/>
              <a:t>) as frequências de oscilação de ambas as ondas não dependem do meio em que se </a:t>
            </a:r>
            <a:r>
              <a:rPr lang="pt-BR" sz="1900" dirty="0" smtClean="0"/>
              <a:t>propagam.</a:t>
            </a:r>
          </a:p>
          <a:p>
            <a:pPr algn="just"/>
            <a:r>
              <a:rPr lang="pt-BR" sz="1900" dirty="0" smtClean="0"/>
              <a:t>e</a:t>
            </a:r>
            <a:r>
              <a:rPr lang="pt-BR" sz="1900" dirty="0"/>
              <a:t>) a velocidade de propagação das ondas dos radares pela atmosfera é menor do que a </a:t>
            </a:r>
            <a:r>
              <a:rPr lang="pt-BR" sz="1900" dirty="0" smtClean="0"/>
              <a:t>velocidade </a:t>
            </a:r>
            <a:r>
              <a:rPr lang="pt-BR" sz="1900" dirty="0"/>
              <a:t>de propagação das ondas dos sonares pela água.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43691" y="3992655"/>
            <a:ext cx="1178269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900" dirty="0" smtClean="0"/>
              <a:t>Extra 2 – UCS/RS. Um </a:t>
            </a:r>
            <a:r>
              <a:rPr lang="pt-BR" sz="1900" dirty="0"/>
              <a:t>cenário que começa a preocupar os especialistas em tecnologia é o limite que as fibras óticas apresentam para suportar o transporte de quantidades maiores de informação na forma de ondas eletromagnéticas, a fim de suportar a demanda da internet. Em essência, uma onda eletromagnética é caracterizada </a:t>
            </a:r>
            <a:r>
              <a:rPr lang="pt-BR" sz="1900" dirty="0" smtClean="0"/>
              <a:t>por</a:t>
            </a:r>
            <a:endParaRPr lang="pt-BR" sz="1900" dirty="0"/>
          </a:p>
        </p:txBody>
      </p:sp>
      <p:sp>
        <p:nvSpPr>
          <p:cNvPr id="9" name="Retângulo 8"/>
          <p:cNvSpPr/>
          <p:nvPr/>
        </p:nvSpPr>
        <p:spPr>
          <a:xfrm>
            <a:off x="143691" y="5181594"/>
            <a:ext cx="11469190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lphaLcParenR"/>
            </a:pPr>
            <a:r>
              <a:rPr lang="pt-BR" sz="1900" dirty="0" smtClean="0"/>
              <a:t>um </a:t>
            </a:r>
            <a:r>
              <a:rPr lang="pt-BR" sz="1900" dirty="0"/>
              <a:t>campo elétrico constante no espaço e no tempo e um campo magnético que varia no tempo. </a:t>
            </a:r>
            <a:endParaRPr lang="pt-BR" sz="1900" dirty="0" smtClean="0"/>
          </a:p>
          <a:p>
            <a:pPr marL="342900" indent="-342900">
              <a:buAutoNum type="alphaLcParenR"/>
            </a:pPr>
            <a:r>
              <a:rPr lang="pt-BR" sz="1900" dirty="0" smtClean="0"/>
              <a:t>campos </a:t>
            </a:r>
            <a:r>
              <a:rPr lang="pt-BR" sz="1900" dirty="0"/>
              <a:t>elétrico e magnético se propagando no espaço assumindo valores máximos e mínimos periodicamente</a:t>
            </a:r>
            <a:r>
              <a:rPr lang="pt-BR" sz="1900" dirty="0" smtClean="0"/>
              <a:t>.</a:t>
            </a:r>
          </a:p>
          <a:p>
            <a:pPr marL="342900" indent="-342900">
              <a:buAutoNum type="alphaLcParenR"/>
            </a:pPr>
            <a:r>
              <a:rPr lang="pt-BR" sz="1900" dirty="0" smtClean="0"/>
              <a:t>um </a:t>
            </a:r>
            <a:r>
              <a:rPr lang="pt-BR" sz="1900" dirty="0"/>
              <a:t>campo magnético constante no espaço e no tempo e, um campo elétrico que varia no tempo. </a:t>
            </a:r>
            <a:endParaRPr lang="pt-BR" sz="1900" dirty="0" smtClean="0"/>
          </a:p>
          <a:p>
            <a:pPr marL="342900" indent="-342900">
              <a:buAutoNum type="alphaLcParenR"/>
            </a:pPr>
            <a:r>
              <a:rPr lang="pt-BR" sz="1900" dirty="0" smtClean="0"/>
              <a:t>variações </a:t>
            </a:r>
            <a:r>
              <a:rPr lang="pt-BR" sz="1900" dirty="0"/>
              <a:t>de pressão mecânica no material. </a:t>
            </a:r>
            <a:endParaRPr lang="pt-BR" sz="1900" dirty="0" smtClean="0"/>
          </a:p>
          <a:p>
            <a:pPr marL="342900" indent="-342900">
              <a:buAutoNum type="alphaLcParenR"/>
            </a:pPr>
            <a:r>
              <a:rPr lang="pt-BR" sz="1900" dirty="0" smtClean="0"/>
              <a:t>E </a:t>
            </a:r>
            <a:r>
              <a:rPr lang="pt-BR" sz="1900" dirty="0"/>
              <a:t>oscilações longitudinais e transversais simultâneas do meio material. </a:t>
            </a:r>
          </a:p>
        </p:txBody>
      </p:sp>
    </p:spTree>
    <p:extLst>
      <p:ext uri="{BB962C8B-B14F-4D97-AF65-F5344CB8AC3E}">
        <p14:creationId xmlns:p14="http://schemas.microsoft.com/office/powerpoint/2010/main" val="29202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83122"/>
            <a:ext cx="5279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Velocidade de propagação de uma onda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27991" y="689982"/>
            <a:ext cx="662463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200" dirty="0" smtClean="0"/>
              <a:t>Depende </a:t>
            </a:r>
            <a:r>
              <a:rPr lang="pt-BR" sz="2200" dirty="0"/>
              <a:t>do Meio e suas condições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pt-BR" sz="2200" dirty="0"/>
              <a:t>Depende da forma: longitudinal ou transversal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227991" y="2055614"/>
            <a:ext cx="59831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b="1" dirty="0" smtClean="0"/>
              <a:t>Exemplo importante – onda na superfície da água</a:t>
            </a:r>
            <a:endParaRPr lang="pt-B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/>
              <p:cNvSpPr txBox="1"/>
              <p:nvPr/>
            </p:nvSpPr>
            <p:spPr>
              <a:xfrm>
                <a:off x="127733" y="2619425"/>
                <a:ext cx="3931920" cy="6760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5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pt-BR" sz="3500" b="0" i="0" smtClean="0">
                              <a:latin typeface="Cambria Math" panose="02040503050406030204" pitchFamily="18" charset="0"/>
                            </a:rPr>
                            <m:t>propaga</m:t>
                          </m:r>
                          <m:r>
                            <a:rPr lang="pt-BR" sz="3500" b="0" i="0" smtClean="0">
                              <a:latin typeface="Cambria Math" panose="02040503050406030204" pitchFamily="18" charset="0"/>
                            </a:rPr>
                            <m:t>çã</m:t>
                          </m:r>
                          <m:r>
                            <m:rPr>
                              <m:sty m:val="p"/>
                            </m:rPr>
                            <a:rPr lang="pt-BR" sz="3500" b="0" i="0" smtClean="0">
                              <a:latin typeface="Cambria Math" panose="02040503050406030204" pitchFamily="18" charset="0"/>
                            </a:rPr>
                            <m:t>o</m:t>
                          </m:r>
                        </m:sub>
                      </m:sSub>
                      <m:r>
                        <a:rPr lang="pt-BR" sz="35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pt-BR" sz="35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pt-BR" sz="3500" b="0" i="1" smtClean="0">
                              <a:latin typeface="Cambria Math" panose="02040503050406030204" pitchFamily="18" charset="0"/>
                            </a:rPr>
                            <m:t>𝑔h</m:t>
                          </m:r>
                        </m:e>
                      </m:rad>
                    </m:oMath>
                  </m:oMathPara>
                </a14:m>
                <a:endParaRPr lang="pt-BR" sz="3500" dirty="0"/>
              </a:p>
            </p:txBody>
          </p:sp>
        </mc:Choice>
        <mc:Fallback xmlns="">
          <p:sp>
            <p:nvSpPr>
              <p:cNvPr id="7" name="CaixaDeTexto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33" y="2619425"/>
                <a:ext cx="3931920" cy="6760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167" y="3490540"/>
            <a:ext cx="5529724" cy="3367460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 flipH="1">
            <a:off x="8759064" y="3329567"/>
            <a:ext cx="1509702" cy="4285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8043175" y="2741992"/>
            <a:ext cx="318971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Velocidade de propagação</a:t>
            </a:r>
            <a:endParaRPr lang="pt-B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ângulo 11"/>
              <p:cNvSpPr/>
              <p:nvPr/>
            </p:nvSpPr>
            <p:spPr>
              <a:xfrm>
                <a:off x="11512208" y="4858799"/>
                <a:ext cx="731547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5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35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pt-BR" sz="3500" dirty="0"/>
              </a:p>
            </p:txBody>
          </p:sp>
        </mc:Choice>
        <mc:Fallback xmlns="">
          <p:sp>
            <p:nvSpPr>
              <p:cNvPr id="12" name="Retâ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2208" y="4858799"/>
                <a:ext cx="731547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tângulo 12"/>
              <p:cNvSpPr/>
              <p:nvPr/>
            </p:nvSpPr>
            <p:spPr>
              <a:xfrm>
                <a:off x="5337336" y="3835542"/>
                <a:ext cx="741933" cy="6309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35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3500" b="0" i="1" dirty="0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pt-BR" sz="35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pt-BR" sz="3500" dirty="0"/>
              </a:p>
            </p:txBody>
          </p:sp>
        </mc:Choice>
        <mc:Fallback xmlns="">
          <p:sp>
            <p:nvSpPr>
              <p:cNvPr id="13" name="Retângulo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336" y="3835542"/>
                <a:ext cx="741933" cy="630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959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530" y="149309"/>
            <a:ext cx="7278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 senoidal e a equação fundamental da ondulatória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3005" y="1588225"/>
            <a:ext cx="5333238" cy="2539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657" y="2322147"/>
            <a:ext cx="569348" cy="672242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171900" y="4931023"/>
            <a:ext cx="5132861" cy="1649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b="1" dirty="0" smtClean="0">
                <a:ea typeface="YouYuan"/>
              </a:rPr>
              <a:t>A fonte</a:t>
            </a:r>
            <a:r>
              <a:rPr lang="pt-BR" sz="2200" dirty="0" smtClean="0">
                <a:ea typeface="YouYuan"/>
              </a:rPr>
              <a:t> </a:t>
            </a:r>
            <a:r>
              <a:rPr lang="pt-BR" sz="2200" dirty="0">
                <a:ea typeface="YouYuan"/>
              </a:rPr>
              <a:t>das </a:t>
            </a:r>
            <a:r>
              <a:rPr lang="pt-BR" sz="2200" dirty="0" smtClean="0">
                <a:ea typeface="YouYuan"/>
              </a:rPr>
              <a:t>perturbações  em MHS</a:t>
            </a:r>
            <a:endParaRPr lang="pt-BR" sz="2200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dirty="0">
                <a:ea typeface="YouYuan"/>
              </a:rPr>
              <a:t>Pontos A, C e E: </a:t>
            </a:r>
            <a:r>
              <a:rPr lang="pt-BR" sz="2200" b="1" dirty="0">
                <a:ea typeface="YouYuan"/>
              </a:rPr>
              <a:t>Cristas</a:t>
            </a:r>
            <a:endParaRPr lang="pt-BR" sz="2200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dirty="0">
                <a:ea typeface="YouYuan"/>
              </a:rPr>
              <a:t>Ponto B e D: </a:t>
            </a:r>
            <a:r>
              <a:rPr lang="pt-BR" sz="2200" b="1" dirty="0">
                <a:ea typeface="YouYuan"/>
              </a:rPr>
              <a:t>Vales</a:t>
            </a:r>
            <a:endParaRPr lang="pt-BR" sz="2200" dirty="0"/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b="1" dirty="0">
                <a:ea typeface="YouYuan"/>
              </a:rPr>
              <a:t>A</a:t>
            </a:r>
            <a:r>
              <a:rPr lang="pt-BR" sz="2200" dirty="0">
                <a:ea typeface="YouYuan"/>
              </a:rPr>
              <a:t>: </a:t>
            </a:r>
            <a:r>
              <a:rPr lang="pt-BR" sz="2200" b="1" dirty="0">
                <a:ea typeface="YouYuan"/>
              </a:rPr>
              <a:t>Amplitude</a:t>
            </a:r>
            <a:r>
              <a:rPr lang="pt-BR" sz="2200" dirty="0">
                <a:ea typeface="YouYuan"/>
              </a:rPr>
              <a:t> de Oscilação</a:t>
            </a:r>
            <a:endParaRPr lang="pt-BR" sz="2200" dirty="0">
              <a:effectLst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E48827B-C27D-4616-BC8A-27B3D66124B2}"/>
              </a:ext>
            </a:extLst>
          </p:cNvPr>
          <p:cNvSpPr/>
          <p:nvPr/>
        </p:nvSpPr>
        <p:spPr>
          <a:xfrm>
            <a:off x="5416533" y="4931023"/>
            <a:ext cx="6706788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dirty="0"/>
              <a:t>Os pontos A, C e </a:t>
            </a:r>
            <a:r>
              <a:rPr lang="pt-BR" sz="2200" dirty="0" err="1"/>
              <a:t>E</a:t>
            </a:r>
            <a:r>
              <a:rPr lang="pt-BR" sz="2200" dirty="0"/>
              <a:t> oscilam em concordância de fase.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pt-BR" sz="2200" dirty="0"/>
              <a:t>Os pontos A e B oscilam em oposição de fase.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381118" y="962097"/>
            <a:ext cx="5917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A</a:t>
            </a:r>
            <a:r>
              <a:rPr lang="pt-BR" sz="2200" dirty="0" smtClean="0"/>
              <a:t>             B               C              D              E</a:t>
            </a:r>
            <a:endParaRPr lang="pt-BR" sz="2200" dirty="0"/>
          </a:p>
        </p:txBody>
      </p:sp>
      <p:sp>
        <p:nvSpPr>
          <p:cNvPr id="17" name="Retângulo 16"/>
          <p:cNvSpPr/>
          <p:nvPr/>
        </p:nvSpPr>
        <p:spPr>
          <a:xfrm>
            <a:off x="431759" y="1945963"/>
            <a:ext cx="1294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>
                <a:ea typeface="YouYuan"/>
              </a:rPr>
              <a:t>Oscilação</a:t>
            </a:r>
            <a:endParaRPr lang="pt-BR" sz="2200" b="1" dirty="0"/>
          </a:p>
        </p:txBody>
      </p:sp>
      <p:sp>
        <p:nvSpPr>
          <p:cNvPr id="18" name="Retângulo 17"/>
          <p:cNvSpPr/>
          <p:nvPr/>
        </p:nvSpPr>
        <p:spPr>
          <a:xfrm>
            <a:off x="376266" y="831620"/>
            <a:ext cx="1654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/>
              <a:t>P</a:t>
            </a:r>
            <a:r>
              <a:rPr lang="pt-BR" sz="2200" b="1" dirty="0" smtClean="0"/>
              <a:t>ropagação</a:t>
            </a:r>
            <a:endParaRPr lang="pt-BR" sz="2200" b="1" dirty="0"/>
          </a:p>
        </p:txBody>
      </p:sp>
      <p:sp>
        <p:nvSpPr>
          <p:cNvPr id="22" name="Chave Direita 21"/>
          <p:cNvSpPr/>
          <p:nvPr/>
        </p:nvSpPr>
        <p:spPr>
          <a:xfrm>
            <a:off x="8603673" y="1712703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have Direita 22"/>
          <p:cNvSpPr/>
          <p:nvPr/>
        </p:nvSpPr>
        <p:spPr>
          <a:xfrm>
            <a:off x="8603673" y="2893294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9354950" y="1998933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354950" y="3202036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640444" y="1277799"/>
            <a:ext cx="928255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805946" y="3104581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16200000">
            <a:off x="805946" y="2532385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18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122311"/>
            <a:ext cx="5513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Onda: Perturbação em determinado meio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31075" y="762305"/>
            <a:ext cx="109336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Meio: </a:t>
            </a:r>
            <a:r>
              <a:rPr lang="pt-BR" altLang="pt-BR" sz="2400" dirty="0" smtClean="0">
                <a:latin typeface="Calibri" panose="020F0502020204030204" pitchFamily="34" charset="0"/>
              </a:rPr>
              <a:t>corda, ar</a:t>
            </a:r>
            <a:r>
              <a:rPr lang="pt-BR" altLang="pt-BR" sz="2400" dirty="0">
                <a:latin typeface="Calibri" panose="020F0502020204030204" pitchFamily="34" charset="0"/>
              </a:rPr>
              <a:t>, á</a:t>
            </a:r>
            <a:r>
              <a:rPr lang="pt-BR" altLang="pt-BR" sz="2400" dirty="0" smtClean="0">
                <a:latin typeface="Calibri" panose="020F0502020204030204" pitchFamily="34" charset="0"/>
              </a:rPr>
              <a:t>gua, crosta terrestre (terremoto), por exemplo.</a:t>
            </a:r>
            <a:endParaRPr lang="pt-BR" altLang="pt-BR" sz="24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pt-BR" altLang="pt-BR" sz="2400" dirty="0">
              <a:latin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Calibri" panose="020F0502020204030204" pitchFamily="34" charset="0"/>
              </a:rPr>
              <a:t>Uma onda é uma sequência regular e periódica de pulsos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8915"/>
            <a:ext cx="8920299" cy="180975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017671"/>
            <a:ext cx="8920299" cy="171450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9534671" y="2861347"/>
            <a:ext cx="9140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600" dirty="0" smtClean="0">
                <a:latin typeface="Calibri" panose="020F0502020204030204" pitchFamily="34" charset="0"/>
              </a:rPr>
              <a:t>Pulso</a:t>
            </a:r>
            <a:endParaRPr lang="pt-BR" sz="2600" dirty="0"/>
          </a:p>
        </p:txBody>
      </p:sp>
      <p:sp>
        <p:nvSpPr>
          <p:cNvPr id="16" name="Retângulo 15"/>
          <p:cNvSpPr/>
          <p:nvPr/>
        </p:nvSpPr>
        <p:spPr>
          <a:xfrm>
            <a:off x="9659944" y="5531714"/>
            <a:ext cx="88678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500" dirty="0" smtClean="0">
                <a:latin typeface="Calibri" panose="020F0502020204030204" pitchFamily="34" charset="0"/>
              </a:rPr>
              <a:t>Onda</a:t>
            </a:r>
            <a:endParaRPr lang="pt-BR" sz="2500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2884355" y="2861347"/>
            <a:ext cx="132188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2855178" y="4969564"/>
            <a:ext cx="132188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tângulo 19"/>
          <p:cNvSpPr/>
          <p:nvPr/>
        </p:nvSpPr>
        <p:spPr>
          <a:xfrm>
            <a:off x="4460149" y="2676681"/>
            <a:ext cx="3189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Velocidade de propagação</a:t>
            </a:r>
            <a:endParaRPr lang="pt-BR" sz="2200" dirty="0"/>
          </a:p>
        </p:txBody>
      </p:sp>
      <p:sp>
        <p:nvSpPr>
          <p:cNvPr id="21" name="Retângulo 20"/>
          <p:cNvSpPr/>
          <p:nvPr/>
        </p:nvSpPr>
        <p:spPr>
          <a:xfrm>
            <a:off x="4417815" y="4754120"/>
            <a:ext cx="3189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Velocidade de propagação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62874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m para transversal wave gif">
            <a:extLst>
              <a:ext uri="{FF2B5EF4-FFF2-40B4-BE49-F238E27FC236}">
                <a16:creationId xmlns:a16="http://schemas.microsoft.com/office/drawing/2014/main" id="{4A53C8B7-6DED-45CD-873E-50E9D9D3A5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09" y="1803260"/>
            <a:ext cx="883298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E5D83C-BDBE-4CC7-ABF3-7B917472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435108"/>
            <a:ext cx="1228725" cy="80962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7CDEB7-2EC0-4C3C-B949-7DEC2BE0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789072"/>
            <a:ext cx="800100" cy="16287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6442910-DDD2-4AE0-8D20-85026EC28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289" y="1394626"/>
            <a:ext cx="6728159" cy="438150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61708F5-27A6-403F-A475-4CA636D5ECF2}"/>
              </a:ext>
            </a:extLst>
          </p:cNvPr>
          <p:cNvCxnSpPr/>
          <p:nvPr/>
        </p:nvCxnSpPr>
        <p:spPr>
          <a:xfrm>
            <a:off x="3719736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FDD1DE7-BF7E-4364-A237-39504AB63E44}"/>
              </a:ext>
            </a:extLst>
          </p:cNvPr>
          <p:cNvCxnSpPr/>
          <p:nvPr/>
        </p:nvCxnSpPr>
        <p:spPr>
          <a:xfrm>
            <a:off x="4943872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DD1AB39-A9B4-43C2-ADED-DB0A625F45C4}"/>
              </a:ext>
            </a:extLst>
          </p:cNvPr>
          <p:cNvCxnSpPr/>
          <p:nvPr/>
        </p:nvCxnSpPr>
        <p:spPr>
          <a:xfrm>
            <a:off x="6249010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4240CD30-BF1E-4E7A-9C80-1478D7FB9EF8}"/>
              </a:ext>
            </a:extLst>
          </p:cNvPr>
          <p:cNvCxnSpPr/>
          <p:nvPr/>
        </p:nvCxnSpPr>
        <p:spPr>
          <a:xfrm>
            <a:off x="7464152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1142B01-EE37-4D7A-9036-2C15113EA661}"/>
              </a:ext>
            </a:extLst>
          </p:cNvPr>
          <p:cNvCxnSpPr/>
          <p:nvPr/>
        </p:nvCxnSpPr>
        <p:spPr>
          <a:xfrm>
            <a:off x="8760296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1159707-51DE-495D-AC1B-C051A199AD74}"/>
              </a:ext>
            </a:extLst>
          </p:cNvPr>
          <p:cNvCxnSpPr/>
          <p:nvPr/>
        </p:nvCxnSpPr>
        <p:spPr>
          <a:xfrm>
            <a:off x="9984432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4AC957D4-25E2-4233-8F45-1140ABC75273}"/>
              </a:ext>
            </a:extLst>
          </p:cNvPr>
          <p:cNvCxnSpPr/>
          <p:nvPr/>
        </p:nvCxnSpPr>
        <p:spPr>
          <a:xfrm>
            <a:off x="2423592" y="2091292"/>
            <a:ext cx="0" cy="439248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7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4256F5-8FE9-48DC-8F97-F3541C324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191" y="0"/>
            <a:ext cx="6576898" cy="34220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590860-8FE5-478F-B602-47D59C216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191" y="3422072"/>
            <a:ext cx="6621773" cy="356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530" y="149309"/>
            <a:ext cx="7278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 senoidal e a equação fundamental da ondulatória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79" y="1850282"/>
            <a:ext cx="5333238" cy="2539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31" y="2584204"/>
            <a:ext cx="569348" cy="67224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71447" y="803101"/>
            <a:ext cx="5917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A</a:t>
            </a:r>
            <a:r>
              <a:rPr lang="pt-BR" sz="2200" dirty="0" smtClean="0"/>
              <a:t>             B               C              D              E</a:t>
            </a:r>
            <a:endParaRPr lang="pt-BR" sz="2200" dirty="0"/>
          </a:p>
        </p:txBody>
      </p:sp>
      <p:sp>
        <p:nvSpPr>
          <p:cNvPr id="17" name="Retângulo 16"/>
          <p:cNvSpPr/>
          <p:nvPr/>
        </p:nvSpPr>
        <p:spPr>
          <a:xfrm>
            <a:off x="322088" y="2507406"/>
            <a:ext cx="1294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>
                <a:ea typeface="YouYuan"/>
              </a:rPr>
              <a:t>Oscilação</a:t>
            </a:r>
            <a:endParaRPr lang="pt-BR" sz="2200" b="1" dirty="0"/>
          </a:p>
        </p:txBody>
      </p:sp>
      <p:sp>
        <p:nvSpPr>
          <p:cNvPr id="18" name="Retângulo 17"/>
          <p:cNvSpPr/>
          <p:nvPr/>
        </p:nvSpPr>
        <p:spPr>
          <a:xfrm>
            <a:off x="266595" y="1393063"/>
            <a:ext cx="1654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/>
              <a:t>P</a:t>
            </a:r>
            <a:r>
              <a:rPr lang="pt-BR" sz="2200" b="1" dirty="0" smtClean="0"/>
              <a:t>ropagação</a:t>
            </a:r>
            <a:endParaRPr lang="pt-BR" sz="2200" b="1" dirty="0"/>
          </a:p>
        </p:txBody>
      </p:sp>
      <p:sp>
        <p:nvSpPr>
          <p:cNvPr id="22" name="Chave Direita 21"/>
          <p:cNvSpPr/>
          <p:nvPr/>
        </p:nvSpPr>
        <p:spPr>
          <a:xfrm>
            <a:off x="8480147" y="1974760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have Direita 22"/>
          <p:cNvSpPr/>
          <p:nvPr/>
        </p:nvSpPr>
        <p:spPr>
          <a:xfrm>
            <a:off x="8480147" y="3155351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9231424" y="2260990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300370" y="3421796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530773" y="1839242"/>
            <a:ext cx="928255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696275" y="3666024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16200000">
            <a:off x="696275" y="3093828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266595" y="5471394"/>
            <a:ext cx="11774961" cy="1237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200" b="1" dirty="0"/>
              <a:t>λ</a:t>
            </a:r>
            <a:r>
              <a:rPr lang="pt-BR" sz="2200" dirty="0"/>
              <a:t>:  </a:t>
            </a:r>
            <a:r>
              <a:rPr lang="pt-BR" sz="2200" b="1" dirty="0"/>
              <a:t>Comprimento da onda</a:t>
            </a:r>
            <a:r>
              <a:rPr lang="pt-BR" sz="2200" dirty="0"/>
              <a:t>. É a distância entre dois pontos sucessivos que oscilam em concordância de fase. Para determinar o comprimento de onda, também podemos medir a distância entre duas cristas ou dois vales consecutivos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cxnSp>
        <p:nvCxnSpPr>
          <p:cNvPr id="3" name="Conector de Seta Reta 2"/>
          <p:cNvCxnSpPr/>
          <p:nvPr/>
        </p:nvCxnSpPr>
        <p:spPr>
          <a:xfrm>
            <a:off x="3366654" y="1825437"/>
            <a:ext cx="21994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4466376" y="4421602"/>
            <a:ext cx="21994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204308" y="1332994"/>
            <a:ext cx="284565" cy="50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/>
              <a:t>λ</a:t>
            </a:r>
            <a:endParaRPr lang="pt-BR" sz="26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433936" y="4421602"/>
            <a:ext cx="284565" cy="50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/>
              <a:t>λ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16877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530" y="149309"/>
            <a:ext cx="7278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 senoidal e a equação fundamental da ondulatória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79" y="1850282"/>
            <a:ext cx="5333238" cy="2539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31" y="2584204"/>
            <a:ext cx="569348" cy="67224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71447" y="803101"/>
            <a:ext cx="5917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A</a:t>
            </a:r>
            <a:r>
              <a:rPr lang="pt-BR" sz="2200" dirty="0" smtClean="0"/>
              <a:t>             B               C              D              E</a:t>
            </a:r>
            <a:endParaRPr lang="pt-BR" sz="2200" dirty="0"/>
          </a:p>
        </p:txBody>
      </p:sp>
      <p:sp>
        <p:nvSpPr>
          <p:cNvPr id="17" name="Retângulo 16"/>
          <p:cNvSpPr/>
          <p:nvPr/>
        </p:nvSpPr>
        <p:spPr>
          <a:xfrm>
            <a:off x="322088" y="2507406"/>
            <a:ext cx="1294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>
                <a:ea typeface="YouYuan"/>
              </a:rPr>
              <a:t>Oscilação</a:t>
            </a:r>
            <a:endParaRPr lang="pt-BR" sz="2200" b="1" dirty="0"/>
          </a:p>
        </p:txBody>
      </p:sp>
      <p:sp>
        <p:nvSpPr>
          <p:cNvPr id="18" name="Retângulo 17"/>
          <p:cNvSpPr/>
          <p:nvPr/>
        </p:nvSpPr>
        <p:spPr>
          <a:xfrm>
            <a:off x="266595" y="1393063"/>
            <a:ext cx="1654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/>
              <a:t>P</a:t>
            </a:r>
            <a:r>
              <a:rPr lang="pt-BR" sz="2200" b="1" dirty="0" smtClean="0"/>
              <a:t>ropagação</a:t>
            </a:r>
            <a:endParaRPr lang="pt-BR" sz="2200" b="1" dirty="0"/>
          </a:p>
        </p:txBody>
      </p:sp>
      <p:sp>
        <p:nvSpPr>
          <p:cNvPr id="22" name="Chave Direita 21"/>
          <p:cNvSpPr/>
          <p:nvPr/>
        </p:nvSpPr>
        <p:spPr>
          <a:xfrm>
            <a:off x="8480147" y="1974760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have Direita 22"/>
          <p:cNvSpPr/>
          <p:nvPr/>
        </p:nvSpPr>
        <p:spPr>
          <a:xfrm>
            <a:off x="8480147" y="3155351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9231424" y="2260990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300370" y="3421796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530773" y="1839242"/>
            <a:ext cx="928255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696275" y="3666024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16200000">
            <a:off x="696275" y="3093828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" name="Conector de Seta Reta 2"/>
          <p:cNvCxnSpPr/>
          <p:nvPr/>
        </p:nvCxnSpPr>
        <p:spPr>
          <a:xfrm>
            <a:off x="3366654" y="1825437"/>
            <a:ext cx="21994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Conector de Seta Reta 19"/>
          <p:cNvCxnSpPr/>
          <p:nvPr/>
        </p:nvCxnSpPr>
        <p:spPr>
          <a:xfrm>
            <a:off x="4466376" y="4421602"/>
            <a:ext cx="21994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4204308" y="1332994"/>
            <a:ext cx="284565" cy="50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/>
              <a:t>λ</a:t>
            </a:r>
            <a:endParaRPr lang="pt-BR" sz="2600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5433936" y="4421602"/>
            <a:ext cx="284565" cy="509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 smtClean="0"/>
              <a:t>λ</a:t>
            </a:r>
            <a:endParaRPr lang="pt-BR" sz="2600" dirty="0"/>
          </a:p>
        </p:txBody>
      </p:sp>
      <p:sp>
        <p:nvSpPr>
          <p:cNvPr id="21" name="Retângulo 20"/>
          <p:cNvSpPr/>
          <p:nvPr/>
        </p:nvSpPr>
        <p:spPr>
          <a:xfrm>
            <a:off x="266595" y="4822262"/>
            <a:ext cx="117243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b="1" dirty="0"/>
              <a:t>Oscilação Completa</a:t>
            </a:r>
            <a:r>
              <a:rPr lang="pt-BR" sz="2200" dirty="0"/>
              <a:t>: ocorre quando um ponto oscila e retorna a sua configuração inicial e o ciclo começa a se repetir. Para uma onda </a:t>
            </a:r>
            <a:r>
              <a:rPr lang="pt-BR" sz="2200" b="1" dirty="0"/>
              <a:t>senoidal, </a:t>
            </a:r>
            <a:r>
              <a:rPr lang="pt-BR" sz="2200" dirty="0"/>
              <a:t>em uma oscilação completa, um ponto percorre uma distância que corresponde a quatro amplitudes</a:t>
            </a:r>
            <a:r>
              <a:rPr lang="pt-BR" sz="2200" dirty="0" smtClean="0"/>
              <a:t>.</a:t>
            </a:r>
            <a:endParaRPr lang="pt-BR" sz="2200" dirty="0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8180F0E3-520F-4EEA-B480-27DFAC9FF97F}"/>
              </a:ext>
            </a:extLst>
          </p:cNvPr>
          <p:cNvSpPr/>
          <p:nvPr/>
        </p:nvSpPr>
        <p:spPr>
          <a:xfrm>
            <a:off x="266595" y="5966222"/>
            <a:ext cx="11921415" cy="84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200" b="1" dirty="0"/>
              <a:t>Período de oscilação (T): </a:t>
            </a:r>
            <a:r>
              <a:rPr lang="pt-BR" sz="2200" dirty="0"/>
              <a:t>é o intervalo de tempo necessário para que a fonte ou um ponto do meio execute uma oscilação completa. No S.I. o período é medido em segundos</a:t>
            </a:r>
            <a:r>
              <a:rPr lang="pt-BR" sz="22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6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530" y="149309"/>
            <a:ext cx="72787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 senoidal e a equação fundamental da ondulatória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478" y="1402191"/>
            <a:ext cx="5333238" cy="253963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30" y="2136113"/>
            <a:ext cx="569348" cy="672242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271446" y="964612"/>
            <a:ext cx="59174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/>
              <a:t>A</a:t>
            </a:r>
            <a:r>
              <a:rPr lang="pt-BR" sz="2200" dirty="0" smtClean="0"/>
              <a:t>             B               C              D              E</a:t>
            </a:r>
            <a:endParaRPr lang="pt-BR" sz="2200" dirty="0"/>
          </a:p>
        </p:txBody>
      </p:sp>
      <p:sp>
        <p:nvSpPr>
          <p:cNvPr id="17" name="Retângulo 16"/>
          <p:cNvSpPr/>
          <p:nvPr/>
        </p:nvSpPr>
        <p:spPr>
          <a:xfrm>
            <a:off x="322087" y="2059315"/>
            <a:ext cx="129474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 smtClean="0">
                <a:ea typeface="YouYuan"/>
              </a:rPr>
              <a:t>Oscilação</a:t>
            </a:r>
            <a:endParaRPr lang="pt-BR" sz="2200" b="1" dirty="0"/>
          </a:p>
        </p:txBody>
      </p:sp>
      <p:sp>
        <p:nvSpPr>
          <p:cNvPr id="18" name="Retângulo 17"/>
          <p:cNvSpPr/>
          <p:nvPr/>
        </p:nvSpPr>
        <p:spPr>
          <a:xfrm>
            <a:off x="266594" y="944972"/>
            <a:ext cx="165423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b="1" dirty="0"/>
              <a:t>P</a:t>
            </a:r>
            <a:r>
              <a:rPr lang="pt-BR" sz="2200" b="1" dirty="0" smtClean="0"/>
              <a:t>ropagação</a:t>
            </a:r>
            <a:endParaRPr lang="pt-BR" sz="2200" b="1" dirty="0"/>
          </a:p>
        </p:txBody>
      </p:sp>
      <p:sp>
        <p:nvSpPr>
          <p:cNvPr id="22" name="Chave Direita 21"/>
          <p:cNvSpPr/>
          <p:nvPr/>
        </p:nvSpPr>
        <p:spPr>
          <a:xfrm>
            <a:off x="8480146" y="1526669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Chave Direita 22"/>
          <p:cNvSpPr/>
          <p:nvPr/>
        </p:nvSpPr>
        <p:spPr>
          <a:xfrm>
            <a:off x="8480146" y="2707260"/>
            <a:ext cx="166254" cy="1145340"/>
          </a:xfrm>
          <a:prstGeom prst="rightBrac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9231423" y="1812899"/>
            <a:ext cx="3706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9300369" y="2973705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26" name="Seta para a Direita 25"/>
          <p:cNvSpPr/>
          <p:nvPr/>
        </p:nvSpPr>
        <p:spPr>
          <a:xfrm>
            <a:off x="530772" y="1391151"/>
            <a:ext cx="928255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696274" y="3217933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 rot="16200000">
            <a:off x="696274" y="2645737"/>
            <a:ext cx="572196" cy="41070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84530" y="4262996"/>
            <a:ext cx="1180267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zh-CN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YouYuan"/>
                <a:cs typeface="Arial" panose="020B0604020202020204" pitchFamily="34" charset="0"/>
              </a:rPr>
              <a:t>Frequência de oscilação (f)</a:t>
            </a:r>
            <a:r>
              <a:rPr lang="pt-BR" altLang="zh-CN" sz="2200" dirty="0"/>
              <a:t>: </a:t>
            </a:r>
            <a:r>
              <a:rPr kumimoji="0" lang="pt-BR" altLang="zh-CN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YouYuan"/>
                <a:cs typeface="Arial" panose="020B0604020202020204" pitchFamily="34" charset="0"/>
              </a:rPr>
              <a:t>A frequência de oscilação de uma fonte ou de um </a:t>
            </a:r>
            <a:r>
              <a:rPr kumimoji="0" lang="pt-BR" altLang="zh-CN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YouYuan"/>
                <a:cs typeface="Arial" panose="020B0604020202020204" pitchFamily="34" charset="0"/>
              </a:rPr>
              <a:t>ponto </a:t>
            </a:r>
            <a:r>
              <a:rPr kumimoji="0" lang="pt-BR" altLang="zh-CN" sz="2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YouYuan"/>
                <a:cs typeface="Arial" panose="020B0604020202020204" pitchFamily="34" charset="0"/>
              </a:rPr>
              <a:t>do meio exprime o número de oscilações executadas por unidade de tempo.</a:t>
            </a:r>
            <a:endParaRPr kumimoji="0" lang="pt-BR" altLang="zh-CN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zh-CN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2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27" y="5344870"/>
            <a:ext cx="3809670" cy="66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ângulo 32"/>
          <p:cNvSpPr/>
          <p:nvPr/>
        </p:nvSpPr>
        <p:spPr>
          <a:xfrm>
            <a:off x="6230184" y="6324031"/>
            <a:ext cx="5780018" cy="481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pt-BR" sz="2200" dirty="0">
                <a:ea typeface="YouYuan"/>
              </a:rPr>
              <a:t>No S.I. a frequência será medida em Hertz (Hz)</a:t>
            </a:r>
            <a:endParaRPr lang="pt-BR" sz="2200" dirty="0">
              <a:ea typeface="Times New Roman" panose="02020603050405020304" pitchFamily="18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0" y="6385667"/>
            <a:ext cx="646707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200" dirty="0">
                <a:ea typeface="YouYuan"/>
              </a:rPr>
              <a:t>Relação importante: 1Hz = 1 oscilação / segundo</a:t>
            </a:r>
            <a:endParaRPr lang="pt-BR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tângulo 18"/>
              <p:cNvSpPr/>
              <p:nvPr/>
            </p:nvSpPr>
            <p:spPr>
              <a:xfrm>
                <a:off x="7859679" y="5197767"/>
                <a:ext cx="1057021" cy="8529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altLang="zh-CN" sz="3500" dirty="0">
                    <a:cs typeface="Arial" panose="020B0604020202020204" pitchFamily="34" charset="0"/>
                  </a:rPr>
                  <a:t>f</a:t>
                </a:r>
                <a:r>
                  <a:rPr lang="pt-BR" altLang="zh-CN" sz="3500" dirty="0" smtClean="0"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zh-CN" sz="35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altLang="zh-CN" sz="35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pt-BR" altLang="zh-CN" sz="3500" b="0" i="0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</m:den>
                    </m:f>
                    <m:r>
                      <a:rPr lang="pt-BR" altLang="zh-CN" sz="3500" i="0" dirty="0" smtClean="0">
                        <a:latin typeface="Cambria Math" panose="02040503050406030204" pitchFamily="18" charset="0"/>
                        <a:ea typeface="YouYuan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pt-BR" sz="3500" dirty="0"/>
              </a:p>
            </p:txBody>
          </p:sp>
        </mc:Choice>
        <mc:Fallback xmlns="">
          <p:sp>
            <p:nvSpPr>
              <p:cNvPr id="19" name="Retângulo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679" y="5197767"/>
                <a:ext cx="1057021" cy="852926"/>
              </a:xfrm>
              <a:prstGeom prst="rect">
                <a:avLst/>
              </a:prstGeom>
              <a:blipFill>
                <a:blip r:embed="rId5"/>
                <a:stretch>
                  <a:fillRect l="-16667" b="-13571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57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4530" y="149309"/>
            <a:ext cx="4190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Perfil de onda após um período</a:t>
            </a:r>
            <a:endParaRPr lang="pt-BR" sz="2400" b="1" u="sng" dirty="0">
              <a:solidFill>
                <a:srgbClr val="00206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2" y="3839709"/>
            <a:ext cx="2951018" cy="22813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973" y="3634114"/>
            <a:ext cx="2800897" cy="245528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8838" y="3839709"/>
            <a:ext cx="2756051" cy="22496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8444"/>
            <a:ext cx="3071813" cy="95449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922875" y="4215662"/>
            <a:ext cx="37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936730" y="5224797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7091316" y="4326498"/>
            <a:ext cx="37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105171" y="5335633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1316952" y="4215662"/>
            <a:ext cx="370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1330807" y="5224797"/>
            <a:ext cx="301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440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24" y="1029993"/>
            <a:ext cx="11140576" cy="5000363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84530" y="149309"/>
            <a:ext cx="69470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Ondas eletromagnéticas: o espectro eletromagnético</a:t>
            </a:r>
            <a:endParaRPr lang="pt-BR" sz="2400" b="1" u="sng" dirty="0">
              <a:solidFill>
                <a:srgbClr val="00206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26759" y="52811"/>
            <a:ext cx="31726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Aumento da frequência (f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498766" y="6454822"/>
            <a:ext cx="3283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Aumento da frequência (f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6512157" y="6460269"/>
            <a:ext cx="179510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/>
              <a:t>Aumento </a:t>
            </a:r>
            <a:r>
              <a:rPr lang="pt-BR" sz="2200" dirty="0" smtClean="0"/>
              <a:t>de </a:t>
            </a:r>
            <a:r>
              <a:rPr lang="el-GR" sz="2200" dirty="0" smtClean="0"/>
              <a:t>λ</a:t>
            </a:r>
            <a:endParaRPr lang="pt-BR" sz="2200" dirty="0"/>
          </a:p>
        </p:txBody>
      </p:sp>
      <p:cxnSp>
        <p:nvCxnSpPr>
          <p:cNvPr id="15" name="Conector de Seta Reta 14"/>
          <p:cNvCxnSpPr/>
          <p:nvPr/>
        </p:nvCxnSpPr>
        <p:spPr>
          <a:xfrm flipH="1">
            <a:off x="9879009" y="610974"/>
            <a:ext cx="12731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flipH="1">
            <a:off x="1503938" y="6386923"/>
            <a:ext cx="127318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de Seta Reta 18"/>
          <p:cNvCxnSpPr/>
          <p:nvPr/>
        </p:nvCxnSpPr>
        <p:spPr>
          <a:xfrm>
            <a:off x="6641755" y="6411486"/>
            <a:ext cx="1563512" cy="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7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89" y="878030"/>
            <a:ext cx="4410075" cy="355859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820882" y="658010"/>
            <a:ext cx="153395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infravermelho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vermelho</a:t>
            </a:r>
          </a:p>
          <a:p>
            <a:pPr>
              <a:lnSpc>
                <a:spcPct val="150000"/>
              </a:lnSpc>
            </a:pPr>
            <a:r>
              <a:rPr lang="pt-BR" dirty="0"/>
              <a:t>l</a:t>
            </a:r>
            <a:r>
              <a:rPr lang="pt-BR" dirty="0" smtClean="0"/>
              <a:t>aranja</a:t>
            </a:r>
          </a:p>
          <a:p>
            <a:pPr>
              <a:lnSpc>
                <a:spcPct val="150000"/>
              </a:lnSpc>
            </a:pPr>
            <a:r>
              <a:rPr lang="pt-BR" dirty="0"/>
              <a:t>a</a:t>
            </a:r>
            <a:r>
              <a:rPr lang="pt-BR" dirty="0" smtClean="0"/>
              <a:t>marelo</a:t>
            </a:r>
          </a:p>
          <a:p>
            <a:pPr>
              <a:lnSpc>
                <a:spcPct val="150000"/>
              </a:lnSpc>
            </a:pPr>
            <a:r>
              <a:rPr lang="pt-BR" dirty="0"/>
              <a:t>v</a:t>
            </a:r>
            <a:r>
              <a:rPr lang="pt-BR" dirty="0" smtClean="0"/>
              <a:t>erde </a:t>
            </a:r>
          </a:p>
          <a:p>
            <a:pPr>
              <a:lnSpc>
                <a:spcPct val="150000"/>
              </a:lnSpc>
            </a:pPr>
            <a:r>
              <a:rPr lang="pt-BR" dirty="0"/>
              <a:t>a</a:t>
            </a:r>
            <a:r>
              <a:rPr lang="pt-BR" dirty="0" smtClean="0"/>
              <a:t>zul</a:t>
            </a:r>
          </a:p>
          <a:p>
            <a:pPr>
              <a:lnSpc>
                <a:spcPct val="150000"/>
              </a:lnSpc>
            </a:pPr>
            <a:r>
              <a:rPr lang="pt-BR" dirty="0"/>
              <a:t>a</a:t>
            </a:r>
            <a:r>
              <a:rPr lang="pt-BR" dirty="0" smtClean="0"/>
              <a:t>nil</a:t>
            </a:r>
          </a:p>
          <a:p>
            <a:pPr>
              <a:lnSpc>
                <a:spcPct val="150000"/>
              </a:lnSpc>
            </a:pPr>
            <a:r>
              <a:rPr lang="pt-BR" dirty="0"/>
              <a:t>v</a:t>
            </a:r>
            <a:r>
              <a:rPr lang="pt-BR" dirty="0" smtClean="0"/>
              <a:t>ioleta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ultravioleta</a:t>
            </a:r>
          </a:p>
        </p:txBody>
      </p:sp>
      <p:sp>
        <p:nvSpPr>
          <p:cNvPr id="7" name="Retângulo 6"/>
          <p:cNvSpPr/>
          <p:nvPr/>
        </p:nvSpPr>
        <p:spPr>
          <a:xfrm>
            <a:off x="0" y="2964576"/>
            <a:ext cx="1139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l</a:t>
            </a:r>
            <a:r>
              <a:rPr lang="pt-BR" dirty="0" smtClean="0"/>
              <a:t>uz branca</a:t>
            </a:r>
            <a:endParaRPr lang="pt-BR" dirty="0"/>
          </a:p>
        </p:txBody>
      </p:sp>
      <p:sp>
        <p:nvSpPr>
          <p:cNvPr id="8" name="Seta para Baixo 7"/>
          <p:cNvSpPr/>
          <p:nvPr/>
        </p:nvSpPr>
        <p:spPr>
          <a:xfrm>
            <a:off x="6669034" y="1283866"/>
            <a:ext cx="559970" cy="3055069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11068047" y="1320862"/>
            <a:ext cx="559970" cy="3055069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>
            <a:off x="9714944" y="1320862"/>
            <a:ext cx="559970" cy="3055069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 rot="10800000">
            <a:off x="8105998" y="1283865"/>
            <a:ext cx="559970" cy="3055069"/>
          </a:xfrm>
          <a:prstGeom prst="downArrow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492281" y="149309"/>
            <a:ext cx="94500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Desvio</a:t>
            </a:r>
            <a:endParaRPr lang="pt-BR" sz="2200" dirty="0"/>
          </a:p>
        </p:txBody>
      </p:sp>
      <p:sp>
        <p:nvSpPr>
          <p:cNvPr id="13" name="Retângulo 12"/>
          <p:cNvSpPr/>
          <p:nvPr/>
        </p:nvSpPr>
        <p:spPr>
          <a:xfrm>
            <a:off x="7725662" y="149309"/>
            <a:ext cx="143859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Velocidade</a:t>
            </a:r>
            <a:endParaRPr lang="pt-BR" sz="2200" dirty="0"/>
          </a:p>
        </p:txBody>
      </p:sp>
      <p:sp>
        <p:nvSpPr>
          <p:cNvPr id="14" name="Retângulo 13"/>
          <p:cNvSpPr/>
          <p:nvPr/>
        </p:nvSpPr>
        <p:spPr>
          <a:xfrm>
            <a:off x="9330544" y="149309"/>
            <a:ext cx="14505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Frequência</a:t>
            </a:r>
            <a:endParaRPr lang="pt-BR" sz="2200" dirty="0"/>
          </a:p>
        </p:txBody>
      </p:sp>
      <p:sp>
        <p:nvSpPr>
          <p:cNvPr id="15" name="Retângulo 14"/>
          <p:cNvSpPr/>
          <p:nvPr/>
        </p:nvSpPr>
        <p:spPr>
          <a:xfrm>
            <a:off x="10810765" y="149309"/>
            <a:ext cx="1036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Energia</a:t>
            </a:r>
            <a:endParaRPr lang="pt-BR" sz="2200" dirty="0"/>
          </a:p>
        </p:txBody>
      </p:sp>
      <p:sp>
        <p:nvSpPr>
          <p:cNvPr id="16" name="Retângulo 15"/>
          <p:cNvSpPr/>
          <p:nvPr/>
        </p:nvSpPr>
        <p:spPr>
          <a:xfrm>
            <a:off x="84530" y="149309"/>
            <a:ext cx="3281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Ondas eletromagnéticas</a:t>
            </a:r>
            <a:endParaRPr lang="pt-BR" sz="2400" b="1" u="sng" dirty="0">
              <a:solidFill>
                <a:srgbClr val="00206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6628458" y="4311568"/>
            <a:ext cx="77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maior</a:t>
            </a:r>
            <a:endParaRPr lang="pt-BR" i="1" dirty="0"/>
          </a:p>
        </p:txBody>
      </p:sp>
      <p:sp>
        <p:nvSpPr>
          <p:cNvPr id="18" name="Retângulo 17"/>
          <p:cNvSpPr/>
          <p:nvPr/>
        </p:nvSpPr>
        <p:spPr>
          <a:xfrm>
            <a:off x="9632465" y="4375931"/>
            <a:ext cx="794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maior</a:t>
            </a:r>
            <a:endParaRPr lang="pt-BR" i="1" dirty="0"/>
          </a:p>
        </p:txBody>
      </p:sp>
      <p:sp>
        <p:nvSpPr>
          <p:cNvPr id="19" name="Retângulo 18"/>
          <p:cNvSpPr/>
          <p:nvPr/>
        </p:nvSpPr>
        <p:spPr>
          <a:xfrm>
            <a:off x="11068047" y="4375931"/>
            <a:ext cx="779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maior</a:t>
            </a:r>
            <a:endParaRPr lang="pt-BR" i="1" dirty="0"/>
          </a:p>
        </p:txBody>
      </p:sp>
      <p:sp>
        <p:nvSpPr>
          <p:cNvPr id="20" name="Retângulo 19"/>
          <p:cNvSpPr/>
          <p:nvPr/>
        </p:nvSpPr>
        <p:spPr>
          <a:xfrm>
            <a:off x="7998307" y="951530"/>
            <a:ext cx="775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dirty="0" smtClean="0"/>
              <a:t>maior</a:t>
            </a:r>
            <a:endParaRPr lang="pt-BR" i="1" dirty="0"/>
          </a:p>
        </p:txBody>
      </p:sp>
      <p:sp>
        <p:nvSpPr>
          <p:cNvPr id="21" name="Retângulo 20"/>
          <p:cNvSpPr/>
          <p:nvPr/>
        </p:nvSpPr>
        <p:spPr>
          <a:xfrm>
            <a:off x="84530" y="5456047"/>
            <a:ext cx="288123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Energia (E) de um fóton</a:t>
            </a:r>
            <a:endParaRPr lang="pt-BR" sz="2200" dirty="0"/>
          </a:p>
        </p:txBody>
      </p:sp>
      <p:sp>
        <p:nvSpPr>
          <p:cNvPr id="23" name="Retângulo 22"/>
          <p:cNvSpPr/>
          <p:nvPr/>
        </p:nvSpPr>
        <p:spPr>
          <a:xfrm>
            <a:off x="84530" y="6073191"/>
            <a:ext cx="1321196" cy="592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pt-BR" sz="3000" b="1" dirty="0">
                <a:solidFill>
                  <a:srgbClr val="000000"/>
                </a:solidFill>
                <a:ea typeface="Times New Roman" panose="02020603050405020304" pitchFamily="18" charset="0"/>
              </a:rPr>
              <a:t>E = </a:t>
            </a:r>
            <a:r>
              <a:rPr lang="pt-BR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h </a:t>
            </a:r>
            <a:r>
              <a:rPr lang="pt-BR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x </a:t>
            </a:r>
            <a:r>
              <a:rPr lang="pt-BR" sz="3000" b="1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f</a:t>
            </a:r>
            <a:endParaRPr lang="pt-BR" sz="3000" dirty="0"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tângulo 23"/>
              <p:cNvSpPr/>
              <p:nvPr/>
            </p:nvSpPr>
            <p:spPr>
              <a:xfrm>
                <a:off x="3234544" y="5456047"/>
                <a:ext cx="6096000" cy="13234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 smtClean="0"/>
                  <a:t>E: Energia associada, medida em J *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/>
                  <a:t>h: Constante de Planck (h = 6,6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pt-BR" sz="2000" b="0" i="1" smtClean="0">
                            <a:latin typeface="Cambria Math" panose="02040503050406030204" pitchFamily="18" charset="0"/>
                          </a:rPr>
                          <m:t>−34</m:t>
                        </m:r>
                      </m:sup>
                    </m:sSup>
                  </m:oMath>
                </a14:m>
                <a:r>
                  <a:rPr lang="pt-BR" sz="2000" dirty="0" smtClean="0"/>
                  <a:t> J.s </a:t>
                </a:r>
                <a:r>
                  <a:rPr lang="pt-BR" sz="2000" dirty="0"/>
                  <a:t>*)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pt-BR" sz="2000" dirty="0"/>
                  <a:t>f: frequência da onda, medida em Hz *</a:t>
                </a:r>
              </a:p>
              <a:p>
                <a:r>
                  <a:rPr lang="pt-BR" sz="2000" dirty="0" smtClean="0"/>
                  <a:t>      *</a:t>
                </a:r>
                <a:r>
                  <a:rPr lang="pt-BR" sz="2000" dirty="0"/>
                  <a:t>Unidades do SI</a:t>
                </a:r>
              </a:p>
            </p:txBody>
          </p:sp>
        </mc:Choice>
        <mc:Fallback xmlns="">
          <p:sp>
            <p:nvSpPr>
              <p:cNvPr id="24" name="Retângulo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544" y="5456047"/>
                <a:ext cx="6096000" cy="1323439"/>
              </a:xfrm>
              <a:prstGeom prst="rect">
                <a:avLst/>
              </a:prstGeom>
              <a:blipFill>
                <a:blip r:embed="rId3"/>
                <a:stretch>
                  <a:fillRect l="-900" t="-2304" b="-737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1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5516598"/>
                  </p:ext>
                </p:extLst>
              </p:nvPr>
            </p:nvGraphicFramePr>
            <p:xfrm>
              <a:off x="0" y="2"/>
              <a:ext cx="12192000" cy="6857999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3304903">
                      <a:extLst>
                        <a:ext uri="{9D8B030D-6E8A-4147-A177-3AD203B41FA5}">
                          <a16:colId xmlns:a16="http://schemas.microsoft.com/office/drawing/2014/main" val="734149558"/>
                        </a:ext>
                      </a:extLst>
                    </a:gridCol>
                    <a:gridCol w="4823097">
                      <a:extLst>
                        <a:ext uri="{9D8B030D-6E8A-4147-A177-3AD203B41FA5}">
                          <a16:colId xmlns:a16="http://schemas.microsoft.com/office/drawing/2014/main" val="20651741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246237477"/>
                        </a:ext>
                      </a:extLst>
                    </a:gridCol>
                  </a:tblGrid>
                  <a:tr h="967415">
                    <a:tc>
                      <a:txBody>
                        <a:bodyPr/>
                        <a:lstStyle/>
                        <a:p>
                          <a:endParaRPr lang="pt-BR" sz="2200" dirty="0"/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 smtClean="0"/>
                            <a:t>Onda mecânica</a:t>
                          </a:r>
                          <a:endParaRPr lang="pt-BR" sz="220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 smtClean="0"/>
                            <a:t>Onda Eletromagnética</a:t>
                          </a:r>
                          <a:endParaRPr lang="pt-BR" sz="220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1172016917"/>
                      </a:ext>
                    </a:extLst>
                  </a:tr>
                  <a:tr h="3955754">
                    <a:tc>
                      <a:txBody>
                        <a:bodyPr/>
                        <a:lstStyle/>
                        <a:p>
                          <a:r>
                            <a:rPr lang="pt-BR" sz="2200" b="1" dirty="0" smtClean="0"/>
                            <a:t>Velocidade</a:t>
                          </a:r>
                          <a:endParaRPr lang="pt-BR" sz="2200" b="1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dirty="0" smtClean="0"/>
                            <a:t>Meio</a:t>
                          </a:r>
                          <a:r>
                            <a:rPr lang="pt-BR" sz="2200" b="0" baseline="0" dirty="0" smtClean="0"/>
                            <a:t> e condições do meio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baseline="0" dirty="0" smtClean="0"/>
                            <a:t>Forma (transversal ou longitudinal)</a:t>
                          </a:r>
                          <a:endParaRPr lang="pt-BR" sz="2200" b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dirty="0" smtClean="0"/>
                            <a:t>Em meios</a:t>
                          </a:r>
                          <a:r>
                            <a:rPr lang="pt-BR" sz="2200" b="0" baseline="0" dirty="0" smtClean="0"/>
                            <a:t> materiais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pt-BR" sz="2200" b="0" dirty="0" smtClean="0"/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pt-BR" sz="2200" b="0" dirty="0" smtClean="0"/>
                            <a:t>- Meio e condições</a:t>
                          </a:r>
                          <a:r>
                            <a:rPr lang="pt-BR" sz="2200" b="0" baseline="0" dirty="0" smtClean="0"/>
                            <a:t> do meio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pt-BR" sz="2200" b="0" baseline="0" dirty="0" smtClean="0"/>
                            <a:t>- Frequência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pt-BR" sz="2200" b="0" baseline="0" dirty="0" smtClean="0"/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pt-BR" sz="2200" b="0" baseline="0" dirty="0" smtClean="0"/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baseline="0" dirty="0" smtClean="0"/>
                            <a:t>No vácuo/ar 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endParaRPr lang="pt-BR" sz="2200" b="0" baseline="0" dirty="0" smtClean="0"/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pt-BR" sz="2200" b="0" baseline="0" dirty="0" smtClean="0"/>
                            <a:t>Todas as ondas eletromagnéticas se propagam com </a:t>
                          </a:r>
                        </a:p>
                        <a:p>
                          <a:pPr marL="0" indent="0" algn="l">
                            <a:buFont typeface="Arial" panose="020B0604020202020204" pitchFamily="34" charset="0"/>
                            <a:buNone/>
                          </a:pPr>
                          <a:r>
                            <a:rPr lang="pt-BR" sz="2200" b="0" baseline="0" dirty="0" smtClean="0"/>
                            <a:t>v = c = </a:t>
                          </a:r>
                          <a14:m>
                            <m:oMath xmlns:m="http://schemas.openxmlformats.org/officeDocument/2006/math">
                              <m:r>
                                <a:rPr lang="pt-BR" sz="2200" b="0" i="0" baseline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pt-BR" sz="2200" b="0" i="1" baseline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pt-BR" sz="2200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200" b="0" i="1" baseline="0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pt-BR" sz="2200" b="0" i="1" baseline="0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sup>
                              </m:sSup>
                            </m:oMath>
                          </a14:m>
                          <a:r>
                            <a:rPr lang="pt-BR" sz="2200" b="0" dirty="0" smtClean="0"/>
                            <a:t>m/s</a:t>
                          </a:r>
                          <a:endParaRPr lang="pt-BR" sz="2200" b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1248095204"/>
                      </a:ext>
                    </a:extLst>
                  </a:tr>
                  <a:tr h="967415">
                    <a:tc>
                      <a:txBody>
                        <a:bodyPr/>
                        <a:lstStyle/>
                        <a:p>
                          <a:r>
                            <a:rPr lang="pt-BR" sz="2200" b="1" i="0" dirty="0" smtClean="0"/>
                            <a:t>Frequência</a:t>
                          </a:r>
                          <a:endParaRPr lang="pt-BR" sz="2200" b="1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0" i="0" dirty="0" smtClean="0"/>
                            <a:t>Fonte</a:t>
                          </a:r>
                          <a:endParaRPr lang="pt-BR" sz="22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0" i="0" dirty="0" smtClean="0"/>
                            <a:t>Fonte</a:t>
                          </a:r>
                          <a:endParaRPr lang="pt-BR" sz="22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2350106805"/>
                      </a:ext>
                    </a:extLst>
                  </a:tr>
                  <a:tr h="967415">
                    <a:tc>
                      <a:txBody>
                        <a:bodyPr/>
                        <a:lstStyle/>
                        <a:p>
                          <a:r>
                            <a:rPr lang="pt-BR" sz="2200" b="1" i="0" dirty="0" smtClean="0"/>
                            <a:t>Comprimento</a:t>
                          </a:r>
                          <a:r>
                            <a:rPr lang="pt-BR" sz="2200" b="1" i="0" baseline="0" dirty="0" smtClean="0"/>
                            <a:t> de onda</a:t>
                          </a:r>
                          <a:endParaRPr lang="pt-BR" sz="2200" b="1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800" b="0" i="0" dirty="0" smtClean="0">
                              <a:latin typeface="+mn-lt"/>
                            </a:rPr>
                            <a:t>λ</a:t>
                          </a:r>
                          <a:r>
                            <a:rPr lang="pt-BR" sz="2800" b="0" i="0" dirty="0" smtClean="0">
                              <a:latin typeface="+mn-lt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BR" sz="28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z="2800" b="0" i="0" smtClean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den>
                              </m:f>
                            </m:oMath>
                          </a14:m>
                          <a:endParaRPr lang="pt-BR" sz="28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2800" b="0" i="0" dirty="0" smtClean="0">
                              <a:latin typeface="+mn-lt"/>
                            </a:rPr>
                            <a:t>λ</a:t>
                          </a:r>
                          <a:r>
                            <a:rPr lang="pt-BR" sz="2800" b="0" i="0" dirty="0" smtClean="0">
                              <a:latin typeface="+mn-lt"/>
                            </a:rPr>
                            <a:t> 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pt-BR" sz="2800" b="0" i="0" smtClean="0">
                                      <a:latin typeface="Cambria Math" panose="02040503050406030204" pitchFamily="18" charset="0"/>
                                    </a:rPr>
                                    <m:t>V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pt-BR" sz="2800" b="0" i="0" smtClean="0">
                                      <a:latin typeface="Cambria Math" panose="02040503050406030204" pitchFamily="18" charset="0"/>
                                    </a:rPr>
                                    <m:t>f</m:t>
                                  </m:r>
                                </m:den>
                              </m:f>
                            </m:oMath>
                          </a14:m>
                          <a:endParaRPr lang="pt-BR" sz="28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293627714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5516598"/>
                  </p:ext>
                </p:extLst>
              </p:nvPr>
            </p:nvGraphicFramePr>
            <p:xfrm>
              <a:off x="0" y="2"/>
              <a:ext cx="12192000" cy="6857999"/>
            </p:xfrm>
            <a:graphic>
              <a:graphicData uri="http://schemas.openxmlformats.org/drawingml/2006/table">
                <a:tbl>
                  <a:tblPr firstRow="1" bandRow="1">
                    <a:tableStyleId>{616DA210-FB5B-4158-B5E0-FEB733F419BA}</a:tableStyleId>
                  </a:tblPr>
                  <a:tblGrid>
                    <a:gridCol w="3304903">
                      <a:extLst>
                        <a:ext uri="{9D8B030D-6E8A-4147-A177-3AD203B41FA5}">
                          <a16:colId xmlns:a16="http://schemas.microsoft.com/office/drawing/2014/main" val="734149558"/>
                        </a:ext>
                      </a:extLst>
                    </a:gridCol>
                    <a:gridCol w="4823097">
                      <a:extLst>
                        <a:ext uri="{9D8B030D-6E8A-4147-A177-3AD203B41FA5}">
                          <a16:colId xmlns:a16="http://schemas.microsoft.com/office/drawing/2014/main" val="20651741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3246237477"/>
                        </a:ext>
                      </a:extLst>
                    </a:gridCol>
                  </a:tblGrid>
                  <a:tr h="967415">
                    <a:tc>
                      <a:txBody>
                        <a:bodyPr/>
                        <a:lstStyle/>
                        <a:p>
                          <a:endParaRPr lang="pt-BR" sz="2200" dirty="0"/>
                        </a:p>
                      </a:txBody>
                      <a:tcPr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 smtClean="0"/>
                            <a:t>Onda mecânica</a:t>
                          </a:r>
                          <a:endParaRPr lang="pt-BR" sz="220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dirty="0" smtClean="0"/>
                            <a:t>Onda Eletromagnética</a:t>
                          </a:r>
                          <a:endParaRPr lang="pt-BR" sz="220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1172016917"/>
                      </a:ext>
                    </a:extLst>
                  </a:tr>
                  <a:tr h="3955754">
                    <a:tc>
                      <a:txBody>
                        <a:bodyPr/>
                        <a:lstStyle/>
                        <a:p>
                          <a:r>
                            <a:rPr lang="pt-BR" sz="2200" b="1" dirty="0" smtClean="0"/>
                            <a:t>Velocidade</a:t>
                          </a:r>
                          <a:endParaRPr lang="pt-BR" sz="2200" b="1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dirty="0" smtClean="0"/>
                            <a:t>Meio</a:t>
                          </a:r>
                          <a:r>
                            <a:rPr lang="pt-BR" sz="2200" b="0" baseline="0" dirty="0" smtClean="0"/>
                            <a:t> e condições do meio</a:t>
                          </a:r>
                        </a:p>
                        <a:p>
                          <a:pPr marL="285750" indent="-285750" algn="l">
                            <a:buFont typeface="Arial" panose="020B0604020202020204" pitchFamily="34" charset="0"/>
                            <a:buChar char="•"/>
                          </a:pPr>
                          <a:r>
                            <a:rPr lang="pt-BR" sz="2200" b="0" baseline="0" dirty="0" smtClean="0"/>
                            <a:t>Forma (transversal ou longitudinal)</a:t>
                          </a:r>
                          <a:endParaRPr lang="pt-BR" sz="2200" b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  <a:blipFill>
                          <a:blip r:embed="rId2"/>
                          <a:stretch>
                            <a:fillRect l="-200300" t="-24961" r="-600" b="-493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8095204"/>
                      </a:ext>
                    </a:extLst>
                  </a:tr>
                  <a:tr h="967415">
                    <a:tc>
                      <a:txBody>
                        <a:bodyPr/>
                        <a:lstStyle/>
                        <a:p>
                          <a:r>
                            <a:rPr lang="pt-BR" sz="2200" b="1" i="0" dirty="0" smtClean="0"/>
                            <a:t>Frequência</a:t>
                          </a:r>
                          <a:endParaRPr lang="pt-BR" sz="2200" b="1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0" i="0" dirty="0" smtClean="0"/>
                            <a:t>Fonte</a:t>
                          </a:r>
                          <a:endParaRPr lang="pt-BR" sz="22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2200" b="0" i="0" dirty="0" smtClean="0"/>
                            <a:t>Fonte</a:t>
                          </a:r>
                          <a:endParaRPr lang="pt-BR" sz="2200" b="0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extLst>
                      <a:ext uri="{0D108BD9-81ED-4DB2-BD59-A6C34878D82A}">
                        <a16:rowId xmlns:a16="http://schemas.microsoft.com/office/drawing/2014/main" val="2350106805"/>
                      </a:ext>
                    </a:extLst>
                  </a:tr>
                  <a:tr h="967415">
                    <a:tc>
                      <a:txBody>
                        <a:bodyPr/>
                        <a:lstStyle/>
                        <a:p>
                          <a:r>
                            <a:rPr lang="pt-BR" sz="2200" b="1" i="0" dirty="0" smtClean="0"/>
                            <a:t>Comprimento</a:t>
                          </a:r>
                          <a:r>
                            <a:rPr lang="pt-BR" sz="2200" b="1" i="0" baseline="0" dirty="0" smtClean="0"/>
                            <a:t> de onda</a:t>
                          </a:r>
                          <a:endParaRPr lang="pt-BR" sz="2200" b="1" i="0" dirty="0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  <a:blipFill>
                          <a:blip r:embed="rId2"/>
                          <a:stretch>
                            <a:fillRect l="-68900" t="-610063" r="-84829" b="-1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anchor="ctr">
                        <a:cell3D prstMaterial="dkEdge">
                          <a:bevel/>
                          <a:lightRig rig="flood" dir="t"/>
                        </a:cell3D>
                        <a:blipFill>
                          <a:blip r:embed="rId2"/>
                          <a:stretch>
                            <a:fillRect l="-200300" t="-610063" r="-600" b="-1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3627714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7416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92" y="5271445"/>
            <a:ext cx="6660333" cy="15865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/>
          <p:cNvSpPr/>
          <p:nvPr/>
        </p:nvSpPr>
        <p:spPr>
          <a:xfrm>
            <a:off x="161109" y="164014"/>
            <a:ext cx="11856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dirty="0" smtClean="0"/>
              <a:t>Extra 1 - (Fuvest-SP</a:t>
            </a:r>
            <a:r>
              <a:rPr lang="pt-BR" sz="2100" dirty="0"/>
              <a:t>) A figura representa uma onda </a:t>
            </a:r>
            <a:r>
              <a:rPr lang="pt-BR" sz="2100" dirty="0" smtClean="0"/>
              <a:t>harmônica transversal</a:t>
            </a:r>
            <a:r>
              <a:rPr lang="pt-BR" sz="2100" dirty="0"/>
              <a:t>, que se propaga no </a:t>
            </a:r>
            <a:r>
              <a:rPr lang="pt-BR" sz="2100" dirty="0" smtClean="0"/>
              <a:t>sentido positivo </a:t>
            </a:r>
            <a:r>
              <a:rPr lang="pt-BR" sz="2100" dirty="0"/>
              <a:t>do </a:t>
            </a:r>
            <a:r>
              <a:rPr lang="pt-BR" sz="2100" dirty="0" smtClean="0"/>
              <a:t>eixo x </a:t>
            </a:r>
            <a:r>
              <a:rPr lang="pt-BR" sz="2100" dirty="0"/>
              <a:t>em </a:t>
            </a:r>
            <a:r>
              <a:rPr lang="pt-BR" sz="2100" dirty="0" smtClean="0"/>
              <a:t>dois </a:t>
            </a:r>
            <a:r>
              <a:rPr lang="pt-BR" sz="2100" dirty="0"/>
              <a:t>instantes de tempo: t </a:t>
            </a:r>
            <a:r>
              <a:rPr lang="pt-BR" sz="2100" dirty="0" smtClean="0"/>
              <a:t>= </a:t>
            </a:r>
            <a:r>
              <a:rPr lang="pt-BR" sz="2100" dirty="0"/>
              <a:t>3 s (linha cheia) </a:t>
            </a:r>
            <a:r>
              <a:rPr lang="pt-BR" sz="2100" dirty="0" smtClean="0"/>
              <a:t>e t = </a:t>
            </a:r>
            <a:r>
              <a:rPr lang="pt-BR" sz="2100" dirty="0"/>
              <a:t>7 s (linha tracejada).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61109" y="1072345"/>
            <a:ext cx="489421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dirty="0"/>
              <a:t>Dentre as alternativas, a que </a:t>
            </a:r>
            <a:r>
              <a:rPr lang="pt-BR" sz="2100" dirty="0" smtClean="0"/>
              <a:t>pode corresponder </a:t>
            </a:r>
            <a:r>
              <a:rPr lang="pt-BR" sz="2100" dirty="0"/>
              <a:t>à </a:t>
            </a:r>
            <a:r>
              <a:rPr lang="pt-BR" sz="2100" dirty="0" smtClean="0"/>
              <a:t>velocidade de </a:t>
            </a:r>
            <a:r>
              <a:rPr lang="pt-BR" sz="2100" dirty="0"/>
              <a:t>propagação dessa onda é</a:t>
            </a:r>
          </a:p>
          <a:p>
            <a:endParaRPr lang="pt-BR" sz="2100" dirty="0" smtClean="0"/>
          </a:p>
          <a:p>
            <a:r>
              <a:rPr lang="pt-BR" sz="2100" dirty="0" smtClean="0"/>
              <a:t>a</a:t>
            </a:r>
            <a:r>
              <a:rPr lang="pt-BR" sz="2100" dirty="0"/>
              <a:t>) 0,14 m/s</a:t>
            </a:r>
          </a:p>
          <a:p>
            <a:r>
              <a:rPr lang="pt-BR" sz="2100" dirty="0"/>
              <a:t>b) 0,25 m/s</a:t>
            </a:r>
          </a:p>
          <a:p>
            <a:r>
              <a:rPr lang="pt-BR" sz="2100" dirty="0"/>
              <a:t>c) 0,33 m/s</a:t>
            </a:r>
          </a:p>
          <a:p>
            <a:r>
              <a:rPr lang="pt-BR" sz="2100" dirty="0"/>
              <a:t>d) 1,00 m/s</a:t>
            </a:r>
          </a:p>
          <a:p>
            <a:r>
              <a:rPr lang="pt-BR" sz="2100" dirty="0"/>
              <a:t>e) 2,00 m/s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1109" y="4180344"/>
            <a:ext cx="532529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100" dirty="0" smtClean="0"/>
              <a:t>Extra 2 </a:t>
            </a:r>
            <a:r>
              <a:rPr lang="pt-BR" sz="2100" dirty="0"/>
              <a:t>- 3. (</a:t>
            </a:r>
            <a:r>
              <a:rPr lang="pt-BR" sz="2100" dirty="0" err="1"/>
              <a:t>Uern</a:t>
            </a:r>
            <a:r>
              <a:rPr lang="pt-BR" sz="2100" dirty="0"/>
              <a:t> 2015)  O período da onda periódica a seguir </a:t>
            </a:r>
            <a:r>
              <a:rPr lang="pt-BR" sz="2100" dirty="0" smtClean="0"/>
              <a:t>é 2,5s.É </a:t>
            </a:r>
            <a:r>
              <a:rPr lang="pt-BR" sz="2100" dirty="0"/>
              <a:t>correto afirmar que a velocidade de propagação dessa onda é </a:t>
            </a:r>
            <a:endParaRPr lang="pt-BR" sz="2100" dirty="0" smtClean="0"/>
          </a:p>
          <a:p>
            <a:pPr algn="just"/>
            <a:endParaRPr lang="pt-BR" sz="2100" dirty="0"/>
          </a:p>
          <a:p>
            <a:pPr algn="just"/>
            <a:r>
              <a:rPr lang="pt-BR" sz="2100" dirty="0"/>
              <a:t>a) </a:t>
            </a:r>
            <a:r>
              <a:rPr lang="pt-BR" sz="2100" dirty="0" smtClean="0"/>
              <a:t>1,8 cm/s </a:t>
            </a:r>
            <a:endParaRPr lang="pt-BR" sz="2100" dirty="0"/>
          </a:p>
          <a:p>
            <a:pPr algn="just"/>
            <a:r>
              <a:rPr lang="pt-BR" sz="2100" dirty="0"/>
              <a:t>b) </a:t>
            </a:r>
            <a:r>
              <a:rPr lang="pt-BR" sz="2100" dirty="0" smtClean="0"/>
              <a:t>2,2 cm/s  </a:t>
            </a:r>
            <a:endParaRPr lang="pt-BR" sz="2100" dirty="0"/>
          </a:p>
          <a:p>
            <a:pPr algn="just"/>
            <a:r>
              <a:rPr lang="pt-BR" sz="2100" dirty="0" smtClean="0"/>
              <a:t>c) 2,6 cm/s </a:t>
            </a:r>
            <a:endParaRPr lang="pt-BR" sz="2100" dirty="0"/>
          </a:p>
          <a:p>
            <a:pPr algn="just"/>
            <a:r>
              <a:rPr lang="pt-BR" sz="2100" dirty="0"/>
              <a:t>d) </a:t>
            </a:r>
            <a:r>
              <a:rPr lang="pt-BR" sz="2100" dirty="0" smtClean="0"/>
              <a:t>3,2 cm/s</a:t>
            </a:r>
            <a:endParaRPr lang="pt-BR" sz="21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701" y="902678"/>
            <a:ext cx="6756128" cy="3088197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0182924" y="6488668"/>
            <a:ext cx="20090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/>
              <a:t>Respostas: 1) b 2) d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809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122311"/>
            <a:ext cx="5513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>
                <a:solidFill>
                  <a:srgbClr val="002060"/>
                </a:solidFill>
              </a:rPr>
              <a:t>Onda: Perturbação em determinado meio</a:t>
            </a:r>
            <a:endParaRPr lang="pt-BR" sz="2400" dirty="0">
              <a:solidFill>
                <a:srgbClr val="002060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2175" y="688856"/>
            <a:ext cx="7368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smtClean="0">
                <a:latin typeface="Calibri" panose="020F0502020204030204" pitchFamily="34" charset="0"/>
              </a:rPr>
              <a:t>Uma </a:t>
            </a:r>
            <a:r>
              <a:rPr lang="pt-BR" altLang="pt-BR" sz="2400" dirty="0">
                <a:latin typeface="Calibri" panose="020F0502020204030204" pitchFamily="34" charset="0"/>
              </a:rPr>
              <a:t>onda é uma sequência regular e periódica de pulsos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3619"/>
            <a:ext cx="8920299" cy="171450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9659943" y="2167662"/>
            <a:ext cx="88678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500" dirty="0" smtClean="0">
                <a:latin typeface="Calibri" panose="020F0502020204030204" pitchFamily="34" charset="0"/>
              </a:rPr>
              <a:t>Onda</a:t>
            </a:r>
            <a:endParaRPr lang="pt-BR" sz="2500" dirty="0"/>
          </a:p>
        </p:txBody>
      </p:sp>
      <p:cxnSp>
        <p:nvCxnSpPr>
          <p:cNvPr id="19" name="Conector de Seta Reta 18"/>
          <p:cNvCxnSpPr/>
          <p:nvPr/>
        </p:nvCxnSpPr>
        <p:spPr>
          <a:xfrm>
            <a:off x="2855177" y="1605512"/>
            <a:ext cx="1321887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tângulo 20"/>
          <p:cNvSpPr/>
          <p:nvPr/>
        </p:nvSpPr>
        <p:spPr>
          <a:xfrm>
            <a:off x="4417814" y="1390068"/>
            <a:ext cx="318971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Velocidade de propagação</a:t>
            </a:r>
            <a:endParaRPr lang="pt-BR" sz="2200" dirty="0"/>
          </a:p>
        </p:txBody>
      </p:sp>
      <p:sp>
        <p:nvSpPr>
          <p:cNvPr id="2" name="Retângulo 1"/>
          <p:cNvSpPr/>
          <p:nvPr/>
        </p:nvSpPr>
        <p:spPr>
          <a:xfrm>
            <a:off x="127733" y="3631670"/>
            <a:ext cx="1949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400" b="1" dirty="0" smtClean="0">
                <a:latin typeface="Calibri" panose="020F0502020204030204" pitchFamily="34" charset="0"/>
              </a:rPr>
              <a:t>Frequência (f</a:t>
            </a:r>
            <a:r>
              <a:rPr lang="pt-BR" altLang="pt-BR" sz="2400" dirty="0" smtClean="0">
                <a:latin typeface="Calibri" panose="020F0502020204030204" pitchFamily="34" charset="0"/>
              </a:rPr>
              <a:t>)</a:t>
            </a:r>
            <a:endParaRPr lang="pt-BR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ângulo 2"/>
              <p:cNvSpPr/>
              <p:nvPr/>
            </p:nvSpPr>
            <p:spPr>
              <a:xfrm>
                <a:off x="127733" y="4481400"/>
                <a:ext cx="3475310" cy="6520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t-BR" sz="2500" dirty="0" smtClean="0"/>
                  <a:t>f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25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pt-BR" sz="2500" b="0" i="0" smtClean="0">
                            <a:latin typeface="Cambria Math" panose="02040503050406030204" pitchFamily="18" charset="0"/>
                          </a:rPr>
                          <m:t>quantidade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𝑑𝑒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𝑜𝑠𝑐𝑖𝑙𝑎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çõ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𝑒𝑠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l-GR" sz="2500" i="1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pt-BR" sz="2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pt-BR" sz="2500" dirty="0"/>
              </a:p>
            </p:txBody>
          </p:sp>
        </mc:Choice>
        <mc:Fallback xmlns="">
          <p:sp>
            <p:nvSpPr>
              <p:cNvPr id="3" name="Retâ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33" y="4481400"/>
                <a:ext cx="3475310" cy="652038"/>
              </a:xfrm>
              <a:prstGeom prst="rect">
                <a:avLst/>
              </a:prstGeom>
              <a:blipFill>
                <a:blip r:embed="rId3"/>
                <a:stretch>
                  <a:fillRect l="-2982" b="-10280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tângulo 4"/>
          <p:cNvSpPr/>
          <p:nvPr/>
        </p:nvSpPr>
        <p:spPr>
          <a:xfrm>
            <a:off x="996754" y="5522053"/>
            <a:ext cx="16690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SI: Hertz (Hz)</a:t>
            </a:r>
            <a:endParaRPr lang="pt-BR" sz="2200" dirty="0"/>
          </a:p>
        </p:txBody>
      </p:sp>
      <p:sp>
        <p:nvSpPr>
          <p:cNvPr id="6" name="Retângulo 5"/>
          <p:cNvSpPr/>
          <p:nvPr/>
        </p:nvSpPr>
        <p:spPr>
          <a:xfrm>
            <a:off x="996754" y="6230551"/>
            <a:ext cx="17486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200" dirty="0" smtClean="0">
                <a:latin typeface="Calibri" panose="020F0502020204030204" pitchFamily="34" charset="0"/>
              </a:rPr>
              <a:t>1 Hz = 1 </a:t>
            </a:r>
            <a:r>
              <a:rPr lang="pt-BR" altLang="pt-BR" sz="2200" dirty="0" err="1" smtClean="0">
                <a:latin typeface="Calibri" panose="020F0502020204030204" pitchFamily="34" charset="0"/>
              </a:rPr>
              <a:t>osc</a:t>
            </a:r>
            <a:r>
              <a:rPr lang="pt-BR" altLang="pt-BR" sz="2200" dirty="0" smtClean="0">
                <a:latin typeface="Calibri" panose="020F0502020204030204" pitchFamily="34" charset="0"/>
              </a:rPr>
              <a:t>/s</a:t>
            </a:r>
            <a:endParaRPr lang="pt-BR" sz="2200" dirty="0"/>
          </a:p>
        </p:txBody>
      </p:sp>
      <p:sp>
        <p:nvSpPr>
          <p:cNvPr id="7" name="Retângulo 6"/>
          <p:cNvSpPr/>
          <p:nvPr/>
        </p:nvSpPr>
        <p:spPr>
          <a:xfrm>
            <a:off x="3941337" y="5229665"/>
            <a:ext cx="804277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t-BR" sz="2200" dirty="0" smtClean="0"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Calibri" panose="020F0502020204030204" pitchFamily="34" charset="0"/>
              </a:rPr>
              <a:t>Os pontos do meio repetem a frequência de oscilação da fonte.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Calibri" panose="020F0502020204030204" pitchFamily="34" charset="0"/>
              </a:rPr>
              <a:t>A frequência depende exclusivamente da fonte.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dirty="0" smtClean="0">
                <a:latin typeface="Calibri" panose="020F0502020204030204" pitchFamily="34" charset="0"/>
              </a:rPr>
              <a:t>A frequência não se altera nos fenômenos da reflexão ou refração.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69648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1181100"/>
            <a:ext cx="8372475" cy="44958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95942" y="143691"/>
            <a:ext cx="1489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Ex. 1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41606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89" y="134981"/>
            <a:ext cx="6250985" cy="329223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74" y="3740669"/>
            <a:ext cx="5898016" cy="311733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95942" y="143691"/>
            <a:ext cx="1489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Ex. 1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7674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95942" y="143691"/>
            <a:ext cx="1489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 smtClean="0"/>
              <a:t>Ex. 2</a:t>
            </a:r>
            <a:endParaRPr lang="pt-BR" sz="22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996" y="1226684"/>
            <a:ext cx="10572750" cy="414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8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2879" y="117566"/>
            <a:ext cx="116651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/>
              <a:t>UNESP - A </a:t>
            </a:r>
            <a:r>
              <a:rPr lang="pt-BR" sz="2200" dirty="0"/>
              <a:t>imagem, obtida em um laboratório didático, representa ondas circulares produzidas na superfície da água em uma cuba de ondas e, em destaque, três cristas dessas ondas. O centro gerador das ondas é o ponto P, perturbado periodicamente por uma haste vibratória.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182879" y="3325109"/>
            <a:ext cx="473078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smtClean="0"/>
              <a:t>a) 4,5 	b) 3,0 	c) 1,5 	d) 9,0 	e) 13,5 </a:t>
            </a:r>
            <a:endParaRPr lang="pt-BR" sz="2200" dirty="0"/>
          </a:p>
        </p:txBody>
      </p:sp>
      <p:sp>
        <p:nvSpPr>
          <p:cNvPr id="7" name="Retângulo 6"/>
          <p:cNvSpPr/>
          <p:nvPr/>
        </p:nvSpPr>
        <p:spPr>
          <a:xfrm>
            <a:off x="182879" y="1327832"/>
            <a:ext cx="612648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/>
              <a:t>I - Considerando </a:t>
            </a:r>
            <a:r>
              <a:rPr lang="pt-BR" sz="2200" dirty="0"/>
              <a:t>as informações da figura e sabendo que a velocidade de propagação dessas ondas na superfície da água é 13,5 cm/s, é correto afirmar que o número de vezes que a haste toca a superfície da água, a cada segundo, é igual a 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2878" y="4111947"/>
            <a:ext cx="61264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200" dirty="0" smtClean="0"/>
              <a:t>II – Se a haste tocar a superfície da água 18 vezes por segundo, qual será a velocidade de propagação das ondas? Qual será o novo comprimento de ondas?</a:t>
            </a:r>
            <a:endParaRPr lang="pt-BR" sz="2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1905" y="1343082"/>
            <a:ext cx="4414896" cy="4509078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9782346" y="5769625"/>
            <a:ext cx="6864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smtClean="0"/>
              <a:t>3 cm</a:t>
            </a:r>
            <a:endParaRPr lang="pt-BR" sz="2000" dirty="0"/>
          </a:p>
        </p:txBody>
      </p:sp>
      <p:cxnSp>
        <p:nvCxnSpPr>
          <p:cNvPr id="16" name="Conector de Seta Reta 15"/>
          <p:cNvCxnSpPr/>
          <p:nvPr/>
        </p:nvCxnSpPr>
        <p:spPr>
          <a:xfrm>
            <a:off x="9622631" y="6261175"/>
            <a:ext cx="5029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10125549" y="6261175"/>
            <a:ext cx="50291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9720843" y="6394084"/>
            <a:ext cx="31451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200" dirty="0"/>
              <a:t>λ</a:t>
            </a:r>
            <a:endParaRPr lang="pt-BR" sz="2200" dirty="0"/>
          </a:p>
        </p:txBody>
      </p:sp>
      <p:sp>
        <p:nvSpPr>
          <p:cNvPr id="19" name="Retângulo 18"/>
          <p:cNvSpPr/>
          <p:nvPr/>
        </p:nvSpPr>
        <p:spPr>
          <a:xfrm>
            <a:off x="10284147" y="6411798"/>
            <a:ext cx="31451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/>
              <a:t>λ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253124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602" y="0"/>
            <a:ext cx="5592129" cy="5711425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399066" y="5711425"/>
            <a:ext cx="869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 smtClean="0"/>
              <a:t>3 cm</a:t>
            </a:r>
            <a:endParaRPr lang="pt-BR" sz="2000" dirty="0"/>
          </a:p>
        </p:txBody>
      </p:sp>
      <p:cxnSp>
        <p:nvCxnSpPr>
          <p:cNvPr id="16" name="Conector de Seta Reta 15"/>
          <p:cNvCxnSpPr/>
          <p:nvPr/>
        </p:nvCxnSpPr>
        <p:spPr>
          <a:xfrm>
            <a:off x="6098916" y="6202975"/>
            <a:ext cx="6370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de Seta Reta 16"/>
          <p:cNvCxnSpPr/>
          <p:nvPr/>
        </p:nvCxnSpPr>
        <p:spPr>
          <a:xfrm>
            <a:off x="6742269" y="6202975"/>
            <a:ext cx="63702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tângulo 17"/>
          <p:cNvSpPr/>
          <p:nvPr/>
        </p:nvSpPr>
        <p:spPr>
          <a:xfrm>
            <a:off x="6337563" y="6335884"/>
            <a:ext cx="398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/>
              <a:t>λ</a:t>
            </a:r>
            <a:endParaRPr lang="pt-BR" sz="2200" dirty="0"/>
          </a:p>
        </p:txBody>
      </p:sp>
      <p:sp>
        <p:nvSpPr>
          <p:cNvPr id="19" name="Retângulo 18"/>
          <p:cNvSpPr/>
          <p:nvPr/>
        </p:nvSpPr>
        <p:spPr>
          <a:xfrm>
            <a:off x="6900867" y="6353598"/>
            <a:ext cx="39837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200" dirty="0"/>
              <a:t>λ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6830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09" y="2306177"/>
            <a:ext cx="9651728" cy="2435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1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04" y="583976"/>
            <a:ext cx="10743395" cy="551202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8636457" y="6262253"/>
            <a:ext cx="29270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err="1"/>
              <a:t>Ex</a:t>
            </a:r>
            <a:r>
              <a:rPr lang="pt-BR" altLang="pt-BR" sz="2400" dirty="0"/>
              <a:t>: Onda numa corda.</a:t>
            </a:r>
          </a:p>
        </p:txBody>
      </p:sp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0" y="6262254"/>
            <a:ext cx="65381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+mn-lt"/>
              </a:rPr>
              <a:t>Propagação na direção perpendicular à oscilação.</a:t>
            </a:r>
          </a:p>
        </p:txBody>
      </p:sp>
    </p:spTree>
    <p:extLst>
      <p:ext uri="{BB962C8B-B14F-4D97-AF65-F5344CB8AC3E}">
        <p14:creationId xmlns:p14="http://schemas.microsoft.com/office/powerpoint/2010/main" val="322401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D79FB971-2961-4771-A96B-380CE50AFC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80" y="808749"/>
            <a:ext cx="9393383" cy="595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4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ransversal wave gif">
            <a:extLst>
              <a:ext uri="{FF2B5EF4-FFF2-40B4-BE49-F238E27FC236}">
                <a16:creationId xmlns:a16="http://schemas.microsoft.com/office/drawing/2014/main" id="{4A53C8B7-6DED-45CD-873E-50E9D9D3A5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10" y="1844824"/>
            <a:ext cx="883298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E5D83C-BDBE-4CC7-ABF3-7B917472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3" y="476673"/>
            <a:ext cx="1228725" cy="8096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7CDEB7-2EC0-4C3C-B949-7DEC2BE0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830637"/>
            <a:ext cx="800100" cy="16287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4959928" y="1510145"/>
            <a:ext cx="0" cy="4710546"/>
          </a:xfrm>
          <a:prstGeom prst="line">
            <a:avLst/>
          </a:prstGeom>
          <a:ln w="254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04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 para transversal waves gif">
            <a:extLst>
              <a:ext uri="{FF2B5EF4-FFF2-40B4-BE49-F238E27FC236}">
                <a16:creationId xmlns:a16="http://schemas.microsoft.com/office/drawing/2014/main" id="{B8869151-FCE5-4D52-80CB-EBD5464321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476672"/>
            <a:ext cx="6192688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1E5D83C-BDBE-4CC7-ABF3-7B917472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3" y="476673"/>
            <a:ext cx="1228725" cy="80962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7CDEB7-2EC0-4C3C-B949-7DEC2BE02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830637"/>
            <a:ext cx="800100" cy="16287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8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127733" y="122311"/>
            <a:ext cx="35942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longitudinal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843" y="583976"/>
            <a:ext cx="11393554" cy="5165660"/>
          </a:xfrm>
          <a:prstGeom prst="rect">
            <a:avLst/>
          </a:prstGeom>
        </p:spPr>
      </p:pic>
      <p:sp>
        <p:nvSpPr>
          <p:cNvPr id="7" name="CaixaDeTexto 8"/>
          <p:cNvSpPr txBox="1">
            <a:spLocks noChangeArrowheads="1"/>
          </p:cNvSpPr>
          <p:nvPr/>
        </p:nvSpPr>
        <p:spPr bwMode="auto">
          <a:xfrm>
            <a:off x="127733" y="6058313"/>
            <a:ext cx="60988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>
                <a:latin typeface="+mn-lt"/>
              </a:rPr>
              <a:t>Propagação na mesma direção da oscilação.</a:t>
            </a:r>
          </a:p>
        </p:txBody>
      </p: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6899563" y="6058312"/>
            <a:ext cx="48629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2400" dirty="0" err="1">
                <a:latin typeface="+mn-lt"/>
              </a:rPr>
              <a:t>Ex</a:t>
            </a:r>
            <a:r>
              <a:rPr lang="pt-BR" altLang="pt-BR" sz="2400" dirty="0">
                <a:latin typeface="+mn-lt"/>
              </a:rPr>
              <a:t>: Onda Sonora e onda numa mola.</a:t>
            </a:r>
          </a:p>
        </p:txBody>
      </p:sp>
    </p:spTree>
    <p:extLst>
      <p:ext uri="{BB962C8B-B14F-4D97-AF65-F5344CB8AC3E}">
        <p14:creationId xmlns:p14="http://schemas.microsoft.com/office/powerpoint/2010/main" val="259525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27733" y="122311"/>
            <a:ext cx="3462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u="sng" dirty="0" smtClean="0">
                <a:solidFill>
                  <a:srgbClr val="002060"/>
                </a:solidFill>
              </a:rPr>
              <a:t>Pulso ou onda transversal</a:t>
            </a: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46" y="764084"/>
            <a:ext cx="10138900" cy="584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4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1341</Words>
  <Application>Microsoft Office PowerPoint</Application>
  <PresentationFormat>Widescreen</PresentationFormat>
  <Paragraphs>195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Cambria Math</vt:lpstr>
      <vt:lpstr>等线</vt:lpstr>
      <vt:lpstr>Symbol</vt:lpstr>
      <vt:lpstr>Times New Roman</vt:lpstr>
      <vt:lpstr>YouYuan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Caio Gomes</dc:creator>
  <cp:lastModifiedBy>Caio Gomes</cp:lastModifiedBy>
  <cp:revision>67</cp:revision>
  <dcterms:created xsi:type="dcterms:W3CDTF">2019-09-08T15:18:58Z</dcterms:created>
  <dcterms:modified xsi:type="dcterms:W3CDTF">2019-10-12T11:45:55Z</dcterms:modified>
</cp:coreProperties>
</file>