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0" r:id="rId2"/>
    <p:sldId id="276" r:id="rId3"/>
    <p:sldId id="290" r:id="rId4"/>
    <p:sldId id="292" r:id="rId5"/>
    <p:sldId id="278" r:id="rId6"/>
    <p:sldId id="304" r:id="rId7"/>
    <p:sldId id="305" r:id="rId8"/>
    <p:sldId id="312" r:id="rId9"/>
    <p:sldId id="306" r:id="rId10"/>
    <p:sldId id="308" r:id="rId11"/>
    <p:sldId id="307" r:id="rId12"/>
    <p:sldId id="309" r:id="rId13"/>
    <p:sldId id="257" r:id="rId14"/>
    <p:sldId id="258" r:id="rId15"/>
    <p:sldId id="293" r:id="rId16"/>
    <p:sldId id="311" r:id="rId17"/>
    <p:sldId id="262" r:id="rId18"/>
    <p:sldId id="294" r:id="rId19"/>
    <p:sldId id="263" r:id="rId20"/>
    <p:sldId id="295" r:id="rId21"/>
    <p:sldId id="302" r:id="rId22"/>
    <p:sldId id="296" r:id="rId23"/>
    <p:sldId id="301" r:id="rId24"/>
    <p:sldId id="297" r:id="rId25"/>
    <p:sldId id="298" r:id="rId26"/>
    <p:sldId id="299" r:id="rId27"/>
    <p:sldId id="300" r:id="rId28"/>
    <p:sldId id="303" r:id="rId29"/>
    <p:sldId id="313" r:id="rId30"/>
    <p:sldId id="314" r:id="rId31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B12308-B8E5-43A1-8455-7CA1160A5561}" type="datetimeFigureOut">
              <a:rPr lang="pt-BR"/>
              <a:pPr>
                <a:defRPr/>
              </a:pPr>
              <a:t>25/06/2019</a:t>
            </a:fld>
            <a:endParaRPr lang="pt-BR"/>
          </a:p>
        </p:txBody>
      </p:sp>
      <p:sp>
        <p:nvSpPr>
          <p:cNvPr id="4" name="Espaço Reservado para Rodapé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B643D8-44A0-4BC0-9039-BDDCEB7816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9D1C638-3E8D-40A2-B8FC-DF0DF098036F}" type="datetimeFigureOut">
              <a:rPr lang="pt-BR"/>
              <a:pPr>
                <a:defRPr/>
              </a:pPr>
              <a:t>25/06/2019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32A45FD-07C6-441F-A25B-BAB78996FA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98A89-E78E-479F-87A8-F915F3FB54FC}" type="datetimeFigureOut">
              <a:rPr lang="pt-BR"/>
              <a:pPr>
                <a:defRPr/>
              </a:pPr>
              <a:t>25/06/2019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1712-CA65-4FB5-9C4F-FD452968CD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9899-50A9-43D7-8E79-7B6F96A856B9}" type="datetimeFigureOut">
              <a:rPr lang="pt-BR"/>
              <a:pPr>
                <a:defRPr/>
              </a:pPr>
              <a:t>25/06/2019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00086-21C7-4349-8973-142B2889BC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E1CD-F83B-4BB4-A32D-09E3768F39E5}" type="datetimeFigureOut">
              <a:rPr lang="pt-BR"/>
              <a:pPr>
                <a:defRPr/>
              </a:pPr>
              <a:t>25/06/2019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3882-CA88-4B7E-9A6B-0FE4996D54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A3351-4962-41D8-8763-2C1733BC85B4}" type="datetimeFigureOut">
              <a:rPr lang="pt-BR"/>
              <a:pPr>
                <a:defRPr/>
              </a:pPr>
              <a:t>25/06/2019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99F8-AA55-4D98-BAC4-7F7C2ED5E6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3A5C-B903-4F5F-B08F-0D16C1892445}" type="datetimeFigureOut">
              <a:rPr lang="pt-BR"/>
              <a:pPr>
                <a:defRPr/>
              </a:pPr>
              <a:t>25/06/2019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53B2-BABE-4D0B-BAB4-8DADC80713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C9E5B-F37F-4E34-899C-7B72D24DD88E}" type="datetimeFigureOut">
              <a:rPr lang="pt-BR"/>
              <a:pPr>
                <a:defRPr/>
              </a:pPr>
              <a:t>25/06/2019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0FF3-1506-450C-B2F7-FE72B3A907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0AA40-E0C4-47FB-A778-45B5FC509246}" type="datetimeFigureOut">
              <a:rPr lang="pt-BR"/>
              <a:pPr>
                <a:defRPr/>
              </a:pPr>
              <a:t>25/06/2019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AB89-3F75-4528-8DCB-88BFF3A883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2202-EAA0-4A49-B2F0-65A325AA6429}" type="datetimeFigureOut">
              <a:rPr lang="pt-BR"/>
              <a:pPr>
                <a:defRPr/>
              </a:pPr>
              <a:t>25/06/2019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2FA2-E6E1-4E81-AD28-EDAFD9BAB2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B0E98-694A-4329-92E0-DC820427E80E}" type="datetimeFigureOut">
              <a:rPr lang="pt-BR"/>
              <a:pPr>
                <a:defRPr/>
              </a:pPr>
              <a:t>25/06/2019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BDFB0-A98C-4C54-8757-0372FE095D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D8B6A-953D-4C91-A195-DD9E09A429E4}" type="datetimeFigureOut">
              <a:rPr lang="pt-BR"/>
              <a:pPr>
                <a:defRPr/>
              </a:pPr>
              <a:t>25/06/2019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4333-0716-4CF7-98FC-F9B0C5570B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AD2D-D2C6-40F3-B909-4E6503E6F2E9}" type="datetimeFigureOut">
              <a:rPr lang="pt-BR"/>
              <a:pPr>
                <a:defRPr/>
              </a:pPr>
              <a:t>25/06/2019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3642-6B75-4446-B3D2-33C3C35B4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3FAEF8-A5A1-44F0-9277-3D97972741B6}" type="datetimeFigureOut">
              <a:rPr lang="pt-BR"/>
              <a:pPr>
                <a:defRPr/>
              </a:pPr>
              <a:t>25/06/2019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BF363E-4F5E-48F4-B059-5178BF0CFC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5" y="1280160"/>
            <a:ext cx="7968342" cy="5577840"/>
          </a:xfrm>
          <a:prstGeom prst="rect">
            <a:avLst/>
          </a:prstGeom>
        </p:spPr>
      </p:pic>
      <p:sp>
        <p:nvSpPr>
          <p:cNvPr id="3" name="Título 1">
            <a:extLst/>
          </p:cNvPr>
          <p:cNvSpPr txBox="1">
            <a:spLocks/>
          </p:cNvSpPr>
          <p:nvPr/>
        </p:nvSpPr>
        <p:spPr>
          <a:xfrm>
            <a:off x="286409" y="212181"/>
            <a:ext cx="4285591" cy="484188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pt-BR" sz="2800" b="1" u="sng" dirty="0">
                <a:solidFill>
                  <a:srgbClr val="002060"/>
                </a:solidFill>
                <a:latin typeface="Calibri Light" pitchFamily="34" charset="0"/>
              </a:rPr>
              <a:t>Ângulo limite e reflexão total</a:t>
            </a:r>
          </a:p>
        </p:txBody>
      </p:sp>
    </p:spTree>
    <p:extLst>
      <p:ext uri="{BB962C8B-B14F-4D97-AF65-F5344CB8AC3E}">
        <p14:creationId xmlns:p14="http://schemas.microsoft.com/office/powerpoint/2010/main" val="29048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0086" y="6436026"/>
            <a:ext cx="2808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Respostas: 1) e , 2) e , 3) b 4) b  </a:t>
            </a:r>
            <a:endParaRPr lang="pt-BR" sz="1400" dirty="0"/>
          </a:p>
        </p:txBody>
      </p:sp>
      <p:sp>
        <p:nvSpPr>
          <p:cNvPr id="3" name="Retângulo 2"/>
          <p:cNvSpPr/>
          <p:nvPr/>
        </p:nvSpPr>
        <p:spPr>
          <a:xfrm>
            <a:off x="224589" y="130015"/>
            <a:ext cx="116887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latin typeface="+mn-lt"/>
              </a:rPr>
              <a:t>Extra 4</a:t>
            </a:r>
            <a:r>
              <a:rPr lang="pt-BR" sz="2200" dirty="0" smtClean="0">
                <a:latin typeface="+mn-lt"/>
              </a:rPr>
              <a:t> - (Unesp </a:t>
            </a:r>
            <a:r>
              <a:rPr lang="pt-BR" sz="2200" dirty="0">
                <a:latin typeface="+mn-lt"/>
              </a:rPr>
              <a:t>2017)  Dentro de uma piscina, um tubo retilíneo luminescente, com </a:t>
            </a:r>
            <a:r>
              <a:rPr lang="pt-BR" sz="2200" dirty="0" smtClean="0">
                <a:latin typeface="+mn-lt"/>
              </a:rPr>
              <a:t>1m de </a:t>
            </a:r>
            <a:r>
              <a:rPr lang="pt-BR" sz="2200" dirty="0">
                <a:latin typeface="+mn-lt"/>
              </a:rPr>
              <a:t>comprimento, pende, verticalmente, a partir do centro de uma boia circular opaca, </a:t>
            </a:r>
            <a:r>
              <a:rPr lang="pt-BR" sz="2200" dirty="0" smtClean="0">
                <a:latin typeface="+mn-lt"/>
              </a:rPr>
              <a:t>de 20 cm </a:t>
            </a:r>
            <a:r>
              <a:rPr lang="pt-BR" sz="2200" dirty="0">
                <a:latin typeface="+mn-lt"/>
              </a:rPr>
              <a:t>de raio. A boia flutua, em equilíbrio, na superfície da água da piscina, como representa a figura.</a:t>
            </a:r>
          </a:p>
        </p:txBody>
      </p:sp>
      <p:pic>
        <p:nvPicPr>
          <p:cNvPr id="1026" name="Imagem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9" y="1385517"/>
            <a:ext cx="3969698" cy="26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393473" y="1496425"/>
            <a:ext cx="75198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+mn-lt"/>
              </a:rPr>
              <a:t>Sabendo que o índice de refração absoluto do ar é </a:t>
            </a:r>
            <a:r>
              <a:rPr lang="pt-BR" sz="2200" dirty="0" smtClean="0">
                <a:latin typeface="+mn-lt"/>
              </a:rPr>
              <a:t>1,00  </a:t>
            </a:r>
            <a:r>
              <a:rPr lang="pt-BR" sz="2200" dirty="0">
                <a:latin typeface="+mn-lt"/>
              </a:rPr>
              <a:t>e que o índice de refração absoluto da água da piscina </a:t>
            </a:r>
            <a:r>
              <a:rPr lang="pt-BR" sz="2200" dirty="0" smtClean="0">
                <a:latin typeface="+mn-lt"/>
              </a:rPr>
              <a:t>é 1,25 </a:t>
            </a:r>
            <a:r>
              <a:rPr lang="pt-BR" sz="2200" dirty="0">
                <a:latin typeface="+mn-lt"/>
              </a:rPr>
              <a:t>a parte visível desse tubo, para as pessoas que estiverem fora da piscina, terá comprimento máximo igual 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393473" y="3201389"/>
            <a:ext cx="52822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>
                <a:latin typeface="+mn-lt"/>
              </a:rPr>
              <a:t>a) 45 cm b) 85 cm c) 15cm d) 35 cm e) 65 cm</a:t>
            </a:r>
            <a:endParaRPr lang="pt-B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93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023664"/>
            <a:ext cx="11249025" cy="5610225"/>
          </a:xfrm>
          <a:prstGeom prst="rect">
            <a:avLst/>
          </a:prstGeom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124200" y="5410200"/>
            <a:ext cx="571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276600" y="5562600"/>
            <a:ext cx="571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2133600" y="54864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400">
                <a:solidFill>
                  <a:schemeClr val="tx2"/>
                </a:solidFill>
              </a:rPr>
              <a:t> </a:t>
            </a:r>
            <a:br>
              <a:rPr lang="pt-BR" altLang="pt-BR" sz="4400">
                <a:solidFill>
                  <a:schemeClr val="tx2"/>
                </a:solidFill>
              </a:rPr>
            </a:br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0869" y="243617"/>
            <a:ext cx="1385636" cy="561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2400" b="1" u="sng" dirty="0">
                <a:latin typeface="+mn-lt"/>
              </a:rPr>
              <a:t>Miragem</a:t>
            </a:r>
            <a:endParaRPr lang="pt-BR" altLang="pt-BR" sz="2400" b="1" dirty="0">
              <a:latin typeface="+mn-lt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102934" y="3057525"/>
            <a:ext cx="0" cy="7712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6742925" y="3057524"/>
            <a:ext cx="0" cy="7712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900612" y="3685902"/>
            <a:ext cx="0" cy="6289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8077199" y="4962435"/>
            <a:ext cx="3552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Camadas inferiores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Ar mais quente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Menor índice de refração</a:t>
            </a:r>
          </a:p>
          <a:p>
            <a:endParaRPr lang="pt-BR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7653335" y="4423759"/>
            <a:ext cx="457200" cy="513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H="1">
            <a:off x="1857375" y="3493294"/>
            <a:ext cx="4724400" cy="2488406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933575" y="6052006"/>
            <a:ext cx="1343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Imagem</a:t>
            </a:r>
          </a:p>
        </p:txBody>
      </p:sp>
      <p:sp>
        <p:nvSpPr>
          <p:cNvPr id="23" name="Forma Livre 22"/>
          <p:cNvSpPr/>
          <p:nvPr/>
        </p:nvSpPr>
        <p:spPr>
          <a:xfrm>
            <a:off x="3001397" y="3288476"/>
            <a:ext cx="95693" cy="53163"/>
          </a:xfrm>
          <a:custGeom>
            <a:avLst/>
            <a:gdLst>
              <a:gd name="connsiteX0" fmla="*/ 0 w 95693"/>
              <a:gd name="connsiteY0" fmla="*/ 53163 h 53163"/>
              <a:gd name="connsiteX1" fmla="*/ 53163 w 95693"/>
              <a:gd name="connsiteY1" fmla="*/ 21265 h 53163"/>
              <a:gd name="connsiteX2" fmla="*/ 95693 w 95693"/>
              <a:gd name="connsiteY2" fmla="*/ 0 h 5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693" h="53163">
                <a:moveTo>
                  <a:pt x="0" y="53163"/>
                </a:moveTo>
                <a:cubicBezTo>
                  <a:pt x="17721" y="42530"/>
                  <a:pt x="34679" y="30507"/>
                  <a:pt x="53163" y="21265"/>
                </a:cubicBezTo>
                <a:cubicBezTo>
                  <a:pt x="102034" y="-3171"/>
                  <a:pt x="71670" y="24021"/>
                  <a:pt x="9569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0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0869" y="243617"/>
            <a:ext cx="1385636" cy="561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2400" b="1" u="sng" dirty="0">
                <a:latin typeface="+mn-lt"/>
              </a:rPr>
              <a:t>Miragem</a:t>
            </a:r>
            <a:endParaRPr lang="pt-BR" altLang="pt-BR" sz="2400" b="1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69" y="1079195"/>
            <a:ext cx="11460078" cy="57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5410200"/>
            <a:ext cx="571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276600" y="5562600"/>
            <a:ext cx="571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2133600" y="54864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400">
                <a:solidFill>
                  <a:schemeClr val="tx2"/>
                </a:solidFill>
              </a:rPr>
              <a:t> </a:t>
            </a:r>
            <a:br>
              <a:rPr lang="pt-BR" altLang="pt-BR" sz="4400">
                <a:solidFill>
                  <a:schemeClr val="tx2"/>
                </a:solidFill>
              </a:rPr>
            </a:br>
            <a:endParaRPr lang="pt-BR" altLang="pt-BR" sz="4400">
              <a:solidFill>
                <a:schemeClr val="tx2"/>
              </a:solidFill>
            </a:endParaRPr>
          </a:p>
        </p:txBody>
      </p:sp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1242740"/>
            <a:ext cx="6777038" cy="561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CAE674C-F045-4023-8B13-A20C7C4C069A}"/>
              </a:ext>
            </a:extLst>
          </p:cNvPr>
          <p:cNvSpPr txBox="1">
            <a:spLocks/>
          </p:cNvSpPr>
          <p:nvPr/>
        </p:nvSpPr>
        <p:spPr>
          <a:xfrm>
            <a:off x="286409" y="212181"/>
            <a:ext cx="4457869" cy="484188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pt-BR" sz="2800" b="1" u="sng" dirty="0">
                <a:solidFill>
                  <a:srgbClr val="002060"/>
                </a:solidFill>
                <a:latin typeface="Calibri Light" pitchFamily="34" charset="0"/>
              </a:rPr>
              <a:t>Ângulo limite e reflexão total</a:t>
            </a:r>
          </a:p>
        </p:txBody>
      </p:sp>
    </p:spTree>
    <p:extLst>
      <p:ext uri="{BB962C8B-B14F-4D97-AF65-F5344CB8AC3E}">
        <p14:creationId xmlns:p14="http://schemas.microsoft.com/office/powerpoint/2010/main" val="79791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124200" y="5410200"/>
            <a:ext cx="571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276600" y="5562600"/>
            <a:ext cx="571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2133600" y="54864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400">
                <a:solidFill>
                  <a:schemeClr val="tx2"/>
                </a:solidFill>
              </a:rPr>
              <a:t> </a:t>
            </a:r>
            <a:br>
              <a:rPr lang="pt-BR" altLang="pt-BR" sz="4400">
                <a:solidFill>
                  <a:schemeClr val="tx2"/>
                </a:solidFill>
              </a:rPr>
            </a:br>
            <a:endParaRPr lang="pt-BR" altLang="pt-BR" sz="4400">
              <a:solidFill>
                <a:schemeClr val="tx2"/>
              </a:solidFill>
            </a:endParaRP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371600"/>
            <a:ext cx="6562725" cy="576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EE7835B-42C6-47CE-8DC2-78288B574982}"/>
              </a:ext>
            </a:extLst>
          </p:cNvPr>
          <p:cNvSpPr txBox="1">
            <a:spLocks/>
          </p:cNvSpPr>
          <p:nvPr/>
        </p:nvSpPr>
        <p:spPr>
          <a:xfrm>
            <a:off x="286409" y="212181"/>
            <a:ext cx="4457869" cy="484188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pt-BR" sz="2800" b="1" u="sng" dirty="0">
                <a:solidFill>
                  <a:srgbClr val="002060"/>
                </a:solidFill>
                <a:latin typeface="Calibri Light" pitchFamily="34" charset="0"/>
              </a:rPr>
              <a:t>Ângulo limite e reflexão total</a:t>
            </a:r>
          </a:p>
        </p:txBody>
      </p:sp>
    </p:spTree>
    <p:extLst>
      <p:ext uri="{BB962C8B-B14F-4D97-AF65-F5344CB8AC3E}">
        <p14:creationId xmlns:p14="http://schemas.microsoft.com/office/powerpoint/2010/main" val="38975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08511D3-6AE6-47F1-98A2-7C6D22029B19}"/>
              </a:ext>
            </a:extLst>
          </p:cNvPr>
          <p:cNvSpPr txBox="1">
            <a:spLocks/>
          </p:cNvSpPr>
          <p:nvPr/>
        </p:nvSpPr>
        <p:spPr>
          <a:xfrm>
            <a:off x="286409" y="212181"/>
            <a:ext cx="4457869" cy="484188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pt-BR" sz="2800" b="1" u="sng" dirty="0">
                <a:solidFill>
                  <a:srgbClr val="002060"/>
                </a:solidFill>
                <a:latin typeface="Calibri Light" pitchFamily="34" charset="0"/>
              </a:rPr>
              <a:t>Ângulo limite e reflexão total</a:t>
            </a:r>
          </a:p>
        </p:txBody>
      </p:sp>
      <p:pic>
        <p:nvPicPr>
          <p:cNvPr id="1026" name="Picture 2" descr="58774_P023b.png">
            <a:extLst>
              <a:ext uri="{FF2B5EF4-FFF2-40B4-BE49-F238E27FC236}">
                <a16:creationId xmlns:a16="http://schemas.microsoft.com/office/drawing/2014/main" id="{51478552-AE6F-4518-94A3-6131CCBF8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2795452"/>
            <a:ext cx="9957661" cy="384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763" y="13585"/>
            <a:ext cx="37338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16" y="0"/>
            <a:ext cx="9783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78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124200" y="5410200"/>
            <a:ext cx="571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276600" y="5562600"/>
            <a:ext cx="571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2133600" y="54864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400">
                <a:solidFill>
                  <a:schemeClr val="tx2"/>
                </a:solidFill>
              </a:rPr>
              <a:t> </a:t>
            </a:r>
            <a:br>
              <a:rPr lang="pt-BR" altLang="pt-BR" sz="4400">
                <a:solidFill>
                  <a:schemeClr val="tx2"/>
                </a:solidFill>
              </a:rPr>
            </a:br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95500" y="114300"/>
            <a:ext cx="7772400" cy="899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Miragem</a:t>
            </a:r>
            <a:endParaRPr lang="pt-BR" alt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graphics.stanford.edu/courses/cs348b-competition/cs348b-05/mirage/phot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1090340"/>
            <a:ext cx="12201525" cy="576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6F30E5F9-EC12-41AC-A234-E4FFDAC46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9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124200" y="5410200"/>
            <a:ext cx="571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276600" y="5562600"/>
            <a:ext cx="571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2133600" y="54864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400">
                <a:solidFill>
                  <a:schemeClr val="tx2"/>
                </a:solidFill>
              </a:rPr>
              <a:t> </a:t>
            </a:r>
            <a:br>
              <a:rPr lang="pt-BR" altLang="pt-BR" sz="4400">
                <a:solidFill>
                  <a:schemeClr val="tx2"/>
                </a:solidFill>
              </a:rPr>
            </a:br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95500" y="114300"/>
            <a:ext cx="7772400" cy="899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Miragem</a:t>
            </a:r>
            <a:endParaRPr lang="pt-BR" alt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i.imgur.com/dQxVJ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140"/>
            <a:ext cx="12192000" cy="58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70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292" y="1078840"/>
            <a:ext cx="4457700" cy="3057525"/>
          </a:xfrm>
          <a:prstGeom prst="rect">
            <a:avLst/>
          </a:prstGeom>
        </p:spPr>
      </p:pic>
      <p:sp>
        <p:nvSpPr>
          <p:cNvPr id="6" name="Título 1">
            <a:extLst/>
          </p:cNvPr>
          <p:cNvSpPr txBox="1">
            <a:spLocks/>
          </p:cNvSpPr>
          <p:nvPr/>
        </p:nvSpPr>
        <p:spPr>
          <a:xfrm>
            <a:off x="286409" y="212181"/>
            <a:ext cx="10528603" cy="484188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pt-BR" sz="2800" b="1" u="sng" dirty="0">
                <a:solidFill>
                  <a:srgbClr val="002060"/>
                </a:solidFill>
                <a:latin typeface="Calibri Light" pitchFamily="34" charset="0"/>
              </a:rPr>
              <a:t>Ângulo limite e reflexão total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CFCC46C-057B-4B9F-B109-CBA23CCE516A}"/>
              </a:ext>
            </a:extLst>
          </p:cNvPr>
          <p:cNvSpPr/>
          <p:nvPr/>
        </p:nvSpPr>
        <p:spPr>
          <a:xfrm>
            <a:off x="227752" y="737818"/>
            <a:ext cx="539284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>
                <a:latin typeface="Calibri" pitchFamily="34" charset="0"/>
              </a:rPr>
              <a:t>Luz refrata para o meio mais refringente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39FD12A-D8DB-478C-92A4-4A2E86D07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0295"/>
            <a:ext cx="3285469" cy="298581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1FB3DAB-D24E-4161-BD55-52A21A5E6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046" y="1069677"/>
            <a:ext cx="3959328" cy="3088276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3F6A541D-8D46-4B2B-9C31-24D270A69F11}"/>
              </a:ext>
            </a:extLst>
          </p:cNvPr>
          <p:cNvSpPr/>
          <p:nvPr/>
        </p:nvSpPr>
        <p:spPr>
          <a:xfrm>
            <a:off x="0" y="5411450"/>
            <a:ext cx="933261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CONCLUSÃO:</a:t>
            </a:r>
            <a:endParaRPr lang="pt-BR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pt-BR" sz="2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+mn-lt"/>
              </a:rPr>
              <a:t>Quando a luz refrata para o meio mais refringente, ocorre reflexão e refração.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+mn-lt"/>
              </a:rPr>
              <a:t>Não ocorre reflexão interna total</a:t>
            </a:r>
            <a:r>
              <a:rPr lang="pt-BR" sz="2200" dirty="0" smtClean="0">
                <a:latin typeface="+mn-lt"/>
              </a:rPr>
              <a:t>.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CC5FE0A7-29B5-40E0-9D37-618AF1D1EEEC}"/>
              </a:ext>
            </a:extLst>
          </p:cNvPr>
          <p:cNvCxnSpPr/>
          <p:nvPr/>
        </p:nvCxnSpPr>
        <p:spPr>
          <a:xfrm flipV="1">
            <a:off x="1948070" y="1724127"/>
            <a:ext cx="318052" cy="887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67675274-430E-48E4-8071-9ACD2F529C3C}"/>
              </a:ext>
            </a:extLst>
          </p:cNvPr>
          <p:cNvCxnSpPr/>
          <p:nvPr/>
        </p:nvCxnSpPr>
        <p:spPr>
          <a:xfrm flipV="1">
            <a:off x="5745472" y="2067306"/>
            <a:ext cx="1009116" cy="622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9A05E78E-18CC-47C9-AACF-9E3490E27615}"/>
              </a:ext>
            </a:extLst>
          </p:cNvPr>
          <p:cNvCxnSpPr>
            <a:cxnSpLocks/>
          </p:cNvCxnSpPr>
          <p:nvPr/>
        </p:nvCxnSpPr>
        <p:spPr>
          <a:xfrm flipV="1">
            <a:off x="10106691" y="2572808"/>
            <a:ext cx="1524713" cy="695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4458686"/>
            <a:ext cx="11758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+mn-lt"/>
              </a:rPr>
              <a:t>A medida que o ângulo de incidência aumenta</a:t>
            </a:r>
            <a:r>
              <a:rPr lang="pt-BR" sz="2200" dirty="0" smtClean="0">
                <a:latin typeface="+mn-lt"/>
              </a:rPr>
              <a:t>, o ângulo de refração aumenta, </a:t>
            </a:r>
            <a:r>
              <a:rPr lang="pt-BR" sz="2200" dirty="0">
                <a:latin typeface="+mn-lt"/>
              </a:rPr>
              <a:t>a intensidade da luz refratada diminui e a </a:t>
            </a:r>
            <a:r>
              <a:rPr lang="pt-BR" sz="2200" dirty="0" smtClean="0">
                <a:latin typeface="+mn-lt"/>
              </a:rPr>
              <a:t>intensidade da </a:t>
            </a:r>
            <a:r>
              <a:rPr lang="pt-BR" sz="2200" dirty="0">
                <a:latin typeface="+mn-lt"/>
              </a:rPr>
              <a:t>luz refletida aumenta.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0009" y="140190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958628" y="148026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7854457" y="147569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332846" y="140190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30%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2601008" y="378869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70%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6322471" y="148029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50%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7103004" y="383635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50%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11119060" y="146454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80%</a:t>
            </a:r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11281293" y="390239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28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8F441F93-B09C-4644-83AC-A199333D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57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ata morgana physics">
            <a:extLst>
              <a:ext uri="{FF2B5EF4-FFF2-40B4-BE49-F238E27FC236}">
                <a16:creationId xmlns:a16="http://schemas.microsoft.com/office/drawing/2014/main" id="{BD452FDA-B99A-4967-84F3-FEFDF9510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21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fata morgana miragem">
            <a:extLst>
              <a:ext uri="{FF2B5EF4-FFF2-40B4-BE49-F238E27FC236}">
                <a16:creationId xmlns:a16="http://schemas.microsoft.com/office/drawing/2014/main" id="{58E6ED9E-3AA9-4EF4-AF1E-53E84FD0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>
            <a:extLst>
              <a:ext uri="{FF2B5EF4-FFF2-40B4-BE49-F238E27FC236}">
                <a16:creationId xmlns:a16="http://schemas.microsoft.com/office/drawing/2014/main" id="{08FD3100-FC0F-4DBC-8AFC-9F4473F4E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65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esultado de imagem para the flying dutch pirates of caribbean">
            <a:extLst>
              <a:ext uri="{FF2B5EF4-FFF2-40B4-BE49-F238E27FC236}">
                <a16:creationId xmlns:a16="http://schemas.microsoft.com/office/drawing/2014/main" id="{A1B97049-78E2-4AE9-8BFD-06C6913F4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m relacionada">
            <a:extLst>
              <a:ext uri="{FF2B5EF4-FFF2-40B4-BE49-F238E27FC236}">
                <a16:creationId xmlns:a16="http://schemas.microsoft.com/office/drawing/2014/main" id="{A2F8D6A2-E0DE-43D9-9E59-A8DEB3807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7"/>
            <a:ext cx="2994991" cy="29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m para the flying dutch pirates of caribbean">
            <a:extLst>
              <a:ext uri="{FF2B5EF4-FFF2-40B4-BE49-F238E27FC236}">
                <a16:creationId xmlns:a16="http://schemas.microsoft.com/office/drawing/2014/main" id="{4E8E5BD5-4539-4003-BD0A-E6C756D1F5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Resultado de imagem para the flying dutch pirates of caribbean">
            <a:extLst>
              <a:ext uri="{FF2B5EF4-FFF2-40B4-BE49-F238E27FC236}">
                <a16:creationId xmlns:a16="http://schemas.microsoft.com/office/drawing/2014/main" id="{6B93DBC3-57A7-43E5-9F3B-3DE639B513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8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fata morgana miragem">
            <a:extLst>
              <a:ext uri="{FF2B5EF4-FFF2-40B4-BE49-F238E27FC236}">
                <a16:creationId xmlns:a16="http://schemas.microsoft.com/office/drawing/2014/main" id="{3093257F-B87F-4A4B-83FC-20A8DFA73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m relacionada">
            <a:extLst>
              <a:ext uri="{FF2B5EF4-FFF2-40B4-BE49-F238E27FC236}">
                <a16:creationId xmlns:a16="http://schemas.microsoft.com/office/drawing/2014/main" id="{D1A26906-3C3B-43E5-B5D3-911C0E2A9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" y="0"/>
            <a:ext cx="12095093" cy="68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68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m relacionada">
            <a:extLst>
              <a:ext uri="{FF2B5EF4-FFF2-40B4-BE49-F238E27FC236}">
                <a16:creationId xmlns:a16="http://schemas.microsoft.com/office/drawing/2014/main" id="{0CEA22D9-627E-48F3-AC1F-AC3EE213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933F1ED-1795-498B-AFCF-3027F7311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833437"/>
            <a:ext cx="11668125" cy="51911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4FA939D-BB1D-46DC-AD72-F5475DB92FB1}"/>
              </a:ext>
            </a:extLst>
          </p:cNvPr>
          <p:cNvSpPr txBox="1"/>
          <p:nvPr/>
        </p:nvSpPr>
        <p:spPr>
          <a:xfrm>
            <a:off x="2994991" y="4967149"/>
            <a:ext cx="206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Ar Frio – maior n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DDB78B-4423-455C-AF76-441C06A688A1}"/>
              </a:ext>
            </a:extLst>
          </p:cNvPr>
          <p:cNvSpPr txBox="1"/>
          <p:nvPr/>
        </p:nvSpPr>
        <p:spPr>
          <a:xfrm>
            <a:off x="2994991" y="2343331"/>
            <a:ext cx="300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Ar Quente – menor n</a:t>
            </a:r>
          </a:p>
        </p:txBody>
      </p:sp>
    </p:spTree>
    <p:extLst>
      <p:ext uri="{BB962C8B-B14F-4D97-AF65-F5344CB8AC3E}">
        <p14:creationId xmlns:p14="http://schemas.microsoft.com/office/powerpoint/2010/main" val="4661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44" y="1426846"/>
            <a:ext cx="89820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145" y="1008419"/>
            <a:ext cx="4219575" cy="301942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FBEAE76-F690-4FFF-8D67-E311065ABF37}"/>
              </a:ext>
            </a:extLst>
          </p:cNvPr>
          <p:cNvSpPr/>
          <p:nvPr/>
        </p:nvSpPr>
        <p:spPr>
          <a:xfrm>
            <a:off x="224024" y="331558"/>
            <a:ext cx="539284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>
                <a:latin typeface="Calibri" pitchFamily="34" charset="0"/>
              </a:rPr>
              <a:t>Luz refrata para o meio menos refringente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D08828-CBA0-4D44-AF64-A09287A8F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410" y="1105542"/>
            <a:ext cx="3298547" cy="28612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DBFE59E-E23E-449B-8530-5BA7EE00F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9778"/>
            <a:ext cx="3609975" cy="286124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47085B3-AC1D-44F1-9807-F1A15AE214D4}"/>
              </a:ext>
            </a:extLst>
          </p:cNvPr>
          <p:cNvSpPr/>
          <p:nvPr/>
        </p:nvSpPr>
        <p:spPr>
          <a:xfrm>
            <a:off x="0" y="5037450"/>
            <a:ext cx="11954298" cy="1824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CONCLUSÃO:</a:t>
            </a:r>
            <a:endParaRPr lang="pt-BR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pt-BR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+mn-lt"/>
              </a:rPr>
              <a:t>Se i &lt; L: ocorre reflexão e refração.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+mn-lt"/>
              </a:rPr>
              <a:t>Se i </a:t>
            </a:r>
            <a:r>
              <a:rPr lang="pt-BR" sz="2200" dirty="0" smtClean="0">
                <a:latin typeface="+mn-lt"/>
              </a:rPr>
              <a:t>= L</a:t>
            </a:r>
            <a:r>
              <a:rPr lang="pt-BR" sz="2200" dirty="0">
                <a:latin typeface="+mn-lt"/>
              </a:rPr>
              <a:t>: </a:t>
            </a:r>
            <a:r>
              <a:rPr lang="pt-BR" sz="2200" dirty="0" smtClean="0">
                <a:latin typeface="+mn-lt"/>
              </a:rPr>
              <a:t>a intensidade do raio refratado é quase nula, o raio refratado se propaga junto à superfície </a:t>
            </a:r>
          </a:p>
          <a:p>
            <a:r>
              <a:rPr lang="pt-BR" sz="2200" dirty="0" smtClean="0">
                <a:latin typeface="+mn-lt"/>
              </a:rPr>
              <a:t>de separação e </a:t>
            </a:r>
            <a:r>
              <a:rPr lang="pt-BR" sz="2200" dirty="0">
                <a:latin typeface="+mn-lt"/>
              </a:rPr>
              <a:t>quase toda luz é refletida</a:t>
            </a:r>
            <a:r>
              <a:rPr lang="pt-BR" sz="2200" dirty="0" smtClean="0">
                <a:latin typeface="+mn-lt"/>
              </a:rPr>
              <a:t>.</a:t>
            </a:r>
            <a:endParaRPr lang="pt-BR" sz="2200" dirty="0">
              <a:latin typeface="+mn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E3311A5-F56F-4598-8D9A-107068FCCED8}"/>
              </a:ext>
            </a:extLst>
          </p:cNvPr>
          <p:cNvSpPr/>
          <p:nvPr/>
        </p:nvSpPr>
        <p:spPr>
          <a:xfrm>
            <a:off x="7958071" y="495629"/>
            <a:ext cx="3701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Situação limite ( r = 90</a:t>
            </a:r>
            <a:r>
              <a:rPr lang="pt-BR" sz="2000" dirty="0"/>
              <a:t>° e i = L)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8458C4B1-9B15-4226-9354-4AD0BC152BBE}"/>
              </a:ext>
            </a:extLst>
          </p:cNvPr>
          <p:cNvCxnSpPr>
            <a:cxnSpLocks/>
          </p:cNvCxnSpPr>
          <p:nvPr/>
        </p:nvCxnSpPr>
        <p:spPr>
          <a:xfrm flipH="1">
            <a:off x="901720" y="2509658"/>
            <a:ext cx="1152940" cy="921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FF3D964-302D-4BA1-8F28-6E2AE7C11F12}"/>
              </a:ext>
            </a:extLst>
          </p:cNvPr>
          <p:cNvCxnSpPr>
            <a:cxnSpLocks/>
          </p:cNvCxnSpPr>
          <p:nvPr/>
        </p:nvCxnSpPr>
        <p:spPr>
          <a:xfrm flipH="1">
            <a:off x="4744850" y="2502789"/>
            <a:ext cx="1285461" cy="755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0E516160-0478-4D03-95D1-AD77AF76ECBD}"/>
              </a:ext>
            </a:extLst>
          </p:cNvPr>
          <p:cNvCxnSpPr>
            <a:cxnSpLocks/>
          </p:cNvCxnSpPr>
          <p:nvPr/>
        </p:nvCxnSpPr>
        <p:spPr>
          <a:xfrm flipH="1">
            <a:off x="8412481" y="2495050"/>
            <a:ext cx="1698170" cy="137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0" y="4188726"/>
            <a:ext cx="11758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+mn-lt"/>
              </a:rPr>
              <a:t>A medida que o ângulo de incidência aumenta</a:t>
            </a:r>
            <a:r>
              <a:rPr lang="pt-BR" sz="2200" dirty="0" smtClean="0">
                <a:latin typeface="+mn-lt"/>
              </a:rPr>
              <a:t>, o ângulo de refração aumenta, </a:t>
            </a:r>
            <a:r>
              <a:rPr lang="pt-BR" sz="2200" dirty="0">
                <a:latin typeface="+mn-lt"/>
              </a:rPr>
              <a:t>a intensidade da luz refratada diminui e a </a:t>
            </a:r>
            <a:r>
              <a:rPr lang="pt-BR" sz="2200" dirty="0" smtClean="0">
                <a:latin typeface="+mn-lt"/>
              </a:rPr>
              <a:t>intensidade da </a:t>
            </a:r>
            <a:r>
              <a:rPr lang="pt-BR" sz="2200" dirty="0">
                <a:latin typeface="+mn-lt"/>
              </a:rPr>
              <a:t>luz refletida aumenta.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742513" y="347087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6528386" y="352375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1130035" y="360407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27149" y="106805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85%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46650" y="349140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15%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4311303" y="12501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40%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4276340" y="349140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60%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900895" y="1276172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0,001%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8249453" y="350289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99,999 %</a:t>
            </a:r>
            <a:endParaRPr lang="pt-BR" dirty="0"/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E516160-0478-4D03-95D1-AD77AF76ECBD}"/>
              </a:ext>
            </a:extLst>
          </p:cNvPr>
          <p:cNvCxnSpPr>
            <a:cxnSpLocks/>
          </p:cNvCxnSpPr>
          <p:nvPr/>
        </p:nvCxnSpPr>
        <p:spPr>
          <a:xfrm flipH="1">
            <a:off x="8449870" y="2496349"/>
            <a:ext cx="1623392" cy="5634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3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471612"/>
            <a:ext cx="10887075" cy="39147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842" y="2255656"/>
            <a:ext cx="2733675" cy="27908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276" y="2262730"/>
            <a:ext cx="22764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FBEAE76-F690-4FFF-8D67-E311065ABF37}"/>
              </a:ext>
            </a:extLst>
          </p:cNvPr>
          <p:cNvSpPr/>
          <p:nvPr/>
        </p:nvSpPr>
        <p:spPr>
          <a:xfrm>
            <a:off x="187995" y="125834"/>
            <a:ext cx="539284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>
                <a:latin typeface="Calibri" pitchFamily="34" charset="0"/>
              </a:rPr>
              <a:t>Luz refrata para o meio menos refringente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47085B3-AC1D-44F1-9807-F1A15AE214D4}"/>
              </a:ext>
            </a:extLst>
          </p:cNvPr>
          <p:cNvSpPr/>
          <p:nvPr/>
        </p:nvSpPr>
        <p:spPr>
          <a:xfrm>
            <a:off x="468939" y="5007181"/>
            <a:ext cx="27407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latin typeface="+mn-lt"/>
              </a:rPr>
              <a:t>Na situação limite</a:t>
            </a:r>
            <a:r>
              <a:rPr lang="pt-BR" sz="2200" dirty="0" smtClean="0">
                <a:latin typeface="+mn-lt"/>
              </a:rPr>
              <a:t>:</a:t>
            </a:r>
            <a:endParaRPr lang="pt-BR" sz="2200" dirty="0">
              <a:latin typeface="+mn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3D7D98D-45B6-4BB6-AAED-13FC4FA98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854" y="1742126"/>
            <a:ext cx="5469118" cy="328632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7400209-47DF-4CF8-BFC0-A964664E29F0}"/>
              </a:ext>
            </a:extLst>
          </p:cNvPr>
          <p:cNvSpPr/>
          <p:nvPr/>
        </p:nvSpPr>
        <p:spPr>
          <a:xfrm>
            <a:off x="7590968" y="852038"/>
            <a:ext cx="17550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>
                <a:latin typeface="+mn-lt"/>
              </a:rPr>
              <a:t>Reflexão total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874081F-A178-4EAB-A6C7-6F6A9B1A3A77}"/>
              </a:ext>
            </a:extLst>
          </p:cNvPr>
          <p:cNvSpPr/>
          <p:nvPr/>
        </p:nvSpPr>
        <p:spPr>
          <a:xfrm>
            <a:off x="5580840" y="5072896"/>
            <a:ext cx="70668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latin typeface="+mn-lt"/>
              </a:rPr>
              <a:t>Conclusão:</a:t>
            </a:r>
          </a:p>
          <a:p>
            <a:endParaRPr lang="pt-BR" sz="2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+mn-lt"/>
              </a:rPr>
              <a:t>Se i &gt; L: não ocorre refração. Ocorre reflexão total</a:t>
            </a:r>
            <a:r>
              <a:rPr lang="pt-BR" sz="2200" dirty="0" smtClean="0">
                <a:latin typeface="+mn-lt"/>
              </a:rPr>
              <a:t>.</a:t>
            </a:r>
            <a:endParaRPr lang="pt-BR" sz="2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b="1" dirty="0">
                <a:latin typeface="+mn-lt"/>
              </a:rPr>
              <a:t>Condições para reflexão total</a:t>
            </a:r>
            <a:r>
              <a:rPr lang="pt-BR" sz="2200" dirty="0">
                <a:latin typeface="+mn-lt"/>
              </a:rPr>
              <a:t>: luz “tentar” passar para um meio menos refringente e </a:t>
            </a:r>
            <a:r>
              <a:rPr lang="pt-BR" sz="2200" u="sng" dirty="0">
                <a:latin typeface="+mn-lt"/>
              </a:rPr>
              <a:t>i &gt; L (</a:t>
            </a:r>
            <a:r>
              <a:rPr lang="pt-BR" sz="2200" u="sng" dirty="0" err="1">
                <a:latin typeface="+mn-lt"/>
              </a:rPr>
              <a:t>sen</a:t>
            </a:r>
            <a:r>
              <a:rPr lang="pt-BR" sz="2200" u="sng" dirty="0">
                <a:latin typeface="+mn-lt"/>
              </a:rPr>
              <a:t> i &gt; </a:t>
            </a:r>
            <a:r>
              <a:rPr lang="pt-BR" sz="2200" u="sng" dirty="0" err="1">
                <a:latin typeface="+mn-lt"/>
              </a:rPr>
              <a:t>sen</a:t>
            </a:r>
            <a:r>
              <a:rPr lang="pt-BR" sz="2200" u="sng" dirty="0">
                <a:latin typeface="+mn-lt"/>
              </a:rPr>
              <a:t> L)</a:t>
            </a:r>
            <a:r>
              <a:rPr lang="pt-BR" sz="2200" dirty="0">
                <a:latin typeface="+mn-lt"/>
              </a:rPr>
              <a:t>.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FCFB13D5-B2CD-470D-940F-5B64BA4F112D}"/>
              </a:ext>
            </a:extLst>
          </p:cNvPr>
          <p:cNvCxnSpPr>
            <a:cxnSpLocks/>
          </p:cNvCxnSpPr>
          <p:nvPr/>
        </p:nvCxnSpPr>
        <p:spPr>
          <a:xfrm>
            <a:off x="2855290" y="2841748"/>
            <a:ext cx="150118" cy="54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1" y="1795715"/>
            <a:ext cx="4219575" cy="3019425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0E3311A5-F56F-4598-8D9A-107068FCCED8}"/>
              </a:ext>
            </a:extLst>
          </p:cNvPr>
          <p:cNvSpPr/>
          <p:nvPr/>
        </p:nvSpPr>
        <p:spPr>
          <a:xfrm>
            <a:off x="470464" y="886926"/>
            <a:ext cx="3701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Situação limite ( r = 90</a:t>
            </a:r>
            <a:r>
              <a:rPr lang="pt-BR" sz="2000" dirty="0"/>
              <a:t>° e i = L)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0E516160-0478-4D03-95D1-AD77AF76ECBD}"/>
              </a:ext>
            </a:extLst>
          </p:cNvPr>
          <p:cNvCxnSpPr>
            <a:cxnSpLocks/>
          </p:cNvCxnSpPr>
          <p:nvPr/>
        </p:nvCxnSpPr>
        <p:spPr>
          <a:xfrm flipH="1">
            <a:off x="846637" y="3282346"/>
            <a:ext cx="1698170" cy="137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0E516160-0478-4D03-95D1-AD77AF76ECBD}"/>
              </a:ext>
            </a:extLst>
          </p:cNvPr>
          <p:cNvCxnSpPr>
            <a:cxnSpLocks/>
          </p:cNvCxnSpPr>
          <p:nvPr/>
        </p:nvCxnSpPr>
        <p:spPr>
          <a:xfrm flipH="1">
            <a:off x="884026" y="3283645"/>
            <a:ext cx="1623392" cy="5634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1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18417CE-7EE0-442D-830F-043F2C05A78A}"/>
              </a:ext>
            </a:extLst>
          </p:cNvPr>
          <p:cNvSpPr/>
          <p:nvPr/>
        </p:nvSpPr>
        <p:spPr>
          <a:xfrm>
            <a:off x="583191" y="1097615"/>
            <a:ext cx="4566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Luz passa para o meio mais refringente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A408380-49D7-4650-8A27-D11B9A650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91" y="1607648"/>
            <a:ext cx="4048125" cy="3038475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87DBD7F4-4688-45FE-8B6F-E36F0CAC18E5}"/>
              </a:ext>
            </a:extLst>
          </p:cNvPr>
          <p:cNvCxnSpPr>
            <a:cxnSpLocks/>
          </p:cNvCxnSpPr>
          <p:nvPr/>
        </p:nvCxnSpPr>
        <p:spPr>
          <a:xfrm>
            <a:off x="3265885" y="3804549"/>
            <a:ext cx="145438" cy="2831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045A52FE-8FCA-4D80-9505-BBBFF11EE5AE}"/>
              </a:ext>
            </a:extLst>
          </p:cNvPr>
          <p:cNvCxnSpPr>
            <a:cxnSpLocks/>
          </p:cNvCxnSpPr>
          <p:nvPr/>
        </p:nvCxnSpPr>
        <p:spPr>
          <a:xfrm rot="-780000">
            <a:off x="2128243" y="2627323"/>
            <a:ext cx="124357" cy="128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151E42A-8E15-444B-B19C-35BC139F91DD}"/>
              </a:ext>
            </a:extLst>
          </p:cNvPr>
          <p:cNvCxnSpPr>
            <a:cxnSpLocks/>
          </p:cNvCxnSpPr>
          <p:nvPr/>
        </p:nvCxnSpPr>
        <p:spPr>
          <a:xfrm rot="-780000">
            <a:off x="1664674" y="2096751"/>
            <a:ext cx="1175853" cy="12705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478C6DD-272A-42A2-967A-BCA660529023}"/>
              </a:ext>
            </a:extLst>
          </p:cNvPr>
          <p:cNvCxnSpPr>
            <a:cxnSpLocks/>
          </p:cNvCxnSpPr>
          <p:nvPr/>
        </p:nvCxnSpPr>
        <p:spPr>
          <a:xfrm>
            <a:off x="2972878" y="3222965"/>
            <a:ext cx="774417" cy="15326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>
            <a:extLst>
              <a:ext uri="{FF2B5EF4-FFF2-40B4-BE49-F238E27FC236}">
                <a16:creationId xmlns:a16="http://schemas.microsoft.com/office/drawing/2014/main" id="{A5A5D3CB-976F-4994-9002-858EAC33A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920" y="1717180"/>
            <a:ext cx="4048125" cy="3038475"/>
          </a:xfrm>
          <a:prstGeom prst="rect">
            <a:avLst/>
          </a:prstGeom>
        </p:spPr>
      </p:pic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0569357B-720C-4DD7-909C-CBD70AABFEDF}"/>
              </a:ext>
            </a:extLst>
          </p:cNvPr>
          <p:cNvCxnSpPr>
            <a:cxnSpLocks/>
          </p:cNvCxnSpPr>
          <p:nvPr/>
        </p:nvCxnSpPr>
        <p:spPr>
          <a:xfrm flipH="1" flipV="1">
            <a:off x="8291445" y="2734458"/>
            <a:ext cx="279223" cy="1725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B1CA0AB0-C449-4FB2-848D-69861455D831}"/>
              </a:ext>
            </a:extLst>
          </p:cNvPr>
          <p:cNvCxnSpPr>
            <a:cxnSpLocks/>
          </p:cNvCxnSpPr>
          <p:nvPr/>
        </p:nvCxnSpPr>
        <p:spPr>
          <a:xfrm>
            <a:off x="7272923" y="2100977"/>
            <a:ext cx="2037044" cy="12644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9375D772-640B-4BA3-A4AC-A920029F856D}"/>
              </a:ext>
            </a:extLst>
          </p:cNvPr>
          <p:cNvSpPr/>
          <p:nvPr/>
        </p:nvSpPr>
        <p:spPr>
          <a:xfrm>
            <a:off x="6729493" y="1094969"/>
            <a:ext cx="4713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Luz passa para o meio menos refringente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48ABDDF-5A15-49EA-B07A-9E57689C08C8}"/>
              </a:ext>
            </a:extLst>
          </p:cNvPr>
          <p:cNvCxnSpPr/>
          <p:nvPr/>
        </p:nvCxnSpPr>
        <p:spPr>
          <a:xfrm>
            <a:off x="1174646" y="797626"/>
            <a:ext cx="2979" cy="7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86BF4C3-8DCE-48DE-8491-DC7AC3C01412}"/>
              </a:ext>
            </a:extLst>
          </p:cNvPr>
          <p:cNvCxnSpPr/>
          <p:nvPr/>
        </p:nvCxnSpPr>
        <p:spPr>
          <a:xfrm rot="600000">
            <a:off x="9153554" y="3425612"/>
            <a:ext cx="1073793" cy="12537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E2EF68E1-97A4-4D40-B543-7D8DDBBC6EDD}"/>
              </a:ext>
            </a:extLst>
          </p:cNvPr>
          <p:cNvCxnSpPr>
            <a:cxnSpLocks/>
          </p:cNvCxnSpPr>
          <p:nvPr/>
        </p:nvCxnSpPr>
        <p:spPr>
          <a:xfrm rot="600000" flipH="1" flipV="1">
            <a:off x="9546540" y="3888397"/>
            <a:ext cx="307828" cy="3554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10A8923-412D-4ADE-B4BF-795D37E06057}"/>
                  </a:ext>
                </a:extLst>
              </p:cNvPr>
              <p:cNvSpPr/>
              <p:nvPr/>
            </p:nvSpPr>
            <p:spPr>
              <a:xfrm>
                <a:off x="3368983" y="201636"/>
                <a:ext cx="482369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B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pt-BR" sz="2000" b="1" dirty="0">
                  <a:latin typeface="+mn-lt"/>
                </a:endParaRPr>
              </a:p>
              <a:p>
                <a:r>
                  <a:rPr lang="pt-BR" sz="2000" dirty="0">
                    <a:latin typeface="+mn-lt"/>
                  </a:rPr>
                  <a:t>o meio B é mais refringente do que o meio A</a:t>
                </a: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10A8923-412D-4ADE-B4BF-795D37E06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983" y="201636"/>
                <a:ext cx="4823693" cy="707886"/>
              </a:xfrm>
              <a:prstGeom prst="rect">
                <a:avLst/>
              </a:prstGeom>
              <a:blipFill>
                <a:blip r:embed="rId3"/>
                <a:stretch>
                  <a:fillRect l="-1391" r="-253" b="-146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>
            <a:extLst>
              <a:ext uri="{FF2B5EF4-FFF2-40B4-BE49-F238E27FC236}">
                <a16:creationId xmlns:a16="http://schemas.microsoft.com/office/drawing/2014/main" id="{1E5C6CD7-8ACD-4900-82F4-1A709D1F9F77}"/>
              </a:ext>
            </a:extLst>
          </p:cNvPr>
          <p:cNvSpPr/>
          <p:nvPr/>
        </p:nvSpPr>
        <p:spPr>
          <a:xfrm>
            <a:off x="748843" y="5547388"/>
            <a:ext cx="4048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A luz se aproxima da reta normal (N)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0AB47A5-24CA-4293-87D2-29EE35E181E3}"/>
              </a:ext>
            </a:extLst>
          </p:cNvPr>
          <p:cNvSpPr/>
          <p:nvPr/>
        </p:nvSpPr>
        <p:spPr>
          <a:xfrm>
            <a:off x="7395032" y="5578365"/>
            <a:ext cx="4048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Calibri" pitchFamily="34" charset="0"/>
              </a:rPr>
              <a:t>A luz se afasta da reta normal (N)</a:t>
            </a:r>
            <a:endParaRPr lang="pt-BR" sz="2000" b="1" dirty="0">
              <a:latin typeface="Calibri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66" y="2906133"/>
            <a:ext cx="276225" cy="60960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434" y="3012524"/>
            <a:ext cx="276225" cy="609600"/>
          </a:xfrm>
          <a:prstGeom prst="rect">
            <a:avLst/>
          </a:prstGeom>
        </p:spPr>
      </p:pic>
      <p:sp>
        <p:nvSpPr>
          <p:cNvPr id="28" name="Arco 27"/>
          <p:cNvSpPr/>
          <p:nvPr/>
        </p:nvSpPr>
        <p:spPr>
          <a:xfrm rot="17247578">
            <a:off x="2582530" y="2753754"/>
            <a:ext cx="574382" cy="60530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Arco 28"/>
          <p:cNvSpPr/>
          <p:nvPr/>
        </p:nvSpPr>
        <p:spPr>
          <a:xfrm rot="17247578">
            <a:off x="8917128" y="2908282"/>
            <a:ext cx="574382" cy="60530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Arco 30"/>
          <p:cNvSpPr/>
          <p:nvPr/>
        </p:nvSpPr>
        <p:spPr>
          <a:xfrm rot="7169712">
            <a:off x="2859006" y="3526735"/>
            <a:ext cx="464751" cy="374981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Arco 31"/>
          <p:cNvSpPr/>
          <p:nvPr/>
        </p:nvSpPr>
        <p:spPr>
          <a:xfrm rot="7169712">
            <a:off x="9171585" y="3558815"/>
            <a:ext cx="464751" cy="374981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2508339" y="2336164"/>
            <a:ext cx="2407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Calibri" pitchFamily="34" charset="0"/>
              </a:rPr>
              <a:t>i</a:t>
            </a:r>
            <a:endParaRPr lang="pt-BR" sz="2600" dirty="0"/>
          </a:p>
        </p:txBody>
      </p:sp>
      <p:sp>
        <p:nvSpPr>
          <p:cNvPr id="34" name="Retângulo 33"/>
          <p:cNvSpPr/>
          <p:nvPr/>
        </p:nvSpPr>
        <p:spPr>
          <a:xfrm>
            <a:off x="3014716" y="3913897"/>
            <a:ext cx="3032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Calibri" pitchFamily="34" charset="0"/>
              </a:rPr>
              <a:t>r</a:t>
            </a:r>
            <a:endParaRPr lang="pt-BR" sz="2600" dirty="0"/>
          </a:p>
        </p:txBody>
      </p:sp>
      <p:sp>
        <p:nvSpPr>
          <p:cNvPr id="35" name="Retângulo 34"/>
          <p:cNvSpPr/>
          <p:nvPr/>
        </p:nvSpPr>
        <p:spPr>
          <a:xfrm>
            <a:off x="9384043" y="3977845"/>
            <a:ext cx="2407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Calibri" pitchFamily="34" charset="0"/>
              </a:rPr>
              <a:t>i</a:t>
            </a:r>
            <a:endParaRPr lang="pt-BR" sz="2600" dirty="0"/>
          </a:p>
        </p:txBody>
      </p:sp>
      <p:sp>
        <p:nvSpPr>
          <p:cNvPr id="36" name="Retângulo 35"/>
          <p:cNvSpPr/>
          <p:nvPr/>
        </p:nvSpPr>
        <p:spPr>
          <a:xfrm>
            <a:off x="8785871" y="2405938"/>
            <a:ext cx="3032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Calibri" pitchFamily="34" charset="0"/>
              </a:rPr>
              <a:t>r</a:t>
            </a:r>
            <a:endParaRPr lang="pt-BR" sz="2600" dirty="0"/>
          </a:p>
        </p:txBody>
      </p:sp>
      <p:sp>
        <p:nvSpPr>
          <p:cNvPr id="37" name="Retângulo 36"/>
          <p:cNvSpPr/>
          <p:nvPr/>
        </p:nvSpPr>
        <p:spPr>
          <a:xfrm>
            <a:off x="191484" y="311777"/>
            <a:ext cx="13878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u="sng" dirty="0" smtClean="0">
                <a:latin typeface="Calibri" pitchFamily="34" charset="0"/>
              </a:rPr>
              <a:t>Revisando</a:t>
            </a:r>
            <a:endParaRPr lang="pt-BR" sz="2200" u="sng" dirty="0"/>
          </a:p>
        </p:txBody>
      </p:sp>
    </p:spTree>
    <p:extLst>
      <p:ext uri="{BB962C8B-B14F-4D97-AF65-F5344CB8AC3E}">
        <p14:creationId xmlns:p14="http://schemas.microsoft.com/office/powerpoint/2010/main" val="2227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44379" y="120368"/>
            <a:ext cx="117789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+mn-lt"/>
              </a:rPr>
              <a:t>Extra 1 - (Fuvest 2012) - Uma </a:t>
            </a:r>
            <a:r>
              <a:rPr lang="pt-BR" sz="2200" dirty="0">
                <a:latin typeface="+mn-lt"/>
              </a:rPr>
              <a:t>fibra ótica é um guia de luz, flexível e transparente, cilíndrico, feito de sílica ou polímero, de diâmetro não muito maior que o de um fio de cabelo, usado para transmitir sinais luminosos a grandes distâncias, com baixas perdas de intensidade. A fibra ótica é constituída de um núcleo, por onde a luz se propaga e de um revestimento, como esquematizado na figura acima (corte longitudinal). Sendo o índice de refração do núcleo 1,60 e o do revestimento, 1,45, o menor valor do ângulo de incidência  do feixe luminoso, para que toda a luz incidente permaneça no núcleo, é, aproximadamente,</a:t>
            </a:r>
          </a:p>
        </p:txBody>
      </p:sp>
      <p:pic>
        <p:nvPicPr>
          <p:cNvPr id="8" name="Image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7" y="2678528"/>
            <a:ext cx="5331745" cy="29161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12"/>
          <p:cNvSpPr/>
          <p:nvPr/>
        </p:nvSpPr>
        <p:spPr>
          <a:xfrm>
            <a:off x="238877" y="485601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>
                <a:latin typeface="+mn-lt"/>
              </a:rPr>
              <a:t>a) </a:t>
            </a:r>
            <a:r>
              <a:rPr lang="pt-BR" sz="2000" dirty="0" smtClean="0">
                <a:latin typeface="+mn-lt"/>
              </a:rPr>
              <a:t>45°.   </a:t>
            </a:r>
            <a:endParaRPr lang="pt-BR" sz="2000" dirty="0">
              <a:latin typeface="+mn-lt"/>
            </a:endParaRPr>
          </a:p>
          <a:p>
            <a:r>
              <a:rPr lang="pt-BR" sz="2000" dirty="0">
                <a:latin typeface="+mn-lt"/>
              </a:rPr>
              <a:t>b) </a:t>
            </a:r>
            <a:r>
              <a:rPr lang="pt-BR" sz="2000" dirty="0" smtClean="0">
                <a:latin typeface="+mn-lt"/>
              </a:rPr>
              <a:t>50°.   </a:t>
            </a:r>
            <a:endParaRPr lang="pt-BR" sz="2000" dirty="0">
              <a:latin typeface="+mn-lt"/>
            </a:endParaRPr>
          </a:p>
          <a:p>
            <a:r>
              <a:rPr lang="pt-BR" sz="2000" dirty="0">
                <a:latin typeface="+mn-lt"/>
              </a:rPr>
              <a:t>c) </a:t>
            </a:r>
            <a:r>
              <a:rPr lang="pt-BR" sz="2000" dirty="0" smtClean="0">
                <a:latin typeface="+mn-lt"/>
              </a:rPr>
              <a:t>55°.    </a:t>
            </a:r>
            <a:endParaRPr lang="pt-BR" sz="2000" dirty="0">
              <a:latin typeface="+mn-lt"/>
            </a:endParaRPr>
          </a:p>
          <a:p>
            <a:r>
              <a:rPr lang="pt-BR" sz="2000" dirty="0">
                <a:latin typeface="+mn-lt"/>
              </a:rPr>
              <a:t>d) </a:t>
            </a:r>
            <a:r>
              <a:rPr lang="pt-BR" sz="2000" dirty="0" smtClean="0">
                <a:latin typeface="+mn-lt"/>
              </a:rPr>
              <a:t>60°.   </a:t>
            </a:r>
            <a:endParaRPr lang="pt-BR" sz="2000" dirty="0">
              <a:latin typeface="+mn-lt"/>
            </a:endParaRPr>
          </a:p>
          <a:p>
            <a:r>
              <a:rPr lang="pt-BR" sz="2000" dirty="0">
                <a:latin typeface="+mn-lt"/>
              </a:rPr>
              <a:t>e) </a:t>
            </a:r>
            <a:r>
              <a:rPr lang="pt-BR" sz="2000" dirty="0" smtClean="0">
                <a:latin typeface="+mn-lt"/>
              </a:rPr>
              <a:t>65°.   </a:t>
            </a:r>
            <a:endParaRPr lang="pt-BR" sz="2000" dirty="0">
              <a:latin typeface="+mn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289" y="3041447"/>
            <a:ext cx="4860006" cy="3629143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8337" y="247654"/>
            <a:ext cx="119032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+mn-lt"/>
              </a:rPr>
              <a:t>Extra 2 - (Unifesp </a:t>
            </a:r>
            <a:r>
              <a:rPr lang="pt-BR" sz="2200" dirty="0">
                <a:latin typeface="+mn-lt"/>
              </a:rPr>
              <a:t>2009)  Dois raios de luz, um vermelho (v) e outro azul (a), incidem perpendicularmente em pontos diferentes da face AB de um prisma transparente imerso no ar. No interior do prisma, o ângulo limite de incidência na face AC é 44° para o raio azul e 46° para o vermelho. A figura que mostra corretamente as trajetórias desses dois raios é: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7" y="1798707"/>
            <a:ext cx="8651270" cy="516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6" y="67653"/>
            <a:ext cx="11549857" cy="68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24589" y="333743"/>
            <a:ext cx="116786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+mn-lt"/>
              </a:rPr>
              <a:t>Extra 3 - </a:t>
            </a:r>
            <a:r>
              <a:rPr lang="pt-BR" sz="2200" dirty="0" err="1" smtClean="0">
                <a:latin typeface="+mn-lt"/>
              </a:rPr>
              <a:t>firede</a:t>
            </a:r>
            <a:r>
              <a:rPr lang="pt-BR" sz="2200" dirty="0" smtClean="0">
                <a:latin typeface="+mn-lt"/>
              </a:rPr>
              <a:t> </a:t>
            </a:r>
            <a:r>
              <a:rPr lang="pt-BR" sz="2200" dirty="0">
                <a:latin typeface="+mn-lt"/>
              </a:rPr>
              <a:t>vidro está no ar e é feito de um material cujo índice de refração </a:t>
            </a:r>
            <a:r>
              <a:rPr lang="pt-BR" sz="2200" dirty="0" smtClean="0">
                <a:latin typeface="+mn-lt"/>
              </a:rPr>
              <a:t>é n &gt;1. A </a:t>
            </a:r>
            <a:r>
              <a:rPr lang="pt-BR" sz="2200" dirty="0">
                <a:latin typeface="+mn-lt"/>
              </a:rPr>
              <a:t>forma de sua seção transversal é a de um triângulo retângulo isósceles, conforme a figura abaixo. Observa-se nele, que um feixe de luz incide perpendicularmente a face de entrada e, após refletir na segunda face inclinada, emerge perpendicularmente na terceira face do prisma, como mostrado pelas setas.</a:t>
            </a: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9" y="2257222"/>
            <a:ext cx="4459707" cy="33871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598695" y="2118847"/>
                <a:ext cx="6096000" cy="35255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pt-BR" sz="2200" dirty="0" smtClean="0">
                    <a:latin typeface="+mn-lt"/>
                  </a:rPr>
                  <a:t>Qual deve ser o menor valor do índice de refração n para ocorrer a situação descrita e o feixe não sair pela segunda face?</a:t>
                </a:r>
              </a:p>
              <a:p>
                <a:endParaRPr lang="pt-BR" sz="2200" dirty="0">
                  <a:latin typeface="+mn-lt"/>
                </a:endParaRPr>
              </a:p>
              <a:p>
                <a:r>
                  <a:rPr lang="pt-BR" sz="2200" dirty="0">
                    <a:latin typeface="+mn-lt"/>
                  </a:rPr>
                  <a:t>Dado: o índice de refração do ar é igual a </a:t>
                </a:r>
                <a:r>
                  <a:rPr lang="pt-BR" sz="2200" dirty="0" smtClean="0">
                    <a:latin typeface="+mn-lt"/>
                  </a:rPr>
                  <a:t>1.</a:t>
                </a:r>
                <a:endParaRPr lang="pt-BR" sz="2200" dirty="0">
                  <a:latin typeface="+mn-lt"/>
                </a:endParaRPr>
              </a:p>
              <a:p>
                <a:r>
                  <a:rPr lang="pt-BR" sz="2200" dirty="0">
                    <a:latin typeface="+mn-lt"/>
                  </a:rPr>
                  <a:t>a)  </a:t>
                </a:r>
                <a:r>
                  <a:rPr lang="pt-BR" sz="2200" dirty="0" smtClean="0">
                    <a:latin typeface="+mn-lt"/>
                  </a:rPr>
                  <a:t>1,3   </a:t>
                </a:r>
                <a:endParaRPr lang="pt-BR" sz="2200" dirty="0">
                  <a:latin typeface="+mn-lt"/>
                </a:endParaRPr>
              </a:p>
              <a:p>
                <a:r>
                  <a:rPr lang="pt-BR" sz="2200" dirty="0">
                    <a:latin typeface="+mn-lt"/>
                  </a:rPr>
                  <a:t>b)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pt-BR" sz="2200" dirty="0">
                  <a:latin typeface="+mn-lt"/>
                </a:endParaRPr>
              </a:p>
              <a:p>
                <a:r>
                  <a:rPr lang="pt-BR" sz="2200" dirty="0">
                    <a:latin typeface="+mn-lt"/>
                  </a:rPr>
                  <a:t>c) </a:t>
                </a:r>
                <a:r>
                  <a:rPr lang="pt-BR" sz="22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2200" dirty="0">
                    <a:latin typeface="+mn-lt"/>
                  </a:rPr>
                  <a:t> </a:t>
                </a:r>
              </a:p>
              <a:p>
                <a:r>
                  <a:rPr lang="pt-BR" sz="2200" dirty="0">
                    <a:latin typeface="+mn-lt"/>
                  </a:rPr>
                  <a:t>d)   </a:t>
                </a:r>
                <a:r>
                  <a:rPr lang="pt-BR" sz="2200" dirty="0" smtClean="0">
                    <a:latin typeface="+mn-lt"/>
                  </a:rPr>
                  <a:t>1,8  </a:t>
                </a:r>
                <a:endParaRPr lang="pt-BR" sz="2200" dirty="0">
                  <a:latin typeface="+mn-lt"/>
                </a:endParaRPr>
              </a:p>
              <a:p>
                <a:r>
                  <a:rPr lang="pt-BR" sz="2200" dirty="0">
                    <a:latin typeface="+mn-lt"/>
                  </a:rPr>
                  <a:t>e)   </a:t>
                </a:r>
                <a:r>
                  <a:rPr lang="pt-BR" sz="2200" dirty="0" smtClean="0">
                    <a:latin typeface="+mn-lt"/>
                  </a:rPr>
                  <a:t>1,2 </a:t>
                </a:r>
                <a:endParaRPr lang="pt-B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695" y="2118847"/>
                <a:ext cx="6096000" cy="3525517"/>
              </a:xfrm>
              <a:prstGeom prst="rect">
                <a:avLst/>
              </a:prstGeom>
              <a:blipFill>
                <a:blip r:embed="rId3"/>
                <a:stretch>
                  <a:fillRect l="-1300" t="-1211" r="-1300" b="-29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6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830</Words>
  <Application>Microsoft Office PowerPoint</Application>
  <PresentationFormat>Widescreen</PresentationFormat>
  <Paragraphs>96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Caio Gomes</dc:creator>
  <cp:lastModifiedBy>Caio Gomes</cp:lastModifiedBy>
  <cp:revision>369</cp:revision>
  <cp:lastPrinted>2017-10-25T02:00:03Z</cp:lastPrinted>
  <dcterms:created xsi:type="dcterms:W3CDTF">2017-06-04T16:44:44Z</dcterms:created>
  <dcterms:modified xsi:type="dcterms:W3CDTF">2019-06-25T09:04:44Z</dcterms:modified>
</cp:coreProperties>
</file>