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1" r:id="rId4"/>
    <p:sldId id="262" r:id="rId5"/>
    <p:sldId id="256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215B-9FB4-4C93-A0EE-C1A82C74CC27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A30D-098C-401E-9AB6-B9B56BEC08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6475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215B-9FB4-4C93-A0EE-C1A82C74CC27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A30D-098C-401E-9AB6-B9B56BEC08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5886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215B-9FB4-4C93-A0EE-C1A82C74CC27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A30D-098C-401E-9AB6-B9B56BEC08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7497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215B-9FB4-4C93-A0EE-C1A82C74CC27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A30D-098C-401E-9AB6-B9B56BEC08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9575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215B-9FB4-4C93-A0EE-C1A82C74CC27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A30D-098C-401E-9AB6-B9B56BEC08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5984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215B-9FB4-4C93-A0EE-C1A82C74CC27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A30D-098C-401E-9AB6-B9B56BEC08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0160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215B-9FB4-4C93-A0EE-C1A82C74CC27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A30D-098C-401E-9AB6-B9B56BEC08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4937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215B-9FB4-4C93-A0EE-C1A82C74CC27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A30D-098C-401E-9AB6-B9B56BEC08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654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215B-9FB4-4C93-A0EE-C1A82C74CC27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A30D-098C-401E-9AB6-B9B56BEC08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7378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215B-9FB4-4C93-A0EE-C1A82C74CC27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A30D-098C-401E-9AB6-B9B56BEC08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632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215B-9FB4-4C93-A0EE-C1A82C74CC27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A30D-098C-401E-9AB6-B9B56BEC08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9208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4215B-9FB4-4C93-A0EE-C1A82C74CC27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5A30D-098C-401E-9AB6-B9B56BEC08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892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0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11" Type="http://schemas.openxmlformats.org/officeDocument/2006/relationships/image" Target="../media/image10.png"/><Relationship Id="rId5" Type="http://schemas.openxmlformats.org/officeDocument/2006/relationships/image" Target="../media/image40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8.png"/><Relationship Id="rId9" Type="http://schemas.openxmlformats.org/officeDocument/2006/relationships/image" Target="../media/image80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0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69" y="3877036"/>
            <a:ext cx="11696700" cy="254317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608" y="468790"/>
            <a:ext cx="10668000" cy="2771775"/>
          </a:xfrm>
          <a:prstGeom prst="rect">
            <a:avLst/>
          </a:prstGeom>
        </p:spPr>
      </p:pic>
      <p:sp>
        <p:nvSpPr>
          <p:cNvPr id="6147" name="Text Box 9">
            <a:extLst>
              <a:ext uri="{FF2B5EF4-FFF2-40B4-BE49-F238E27FC236}">
                <a16:creationId xmlns:a16="http://schemas.microsoft.com/office/drawing/2014/main" id="{CD7D5D29-4B69-4456-A5F5-B976D3EC4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7180" y="3552368"/>
            <a:ext cx="50263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pt-BR" altLang="pt-BR" sz="2800" b="1" u="sng" dirty="0">
                <a:solidFill>
                  <a:srgbClr val="002060"/>
                </a:solidFill>
                <a:latin typeface="Calibri Light" pitchFamily="34" charset="0"/>
                <a:cs typeface="Arial" charset="0"/>
              </a:rPr>
              <a:t>Lentes esféricas de bordas grossas</a:t>
            </a:r>
          </a:p>
        </p:txBody>
      </p:sp>
      <p:sp>
        <p:nvSpPr>
          <p:cNvPr id="6148" name="Text Box 9">
            <a:extLst>
              <a:ext uri="{FF2B5EF4-FFF2-40B4-BE49-F238E27FC236}">
                <a16:creationId xmlns:a16="http://schemas.microsoft.com/office/drawing/2014/main" id="{468077B2-60E5-4CEC-B254-F1E2020B9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2467" y="23569"/>
            <a:ext cx="47525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t-BR" altLang="pt-BR" sz="2800" b="1" u="sng" dirty="0">
                <a:solidFill>
                  <a:srgbClr val="002060"/>
                </a:solidFill>
                <a:latin typeface="Calibri Light" pitchFamily="34" charset="0"/>
                <a:cs typeface="Arial" charset="0"/>
              </a:rPr>
              <a:t>Lentes esféricas de bordas finas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7CDB1360-B6CE-42BD-8CEC-8198A1E81264}"/>
              </a:ext>
            </a:extLst>
          </p:cNvPr>
          <p:cNvSpPr/>
          <p:nvPr/>
        </p:nvSpPr>
        <p:spPr>
          <a:xfrm>
            <a:off x="1772640" y="2998916"/>
            <a:ext cx="1467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Biconvexa</a:t>
            </a:r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7570CBF1-9571-4347-BD62-6C129001DA06}"/>
              </a:ext>
            </a:extLst>
          </p:cNvPr>
          <p:cNvSpPr/>
          <p:nvPr/>
        </p:nvSpPr>
        <p:spPr>
          <a:xfrm>
            <a:off x="5554424" y="2984257"/>
            <a:ext cx="1986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Plano-convexa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760556FC-5EEE-425F-A816-0CCD63EEE850}"/>
                  </a:ext>
                </a:extLst>
              </p:cNvPr>
              <p:cNvSpPr/>
              <p:nvPr/>
            </p:nvSpPr>
            <p:spPr>
              <a:xfrm>
                <a:off x="8764012" y="2948851"/>
                <a:ext cx="339137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Côncavo-convexa </a:t>
                </a:r>
                <a:r>
                  <a:rPr lang="pt-BR" sz="2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(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pt-BR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𝑅</m:t>
                        </m:r>
                      </m:e>
                      <m:sub>
                        <m:r>
                          <a:rPr lang="pt-BR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sz="2000" dirty="0" smtClean="0"/>
                  <a:t>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pt-BR" sz="20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𝑅</m:t>
                        </m:r>
                      </m:e>
                      <m:sub>
                        <m:r>
                          <a:rPr lang="pt-BR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sz="2000" dirty="0" smtClean="0"/>
                  <a:t>)</a:t>
                </a:r>
                <a:endParaRPr lang="pt-BR" sz="2000" dirty="0"/>
              </a:p>
            </p:txBody>
          </p:sp>
        </mc:Choice>
        <mc:Fallback xmlns=""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760556FC-5EEE-425F-A816-0CCD63EEE8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4012" y="2948851"/>
                <a:ext cx="3391378" cy="461665"/>
              </a:xfrm>
              <a:prstGeom prst="rect">
                <a:avLst/>
              </a:prstGeom>
              <a:blipFill>
                <a:blip r:embed="rId4"/>
                <a:stretch>
                  <a:fillRect l="-2878" t="-10667" r="-899" b="-30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tângulo 9">
            <a:extLst>
              <a:ext uri="{FF2B5EF4-FFF2-40B4-BE49-F238E27FC236}">
                <a16:creationId xmlns:a16="http://schemas.microsoft.com/office/drawing/2014/main" id="{924DE43D-4D62-4746-8593-CD71E704C057}"/>
              </a:ext>
            </a:extLst>
          </p:cNvPr>
          <p:cNvSpPr/>
          <p:nvPr/>
        </p:nvSpPr>
        <p:spPr>
          <a:xfrm>
            <a:off x="1794088" y="6371995"/>
            <a:ext cx="14250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Bicôncava</a:t>
            </a:r>
            <a:endParaRPr lang="pt-BR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BFDD0572-8780-4D44-A391-17AC42B96365}"/>
              </a:ext>
            </a:extLst>
          </p:cNvPr>
          <p:cNvSpPr/>
          <p:nvPr/>
        </p:nvSpPr>
        <p:spPr>
          <a:xfrm>
            <a:off x="5405662" y="6424043"/>
            <a:ext cx="19829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Plano-côncava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10B95C75-1B83-4919-8514-6BE519027A0C}"/>
                  </a:ext>
                </a:extLst>
              </p:cNvPr>
              <p:cNvSpPr/>
              <p:nvPr/>
            </p:nvSpPr>
            <p:spPr>
              <a:xfrm>
                <a:off x="8764012" y="6392585"/>
                <a:ext cx="3387081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Convexo-côncava </a:t>
                </a:r>
                <a:r>
                  <a:rPr lang="pt-BR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pt-BR" sz="20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𝑅</m:t>
                        </m:r>
                      </m:e>
                      <m:sub>
                        <m:r>
                          <a:rPr lang="pt-BR" sz="20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sz="2000" dirty="0"/>
                  <a:t>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pt-BR" sz="20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𝑅</m:t>
                        </m:r>
                      </m:e>
                      <m:sub>
                        <m:r>
                          <a:rPr lang="pt-BR" sz="20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sz="2000" dirty="0"/>
                  <a:t>)</a:t>
                </a:r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10B95C75-1B83-4919-8514-6BE519027A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4012" y="6392585"/>
                <a:ext cx="3387081" cy="830997"/>
              </a:xfrm>
              <a:prstGeom prst="rect">
                <a:avLst/>
              </a:prstGeom>
              <a:blipFill>
                <a:blip r:embed="rId5"/>
                <a:stretch>
                  <a:fillRect l="-2883" t="-5882" r="-90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10535986" y="557170"/>
                <a:ext cx="959622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200" b="0" i="0" smtClean="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lang="pt-BR" sz="2200" b="0" i="0" smtClean="0"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m:rPr>
                              <m:sty m:val="p"/>
                            </m:rPr>
                            <a:rPr lang="pt-BR" sz="2200" b="0" i="0" smtClean="0">
                              <a:latin typeface="Cambria Math" panose="02040503050406030204" pitchFamily="18" charset="0"/>
                            </a:rPr>
                            <m:t>conv</m:t>
                          </m:r>
                        </m:sub>
                      </m:sSub>
                    </m:oMath>
                  </m:oMathPara>
                </a14:m>
                <a:endParaRPr lang="pt-BR" sz="22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5986" y="557170"/>
                <a:ext cx="959622" cy="338554"/>
              </a:xfrm>
              <a:prstGeom prst="rect">
                <a:avLst/>
              </a:prstGeom>
              <a:blipFill>
                <a:blip r:embed="rId6"/>
                <a:stretch>
                  <a:fillRect l="-3165" b="-1607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3760439" y="726447"/>
                <a:ext cx="959622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20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lang="pt-BR" sz="2200"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m:rPr>
                              <m:sty m:val="p"/>
                            </m:rPr>
                            <a:rPr lang="pt-BR" sz="2200">
                              <a:latin typeface="Cambria Math" panose="02040503050406030204" pitchFamily="18" charset="0"/>
                            </a:rPr>
                            <m:t>conv</m:t>
                          </m:r>
                        </m:sub>
                      </m:sSub>
                    </m:oMath>
                  </m:oMathPara>
                </a14:m>
                <a:endParaRPr lang="pt-BR" sz="2200" dirty="0"/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0439" y="726447"/>
                <a:ext cx="959622" cy="338554"/>
              </a:xfrm>
              <a:prstGeom prst="rect">
                <a:avLst/>
              </a:prstGeom>
              <a:blipFill>
                <a:blip r:embed="rId7"/>
                <a:stretch>
                  <a:fillRect l="-3185" b="-1607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/>
              <p:cNvSpPr txBox="1"/>
              <p:nvPr/>
            </p:nvSpPr>
            <p:spPr>
              <a:xfrm>
                <a:off x="167826" y="2645703"/>
                <a:ext cx="959622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20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lang="pt-BR" sz="22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pt-BR" sz="22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pt-BR" sz="2200">
                              <a:latin typeface="Cambria Math" panose="02040503050406030204" pitchFamily="18" charset="0"/>
                            </a:rPr>
                            <m:t>conv</m:t>
                          </m:r>
                        </m:sub>
                      </m:sSub>
                    </m:oMath>
                  </m:oMathPara>
                </a14:m>
                <a:endParaRPr lang="pt-BR" sz="2200" dirty="0"/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826" y="2645703"/>
                <a:ext cx="959622" cy="338554"/>
              </a:xfrm>
              <a:prstGeom prst="rect">
                <a:avLst/>
              </a:prstGeom>
              <a:blipFill>
                <a:blip r:embed="rId8"/>
                <a:stretch>
                  <a:fillRect l="-3185" b="-1428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7995550" y="557170"/>
                <a:ext cx="959622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200" b="0" i="0" smtClean="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lang="pt-BR" sz="2200" b="0" i="0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pt-BR" sz="2200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pt-BR" sz="2200" b="0" i="0" smtClean="0">
                              <a:latin typeface="Cambria Math" panose="02040503050406030204" pitchFamily="18" charset="0"/>
                            </a:rPr>
                            <m:t>ô</m:t>
                          </m:r>
                          <m:r>
                            <m:rPr>
                              <m:sty m:val="p"/>
                            </m:rPr>
                            <a:rPr lang="pt-BR" sz="2200" b="0" i="0" smtClean="0">
                              <a:latin typeface="Cambria Math" panose="02040503050406030204" pitchFamily="18" charset="0"/>
                            </a:rPr>
                            <m:t>nc</m:t>
                          </m:r>
                        </m:sub>
                      </m:sSub>
                    </m:oMath>
                  </m:oMathPara>
                </a14:m>
                <a:endParaRPr lang="pt-BR" sz="2200" dirty="0"/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5550" y="557170"/>
                <a:ext cx="959622" cy="338554"/>
              </a:xfrm>
              <a:prstGeom prst="rect">
                <a:avLst/>
              </a:prstGeom>
              <a:blipFill>
                <a:blip r:embed="rId9"/>
                <a:stretch>
                  <a:fillRect l="-1274" b="-178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tângulo 18"/>
              <p:cNvSpPr/>
              <p:nvPr/>
            </p:nvSpPr>
            <p:spPr>
              <a:xfrm>
                <a:off x="1537536" y="1921949"/>
                <a:ext cx="6471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O</m:t>
                          </m:r>
                        </m:e>
                        <m:sub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pt-BR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9" name="Retângu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7536" y="1921949"/>
                <a:ext cx="647164" cy="461665"/>
              </a:xfrm>
              <a:prstGeom prst="rect">
                <a:avLst/>
              </a:prstGeom>
              <a:blipFill>
                <a:blip r:embed="rId10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tângulo 19"/>
              <p:cNvSpPr/>
              <p:nvPr/>
            </p:nvSpPr>
            <p:spPr>
              <a:xfrm>
                <a:off x="2817231" y="1940408"/>
                <a:ext cx="6542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O</m:t>
                          </m:r>
                        </m:e>
                        <m:sub>
                          <m:r>
                            <a:rPr lang="pt-BR">
                              <a:latin typeface="Cambria Math" panose="02040503050406030204" pitchFamily="18" charset="0"/>
                            </a:rPr>
                            <m:t>2 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0" name="Retângulo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7231" y="1940408"/>
                <a:ext cx="654282" cy="461665"/>
              </a:xfrm>
              <a:prstGeom prst="rect">
                <a:avLst/>
              </a:prstGeom>
              <a:blipFill>
                <a:blip r:embed="rId11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tângulo 20"/>
              <p:cNvSpPr/>
              <p:nvPr/>
            </p:nvSpPr>
            <p:spPr>
              <a:xfrm>
                <a:off x="6096000" y="1942717"/>
                <a:ext cx="47750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i="0" smtClean="0">
                          <a:latin typeface="Cambria Math" panose="02040503050406030204" pitchFamily="18" charset="0"/>
                        </a:rPr>
                        <m:t>O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1" name="Retângulo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942717"/>
                <a:ext cx="477502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tângulo 21"/>
              <p:cNvSpPr/>
              <p:nvPr/>
            </p:nvSpPr>
            <p:spPr>
              <a:xfrm>
                <a:off x="9121686" y="1901387"/>
                <a:ext cx="6471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O</m:t>
                          </m:r>
                        </m:e>
                        <m:sub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pt-BR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2" name="Retângulo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1686" y="1901387"/>
                <a:ext cx="647164" cy="461665"/>
              </a:xfrm>
              <a:prstGeom prst="rect">
                <a:avLst/>
              </a:prstGeom>
              <a:blipFill>
                <a:blip r:embed="rId1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tângulo 22"/>
              <p:cNvSpPr/>
              <p:nvPr/>
            </p:nvSpPr>
            <p:spPr>
              <a:xfrm>
                <a:off x="10056440" y="1909433"/>
                <a:ext cx="6542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O</m:t>
                          </m:r>
                        </m:e>
                        <m:sub>
                          <m:r>
                            <a:rPr lang="pt-BR">
                              <a:latin typeface="Cambria Math" panose="02040503050406030204" pitchFamily="18" charset="0"/>
                            </a:rPr>
                            <m:t>2 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3" name="Retângulo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6440" y="1909433"/>
                <a:ext cx="654282" cy="461665"/>
              </a:xfrm>
              <a:prstGeom prst="rect">
                <a:avLst/>
              </a:prstGeom>
              <a:blipFill>
                <a:blip r:embed="rId14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tângulo 23"/>
              <p:cNvSpPr/>
              <p:nvPr/>
            </p:nvSpPr>
            <p:spPr>
              <a:xfrm>
                <a:off x="776413" y="5148623"/>
                <a:ext cx="6471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O</m:t>
                          </m:r>
                        </m:e>
                        <m:sub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pt-BR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4" name="Retângulo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413" y="5148623"/>
                <a:ext cx="647164" cy="461665"/>
              </a:xfrm>
              <a:prstGeom prst="rect">
                <a:avLst/>
              </a:prstGeom>
              <a:blipFill>
                <a:blip r:embed="rId15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tângulo 24"/>
              <p:cNvSpPr/>
              <p:nvPr/>
            </p:nvSpPr>
            <p:spPr>
              <a:xfrm>
                <a:off x="3017311" y="5174287"/>
                <a:ext cx="6542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O</m:t>
                          </m:r>
                        </m:e>
                        <m:sub>
                          <m:r>
                            <a:rPr lang="pt-BR">
                              <a:latin typeface="Cambria Math" panose="02040503050406030204" pitchFamily="18" charset="0"/>
                            </a:rPr>
                            <m:t>2 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5" name="Retângulo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311" y="5174287"/>
                <a:ext cx="654282" cy="461665"/>
              </a:xfrm>
              <a:prstGeom prst="rect">
                <a:avLst/>
              </a:prstGeom>
              <a:blipFill>
                <a:blip r:embed="rId16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tângulo 25"/>
              <p:cNvSpPr/>
              <p:nvPr/>
            </p:nvSpPr>
            <p:spPr>
              <a:xfrm>
                <a:off x="6293985" y="5174287"/>
                <a:ext cx="47750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i="0" smtClean="0">
                          <a:latin typeface="Cambria Math" panose="02040503050406030204" pitchFamily="18" charset="0"/>
                        </a:rPr>
                        <m:t>O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6" name="Retângulo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985" y="5174287"/>
                <a:ext cx="477502" cy="461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tângulo 26"/>
              <p:cNvSpPr/>
              <p:nvPr/>
            </p:nvSpPr>
            <p:spPr>
              <a:xfrm>
                <a:off x="9825484" y="4517004"/>
                <a:ext cx="6471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O</m:t>
                          </m:r>
                        </m:e>
                        <m:sub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pt-BR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7" name="Retângu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5484" y="4517004"/>
                <a:ext cx="647164" cy="461665"/>
              </a:xfrm>
              <a:prstGeom prst="rect">
                <a:avLst/>
              </a:prstGeom>
              <a:blipFill>
                <a:blip r:embed="rId18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tângulo 27"/>
              <p:cNvSpPr/>
              <p:nvPr/>
            </p:nvSpPr>
            <p:spPr>
              <a:xfrm>
                <a:off x="10730714" y="4526592"/>
                <a:ext cx="6542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O</m:t>
                          </m:r>
                        </m:e>
                        <m:sub>
                          <m:r>
                            <a:rPr lang="pt-BR">
                              <a:latin typeface="Cambria Math" panose="02040503050406030204" pitchFamily="18" charset="0"/>
                            </a:rPr>
                            <m:t>2 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8" name="Retângulo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0714" y="4526592"/>
                <a:ext cx="654282" cy="461665"/>
              </a:xfrm>
              <a:prstGeom prst="rect">
                <a:avLst/>
              </a:prstGeom>
              <a:blipFill>
                <a:blip r:embed="rId19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Conector de Seta Reta 28"/>
          <p:cNvCxnSpPr/>
          <p:nvPr/>
        </p:nvCxnSpPr>
        <p:spPr>
          <a:xfrm flipH="1" flipV="1">
            <a:off x="229287" y="4715001"/>
            <a:ext cx="791553" cy="380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de Seta Reta 34"/>
          <p:cNvCxnSpPr/>
          <p:nvPr/>
        </p:nvCxnSpPr>
        <p:spPr>
          <a:xfrm flipV="1">
            <a:off x="3229474" y="4740635"/>
            <a:ext cx="845610" cy="391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aixaDeTexto 36"/>
              <p:cNvSpPr txBox="1"/>
              <p:nvPr/>
            </p:nvSpPr>
            <p:spPr>
              <a:xfrm>
                <a:off x="3866914" y="4150483"/>
                <a:ext cx="959622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200" i="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lang="pt-BR" sz="2200" i="0"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m:rPr>
                              <m:sty m:val="p"/>
                            </m:rPr>
                            <a:rPr lang="pt-BR" sz="2200" i="0"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pt-BR" sz="2200" b="0" i="0" smtClean="0">
                              <a:latin typeface="Cambria Math" panose="02040503050406030204" pitchFamily="18" charset="0"/>
                            </a:rPr>
                            <m:t>ô</m:t>
                          </m:r>
                          <m:r>
                            <m:rPr>
                              <m:sty m:val="p"/>
                            </m:rPr>
                            <a:rPr lang="pt-BR" sz="2200" i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m:rPr>
                              <m:sty m:val="p"/>
                            </m:rPr>
                            <a:rPr lang="pt-BR" sz="2200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</m:oMath>
                  </m:oMathPara>
                </a14:m>
                <a:endParaRPr lang="pt-BR" sz="2200" dirty="0"/>
              </a:p>
            </p:txBody>
          </p:sp>
        </mc:Choice>
        <mc:Fallback xmlns="">
          <p:sp>
            <p:nvSpPr>
              <p:cNvPr id="37" name="CaixaDeTexto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914" y="4150483"/>
                <a:ext cx="959622" cy="338554"/>
              </a:xfrm>
              <a:prstGeom prst="rect">
                <a:avLst/>
              </a:prstGeom>
              <a:blipFill>
                <a:blip r:embed="rId20"/>
                <a:stretch>
                  <a:fillRect l="-1899" b="-1818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aixaDeTexto 37"/>
              <p:cNvSpPr txBox="1"/>
              <p:nvPr/>
            </p:nvSpPr>
            <p:spPr>
              <a:xfrm>
                <a:off x="95818" y="6023737"/>
                <a:ext cx="959622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20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lang="pt-BR" sz="22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pt-BR" sz="22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pt-BR" sz="2200" i="0"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pt-BR" sz="2200" b="0" i="0" smtClean="0">
                              <a:latin typeface="Cambria Math" panose="02040503050406030204" pitchFamily="18" charset="0"/>
                            </a:rPr>
                            <m:t>ô</m:t>
                          </m:r>
                          <m:r>
                            <m:rPr>
                              <m:sty m:val="p"/>
                            </m:rPr>
                            <a:rPr lang="pt-BR" sz="2200" i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m:rPr>
                              <m:sty m:val="p"/>
                            </m:rPr>
                            <a:rPr lang="pt-BR" sz="2200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</m:oMath>
                  </m:oMathPara>
                </a14:m>
                <a:endParaRPr lang="pt-BR" sz="2200" dirty="0"/>
              </a:p>
            </p:txBody>
          </p:sp>
        </mc:Choice>
        <mc:Fallback xmlns="">
          <p:sp>
            <p:nvSpPr>
              <p:cNvPr id="38" name="CaixaDeTexto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18" y="6023737"/>
                <a:ext cx="959622" cy="338554"/>
              </a:xfrm>
              <a:prstGeom prst="rect">
                <a:avLst/>
              </a:prstGeom>
              <a:blipFill>
                <a:blip r:embed="rId21"/>
                <a:stretch>
                  <a:fillRect l="-1274" b="-178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aixaDeTexto 38"/>
              <p:cNvSpPr txBox="1"/>
              <p:nvPr/>
            </p:nvSpPr>
            <p:spPr>
              <a:xfrm>
                <a:off x="8500794" y="5658165"/>
                <a:ext cx="959622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20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lang="pt-BR" sz="22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pt-BR" sz="22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pt-BR" sz="2200">
                              <a:latin typeface="Cambria Math" panose="02040503050406030204" pitchFamily="18" charset="0"/>
                            </a:rPr>
                            <m:t>conv</m:t>
                          </m:r>
                        </m:sub>
                      </m:sSub>
                    </m:oMath>
                  </m:oMathPara>
                </a14:m>
                <a:endParaRPr lang="pt-BR" sz="2200" dirty="0"/>
              </a:p>
            </p:txBody>
          </p:sp>
        </mc:Choice>
        <mc:Fallback xmlns="">
          <p:sp>
            <p:nvSpPr>
              <p:cNvPr id="39" name="CaixaDeTexto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0794" y="5658165"/>
                <a:ext cx="959622" cy="338554"/>
              </a:xfrm>
              <a:prstGeom prst="rect">
                <a:avLst/>
              </a:prstGeom>
              <a:blipFill>
                <a:blip r:embed="rId22"/>
                <a:stretch>
                  <a:fillRect l="-3165" b="-1428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aixaDeTexto 39"/>
              <p:cNvSpPr txBox="1"/>
              <p:nvPr/>
            </p:nvSpPr>
            <p:spPr>
              <a:xfrm>
                <a:off x="10356101" y="5760998"/>
                <a:ext cx="959622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200" i="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lang="pt-BR" sz="2200" i="0"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m:rPr>
                              <m:sty m:val="p"/>
                            </m:rPr>
                            <a:rPr lang="pt-BR" sz="2200" i="0"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pt-BR" sz="2200" b="0" i="0" smtClean="0">
                              <a:latin typeface="Cambria Math" panose="02040503050406030204" pitchFamily="18" charset="0"/>
                            </a:rPr>
                            <m:t>ô</m:t>
                          </m:r>
                          <m:r>
                            <m:rPr>
                              <m:sty m:val="p"/>
                            </m:rPr>
                            <a:rPr lang="pt-BR" sz="2200" i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m:rPr>
                              <m:sty m:val="p"/>
                            </m:rPr>
                            <a:rPr lang="pt-BR" sz="2200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</m:oMath>
                  </m:oMathPara>
                </a14:m>
                <a:endParaRPr lang="pt-BR" sz="2200" dirty="0"/>
              </a:p>
            </p:txBody>
          </p:sp>
        </mc:Choice>
        <mc:Fallback xmlns="">
          <p:sp>
            <p:nvSpPr>
              <p:cNvPr id="40" name="CaixaDeTexto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6101" y="5760998"/>
                <a:ext cx="959622" cy="338554"/>
              </a:xfrm>
              <a:prstGeom prst="rect">
                <a:avLst/>
              </a:prstGeom>
              <a:blipFill>
                <a:blip r:embed="rId23"/>
                <a:stretch>
                  <a:fillRect l="-1911" b="-178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06286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D822052-DF26-4DFE-A290-FBF07001F1F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991" y="13645"/>
            <a:ext cx="5859109" cy="599728"/>
          </a:xfrm>
        </p:spPr>
        <p:txBody>
          <a:bodyPr anchor="ctr"/>
          <a:lstStyle/>
          <a:p>
            <a:pPr>
              <a:defRPr/>
            </a:pPr>
            <a:r>
              <a:rPr lang="pt-BR" altLang="pt-BR" sz="2800" b="1" u="sng" dirty="0">
                <a:solidFill>
                  <a:srgbClr val="002060"/>
                </a:solidFill>
                <a:latin typeface="Calibri Light" pitchFamily="34" charset="0"/>
                <a:ea typeface="+mn-ea"/>
                <a:cs typeface="Arial" charset="0"/>
              </a:rPr>
              <a:t>Lentes Esféricas: comportamento óptico</a:t>
            </a:r>
          </a:p>
        </p:txBody>
      </p:sp>
      <p:sp>
        <p:nvSpPr>
          <p:cNvPr id="11271" name="Text Box 7">
            <a:extLst>
              <a:ext uri="{FF2B5EF4-FFF2-40B4-BE49-F238E27FC236}">
                <a16:creationId xmlns:a16="http://schemas.microsoft.com/office/drawing/2014/main" id="{0657E9A5-449F-4C9E-BE75-719198228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56728" y="548680"/>
            <a:ext cx="6192688" cy="105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altLang="pt-BR" sz="2500" dirty="0" smtClean="0">
                <a:latin typeface="+mn-lt"/>
              </a:rPr>
              <a:t>     Lente </a:t>
            </a:r>
            <a:r>
              <a:rPr lang="pt-BR" altLang="pt-BR" sz="2500" dirty="0">
                <a:latin typeface="+mn-lt"/>
              </a:rPr>
              <a:t>Convergente  </a:t>
            </a:r>
            <a:endParaRPr lang="pt-BR" altLang="pt-BR" sz="2500" dirty="0" smtClean="0">
              <a:latin typeface="+mn-lt"/>
            </a:endParaRPr>
          </a:p>
          <a:p>
            <a:pPr algn="ctr">
              <a:spcBef>
                <a:spcPct val="50000"/>
              </a:spcBef>
              <a:defRPr/>
            </a:pPr>
            <a:r>
              <a:rPr lang="pt-BR" altLang="pt-BR" sz="2500" dirty="0" smtClean="0">
                <a:latin typeface="+mn-lt"/>
              </a:rPr>
              <a:t>          </a:t>
            </a:r>
            <a:r>
              <a:rPr lang="pt-BR" altLang="pt-BR" sz="2500" dirty="0">
                <a:latin typeface="+mn-lt"/>
              </a:rPr>
              <a:t>(Lente de </a:t>
            </a:r>
            <a:r>
              <a:rPr lang="pt-BR" altLang="pt-BR" sz="2500" dirty="0" smtClean="0">
                <a:latin typeface="+mn-lt"/>
              </a:rPr>
              <a:t>vidro ou acrílico imersa </a:t>
            </a:r>
            <a:r>
              <a:rPr lang="pt-BR" altLang="pt-BR" sz="2500" dirty="0">
                <a:latin typeface="+mn-lt"/>
              </a:rPr>
              <a:t>no ar)</a:t>
            </a:r>
          </a:p>
        </p:txBody>
      </p:sp>
      <p:sp>
        <p:nvSpPr>
          <p:cNvPr id="11272" name="Text Box 8">
            <a:extLst>
              <a:ext uri="{FF2B5EF4-FFF2-40B4-BE49-F238E27FC236}">
                <a16:creationId xmlns:a16="http://schemas.microsoft.com/office/drawing/2014/main" id="{FDB0C456-2797-4BB8-AE9D-8179A391D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5838" y="548680"/>
            <a:ext cx="5400600" cy="105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altLang="pt-BR" sz="2500" dirty="0">
                <a:latin typeface="+mn-lt"/>
              </a:rPr>
              <a:t>Lente Divergente          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altLang="pt-BR" sz="2500" dirty="0" smtClean="0">
                <a:latin typeface="+mn-lt"/>
              </a:rPr>
              <a:t>(</a:t>
            </a:r>
            <a:r>
              <a:rPr lang="pt-BR" altLang="pt-BR" sz="2500" dirty="0">
                <a:latin typeface="+mn-lt"/>
              </a:rPr>
              <a:t>Lente de </a:t>
            </a:r>
            <a:r>
              <a:rPr lang="pt-BR" altLang="pt-BR" sz="2500" dirty="0" smtClean="0">
                <a:latin typeface="+mn-lt"/>
              </a:rPr>
              <a:t>vidro ou acrílico imersa </a:t>
            </a:r>
            <a:r>
              <a:rPr lang="pt-BR" altLang="pt-BR" sz="2500" dirty="0">
                <a:latin typeface="+mn-lt"/>
              </a:rPr>
              <a:t>no ar)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1865722" y="4988960"/>
                <a:ext cx="2088232" cy="461665"/>
              </a:xfrm>
              <a:prstGeom prst="rect">
                <a:avLst/>
              </a:prstGeom>
              <a:noFill/>
              <a:ln>
                <a:solidFill>
                  <a:schemeClr val="dk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pt-BR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pt-BR" b="1" i="1" smtClean="0">
                            <a:latin typeface="Cambria Math" panose="02040503050406030204" pitchFamily="18" charset="0"/>
                          </a:rPr>
                          <m:t>𝒍𝒆𝒏𝒕𝒆</m:t>
                        </m:r>
                      </m:sub>
                    </m:sSub>
                  </m:oMath>
                </a14:m>
                <a:r>
                  <a:rPr lang="pt-BR" b="1" dirty="0" smtClean="0"/>
                  <a:t> 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pt-BR" b="1" i="1" smtClean="0">
                            <a:latin typeface="Cambria Math" panose="02040503050406030204" pitchFamily="18" charset="0"/>
                          </a:rPr>
                          <m:t>𝒎𝒆𝒊𝒐</m:t>
                        </m:r>
                      </m:sub>
                    </m:sSub>
                  </m:oMath>
                </a14:m>
                <a:endParaRPr lang="pt-BR" b="1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722" y="4988960"/>
                <a:ext cx="2088232" cy="461665"/>
              </a:xfrm>
              <a:prstGeom prst="rect">
                <a:avLst/>
              </a:prstGeom>
              <a:blipFill>
                <a:blip r:embed="rId2"/>
                <a:stretch>
                  <a:fillRect t="-8974" b="-26923"/>
                </a:stretch>
              </a:blipFill>
              <a:ln>
                <a:solidFill>
                  <a:schemeClr val="dk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8184232" y="4985187"/>
                <a:ext cx="2088232" cy="461665"/>
              </a:xfrm>
              <a:prstGeom prst="rect">
                <a:avLst/>
              </a:prstGeom>
              <a:noFill/>
              <a:ln>
                <a:solidFill>
                  <a:schemeClr val="dk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pt-BR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pt-BR" b="1" i="1" smtClean="0">
                            <a:latin typeface="Cambria Math" panose="02040503050406030204" pitchFamily="18" charset="0"/>
                          </a:rPr>
                          <m:t>𝒍𝒆𝒏𝒕𝒆</m:t>
                        </m:r>
                      </m:sub>
                    </m:sSub>
                  </m:oMath>
                </a14:m>
                <a:r>
                  <a:rPr lang="pt-BR" b="1" dirty="0" smtClean="0"/>
                  <a:t> 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pt-BR" b="1" i="1" smtClean="0">
                            <a:latin typeface="Cambria Math" panose="02040503050406030204" pitchFamily="18" charset="0"/>
                          </a:rPr>
                          <m:t>𝒎𝒆𝒊𝒐</m:t>
                        </m:r>
                      </m:sub>
                    </m:sSub>
                  </m:oMath>
                </a14:m>
                <a:endParaRPr lang="pt-BR" b="1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4232" y="4985187"/>
                <a:ext cx="2088232" cy="461665"/>
              </a:xfrm>
              <a:prstGeom prst="rect">
                <a:avLst/>
              </a:prstGeom>
              <a:blipFill>
                <a:blip r:embed="rId3"/>
                <a:stretch>
                  <a:fillRect t="-8974" b="-26923"/>
                </a:stretch>
              </a:blipFill>
              <a:ln>
                <a:solidFill>
                  <a:schemeClr val="dk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270" y="1693801"/>
            <a:ext cx="4400550" cy="32004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84913" y="1693801"/>
            <a:ext cx="4362450" cy="31908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ângulo 13"/>
              <p:cNvSpPr/>
              <p:nvPr/>
            </p:nvSpPr>
            <p:spPr>
              <a:xfrm>
                <a:off x="191344" y="6069265"/>
                <a:ext cx="11686048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200" b="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pt-BR" sz="2200" b="0" i="1">
                            <a:latin typeface="Cambria Math" panose="02040503050406030204" pitchFamily="18" charset="0"/>
                          </a:rPr>
                          <m:t>𝑙𝑒𝑛𝑡𝑒</m:t>
                        </m:r>
                      </m:sub>
                    </m:sSub>
                  </m:oMath>
                </a14:m>
                <a:r>
                  <a:rPr lang="pt-BR" sz="2200" dirty="0">
                    <a:latin typeface="+mn-lt"/>
                  </a:rPr>
                  <a:t> &gt;</a:t>
                </a:r>
                <a:r>
                  <a:rPr lang="pt-BR" sz="2200" dirty="0" smtClean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200" b="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pt-BR" sz="2200" b="0" i="1">
                            <a:latin typeface="Cambria Math" panose="02040503050406030204" pitchFamily="18" charset="0"/>
                          </a:rPr>
                          <m:t>𝑚𝑒𝑖𝑜</m:t>
                        </m:r>
                      </m:sub>
                    </m:sSub>
                  </m:oMath>
                </a14:m>
                <a:r>
                  <a:rPr lang="pt-BR" sz="2200" dirty="0" smtClean="0">
                    <a:latin typeface="+mn-lt"/>
                  </a:rPr>
                  <a:t> : este é o caso mais importante. Exemplo: lente de vidro ou acrílico imersa no ar.  Se o enunciado não fornecer informações, trataremos desta maneira.</a:t>
                </a:r>
                <a:endParaRPr lang="pt-BR" sz="2200" dirty="0">
                  <a:latin typeface="+mn-lt"/>
                </a:endParaRPr>
              </a:p>
            </p:txBody>
          </p:sp>
        </mc:Choice>
        <mc:Fallback xmlns="">
          <p:sp>
            <p:nvSpPr>
              <p:cNvPr id="14" name="Retâ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44" y="6069265"/>
                <a:ext cx="11686048" cy="769441"/>
              </a:xfrm>
              <a:prstGeom prst="rect">
                <a:avLst/>
              </a:prstGeom>
              <a:blipFill>
                <a:blip r:embed="rId6"/>
                <a:stretch>
                  <a:fillRect l="-678" t="-5556" r="-156" b="-1507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18623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>
            <a:extLst>
              <a:ext uri="{FF2B5EF4-FFF2-40B4-BE49-F238E27FC236}">
                <a16:creationId xmlns:a16="http://schemas.microsoft.com/office/drawing/2014/main" id="{80D09F2F-E710-404A-85AF-9E64BC718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76" y="25460"/>
            <a:ext cx="470127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pt-BR" altLang="pt-BR" sz="2800" b="1" u="sng" dirty="0" smtClean="0">
                <a:solidFill>
                  <a:srgbClr val="002060"/>
                </a:solidFill>
                <a:latin typeface="Calibri Light" pitchFamily="34" charset="0"/>
                <a:cs typeface="Arial" charset="0"/>
              </a:rPr>
              <a:t>Equação do fabricante de lentes</a:t>
            </a:r>
            <a:endParaRPr lang="pt-BR" altLang="pt-BR" sz="2800" b="1" u="sng" dirty="0">
              <a:solidFill>
                <a:srgbClr val="002060"/>
              </a:solidFill>
              <a:latin typeface="Calibri Light" pitchFamily="34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2567608" y="1086978"/>
                <a:ext cx="7128792" cy="95250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40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pt-BR" sz="40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pt-BR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sz="4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</m:oMath>
                </a14:m>
                <a:r>
                  <a:rPr lang="pt-BR" sz="4000" dirty="0" smtClean="0"/>
                  <a:t> =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4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4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pt-BR" sz="4000" b="0" i="1" smtClean="0">
                                <a:latin typeface="Cambria Math" panose="02040503050406030204" pitchFamily="18" charset="0"/>
                              </a:rPr>
                              <m:t>𝑙𝑒𝑛𝑡𝑒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sz="4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4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pt-BR" sz="4000" b="0" i="1" smtClean="0">
                                <a:latin typeface="Cambria Math" panose="02040503050406030204" pitchFamily="18" charset="0"/>
                              </a:rPr>
                              <m:t>𝑚𝑒𝑖𝑜</m:t>
                            </m:r>
                          </m:sub>
                        </m:sSub>
                      </m:den>
                    </m:f>
                    <m:r>
                      <a:rPr lang="pt-BR" sz="4000" b="0" i="0" smtClean="0">
                        <a:latin typeface="Cambria Math" panose="02040503050406030204" pitchFamily="18" charset="0"/>
                      </a:rPr>
                      <m:t> −1).(</m:t>
                    </m:r>
                    <m:f>
                      <m:fPr>
                        <m:ctrlPr>
                          <a:rPr lang="pt-BR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pt-BR" sz="4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40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sz="4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pt-BR" sz="4000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pt-BR" sz="4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40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pt-BR" sz="4000" dirty="0" smtClean="0"/>
                  <a:t>)</a:t>
                </a:r>
                <a:endParaRPr lang="pt-BR" sz="4000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7608" y="1086978"/>
                <a:ext cx="7128792" cy="952505"/>
              </a:xfrm>
              <a:prstGeom prst="rect">
                <a:avLst/>
              </a:prstGeom>
              <a:blipFill>
                <a:blip r:embed="rId2"/>
                <a:stretch>
                  <a:fillRect t="-3822" b="-828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407367" y="2996952"/>
                <a:ext cx="5882597" cy="1924629"/>
              </a:xfrm>
              <a:prstGeom prst="rect">
                <a:avLst/>
              </a:prstGeom>
              <a:noFill/>
              <a:ln>
                <a:solidFill>
                  <a:schemeClr val="dk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457200" indent="-457200" algn="just">
                  <a:buFont typeface="Arial" panose="020B0604020202020204" pitchFamily="34" charset="0"/>
                  <a:buChar char="•"/>
                </a:pPr>
                <a:r>
                  <a:rPr lang="pt-BR" sz="2200" dirty="0" smtClean="0"/>
                  <a:t>Face convexa            R &gt; 0</a:t>
                </a:r>
              </a:p>
              <a:p>
                <a:pPr marL="457200" indent="-457200" algn="just">
                  <a:buFont typeface="Arial" panose="020B0604020202020204" pitchFamily="34" charset="0"/>
                  <a:buChar char="•"/>
                </a:pPr>
                <a:endParaRPr lang="pt-BR" sz="2200" dirty="0" smtClean="0"/>
              </a:p>
              <a:p>
                <a:pPr marL="457200" indent="-457200" algn="just">
                  <a:buFont typeface="Arial" panose="020B0604020202020204" pitchFamily="34" charset="0"/>
                  <a:buChar char="•"/>
                </a:pPr>
                <a:r>
                  <a:rPr lang="pt-BR" sz="2200" dirty="0" smtClean="0"/>
                  <a:t>Face côncava            R &lt; 0</a:t>
                </a:r>
              </a:p>
              <a:p>
                <a:pPr algn="just"/>
                <a:endParaRPr lang="pt-BR" sz="2200" dirty="0" smtClean="0"/>
              </a:p>
              <a:p>
                <a:pPr marL="457200" indent="-457200" algn="just">
                  <a:buFont typeface="Arial" panose="020B0604020202020204" pitchFamily="34" charset="0"/>
                  <a:buChar char="•"/>
                </a:pPr>
                <a:r>
                  <a:rPr lang="pt-BR" sz="2200" dirty="0"/>
                  <a:t>Face plana      </a:t>
                </a:r>
                <a:r>
                  <a:rPr lang="pt-BR" sz="2200" dirty="0" smtClean="0"/>
                  <a:t>          R </a:t>
                </a:r>
                <a:r>
                  <a:rPr lang="pt-BR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→</a:t>
                </a:r>
                <a:r>
                  <a:rPr lang="pt-BR" sz="2200" dirty="0"/>
                  <a:t> ∞ </a:t>
                </a:r>
                <a:r>
                  <a:rPr lang="pt-BR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→</a:t>
                </a:r>
                <a:r>
                  <a:rPr lang="pt-BR" sz="2200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2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sz="220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pt-BR" sz="2200" dirty="0"/>
                  <a:t> = 0 </a:t>
                </a:r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67" y="2996952"/>
                <a:ext cx="5882597" cy="1924629"/>
              </a:xfrm>
              <a:prstGeom prst="rect">
                <a:avLst/>
              </a:prstGeom>
              <a:blipFill>
                <a:blip r:embed="rId3"/>
                <a:stretch>
                  <a:fillRect l="-1138" t="-1893" b="-1893"/>
                </a:stretch>
              </a:blipFill>
              <a:ln>
                <a:solidFill>
                  <a:schemeClr val="dk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eta para a Direita 6"/>
          <p:cNvSpPr/>
          <p:nvPr/>
        </p:nvSpPr>
        <p:spPr>
          <a:xfrm>
            <a:off x="2567609" y="3058594"/>
            <a:ext cx="361837" cy="331076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2200"/>
          </a:p>
        </p:txBody>
      </p:sp>
      <p:sp>
        <p:nvSpPr>
          <p:cNvPr id="8" name="Seta para a Direita 7"/>
          <p:cNvSpPr/>
          <p:nvPr/>
        </p:nvSpPr>
        <p:spPr>
          <a:xfrm>
            <a:off x="2567609" y="3741047"/>
            <a:ext cx="361837" cy="331076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2200"/>
          </a:p>
        </p:txBody>
      </p:sp>
      <p:sp>
        <p:nvSpPr>
          <p:cNvPr id="9" name="Seta para a Direita 8"/>
          <p:cNvSpPr/>
          <p:nvPr/>
        </p:nvSpPr>
        <p:spPr>
          <a:xfrm>
            <a:off x="2553753" y="4446910"/>
            <a:ext cx="361837" cy="331076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22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/>
              <p:cNvSpPr/>
              <p:nvPr/>
            </p:nvSpPr>
            <p:spPr>
              <a:xfrm>
                <a:off x="600921" y="5733256"/>
                <a:ext cx="4725461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dirty="0" smtClean="0"/>
                  <a:t> : raio de curvatura da superfície 1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dirty="0"/>
                  <a:t> : raio de curvatura da superfície </a:t>
                </a:r>
                <a:r>
                  <a:rPr lang="pt-BR" dirty="0" smtClean="0"/>
                  <a:t>2</a:t>
                </a:r>
              </a:p>
            </p:txBody>
          </p:sp>
        </mc:Choice>
        <mc:Fallback xmlns=""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921" y="5733256"/>
                <a:ext cx="4725461" cy="830997"/>
              </a:xfrm>
              <a:prstGeom prst="rect">
                <a:avLst/>
              </a:prstGeom>
              <a:blipFill>
                <a:blip r:embed="rId4"/>
                <a:stretch>
                  <a:fillRect l="-387" t="-5839" r="-1032" b="-1532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age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4072" y="2933331"/>
            <a:ext cx="4754809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09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0" y="121920"/>
            <a:ext cx="7980218" cy="57502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pt-BR" sz="3200" b="1" u="sng" dirty="0">
                <a:solidFill>
                  <a:srgbClr val="002060"/>
                </a:solidFill>
              </a:rPr>
              <a:t>Convergência ou </a:t>
            </a:r>
            <a:r>
              <a:rPr lang="pt-BR" sz="3200" b="1" u="sng" dirty="0" err="1">
                <a:solidFill>
                  <a:srgbClr val="002060"/>
                </a:solidFill>
              </a:rPr>
              <a:t>Vergência</a:t>
            </a:r>
            <a:r>
              <a:rPr lang="pt-BR" sz="3200" b="1" u="sng" dirty="0">
                <a:solidFill>
                  <a:srgbClr val="002060"/>
                </a:solidFill>
              </a:rPr>
              <a:t> de uma lente (V</a:t>
            </a:r>
            <a:r>
              <a:rPr lang="pt-BR" sz="3200" b="1" u="sng" dirty="0" smtClean="0">
                <a:solidFill>
                  <a:srgbClr val="002060"/>
                </a:solidFill>
              </a:rPr>
              <a:t>) ou (C)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0" y="3056692"/>
            <a:ext cx="569690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dirty="0">
                <a:latin typeface="+mn-lt"/>
              </a:rPr>
              <a:t>Para um lente de distância focal 0,5m: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/>
              <p:cNvSpPr/>
              <p:nvPr/>
            </p:nvSpPr>
            <p:spPr>
              <a:xfrm>
                <a:off x="2383919" y="1149765"/>
                <a:ext cx="7674481" cy="10090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4000" dirty="0" smtClean="0">
                    <a:latin typeface="+mn-lt"/>
                  </a:rPr>
                  <a:t>C = V </a:t>
                </a:r>
                <a:r>
                  <a:rPr lang="pt-BR" sz="4000" dirty="0">
                    <a:latin typeface="+mn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40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pt-BR" sz="4000" b="0" i="0" smtClean="0">
                            <a:latin typeface="Cambria Math" panose="02040503050406030204" pitchFamily="18" charset="0"/>
                          </a:rPr>
                          <m:t>f</m:t>
                        </m:r>
                      </m:den>
                    </m:f>
                    <m:r>
                      <a:rPr lang="pt-BR" sz="4000" b="0" i="1" smtClean="0">
                        <a:latin typeface="Cambria Math" panose="02040503050406030204" pitchFamily="18" charset="0"/>
                      </a:rPr>
                      <m:t>    </m:t>
                    </m:r>
                    <m:d>
                      <m:dPr>
                        <m:begChr m:val="["/>
                        <m:endChr m:val="]"/>
                        <m:ctrlPr>
                          <a:rPr lang="pt-BR" sz="4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BR" sz="4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400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pt-BR" sz="4000" b="0" i="0" smtClean="0">
                                <a:latin typeface="Cambria Math" panose="02040503050406030204" pitchFamily="18" charset="0"/>
                              </a:rPr>
                              <m:t>m</m:t>
                            </m:r>
                          </m:den>
                        </m:f>
                      </m:e>
                    </m:d>
                    <m:r>
                      <a:rPr lang="pt-BR" sz="4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pt-BR" sz="4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pt-BR" sz="4000" b="0" i="0" smtClean="0">
                            <a:latin typeface="Cambria Math" panose="02040503050406030204" pitchFamily="18" charset="0"/>
                          </a:rPr>
                          <m:t>di</m:t>
                        </m:r>
                      </m:e>
                    </m:d>
                  </m:oMath>
                </a14:m>
                <a:r>
                  <a:rPr lang="pt-BR" sz="4000" dirty="0">
                    <a:latin typeface="+mn-lt"/>
                  </a:rPr>
                  <a:t> (dioptrias) </a:t>
                </a:r>
              </a:p>
            </p:txBody>
          </p:sp>
        </mc:Choice>
        <mc:Fallback xmlns=""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3919" y="1149765"/>
                <a:ext cx="7674481" cy="1009059"/>
              </a:xfrm>
              <a:prstGeom prst="rect">
                <a:avLst/>
              </a:prstGeom>
              <a:blipFill>
                <a:blip r:embed="rId2"/>
                <a:stretch>
                  <a:fillRect l="-2780" b="-115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875521" y="3718908"/>
                <a:ext cx="3928634" cy="9119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3500" dirty="0">
                    <a:latin typeface="+mn-lt"/>
                  </a:rPr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3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35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pt-BR" sz="3500">
                            <a:latin typeface="Cambria Math" panose="02040503050406030204" pitchFamily="18" charset="0"/>
                          </a:rPr>
                          <m:t>f</m:t>
                        </m:r>
                      </m:den>
                    </m:f>
                    <m:r>
                      <a:rPr lang="pt-BR" sz="35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3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35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sz="3500" b="0" i="0" smtClean="0">
                            <a:latin typeface="Cambria Math" panose="02040503050406030204" pitchFamily="18" charset="0"/>
                          </a:rPr>
                          <m:t>0,5</m:t>
                        </m:r>
                      </m:den>
                    </m:f>
                    <m:r>
                      <a:rPr lang="pt-BR" sz="3500" b="0" i="1" smtClean="0">
                        <a:latin typeface="Cambria Math" panose="02040503050406030204" pitchFamily="18" charset="0"/>
                      </a:rPr>
                      <m:t>=2 </m:t>
                    </m:r>
                    <m:r>
                      <a:rPr lang="pt-BR" sz="3500" b="0" i="1" smtClean="0">
                        <a:latin typeface="Cambria Math" panose="02040503050406030204" pitchFamily="18" charset="0"/>
                      </a:rPr>
                      <m:t>𝑑𝑖</m:t>
                    </m:r>
                  </m:oMath>
                </a14:m>
                <a:endParaRPr lang="pt-BR" sz="3500" dirty="0">
                  <a:latin typeface="+mn-lt"/>
                </a:endParaRPr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521" y="3718908"/>
                <a:ext cx="3928634" cy="911981"/>
              </a:xfrm>
              <a:prstGeom prst="rect">
                <a:avLst/>
              </a:prstGeom>
              <a:blipFill>
                <a:blip r:embed="rId3"/>
                <a:stretch>
                  <a:fillRect l="-4658" b="-7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/>
          <p:nvPr/>
        </p:nvSpPr>
        <p:spPr>
          <a:xfrm>
            <a:off x="606227" y="5156094"/>
            <a:ext cx="419792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dirty="0">
                <a:latin typeface="+mn-lt"/>
              </a:rPr>
              <a:t>Podemos dizer que essa é uma lente de dois “graus”  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AC74-A903-4F3A-883F-000089B56CF0}" type="slidenum">
              <a:rPr lang="pt-BR" smtClean="0"/>
              <a:t>4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5992090" y="3023067"/>
            <a:ext cx="621503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600" dirty="0" smtClean="0">
                <a:latin typeface="+mn-lt"/>
              </a:rPr>
              <a:t>Lente convergente    →    f &gt; 0   →    V &gt; 0 </a:t>
            </a:r>
            <a:endParaRPr lang="pt-BR" sz="2600" dirty="0">
              <a:latin typeface="+mn-lt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992090" y="4135421"/>
            <a:ext cx="643490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600" dirty="0" smtClean="0">
                <a:latin typeface="+mn-lt"/>
              </a:rPr>
              <a:t>Lente divergente      →      f &lt; 0   →   V &lt; 0 </a:t>
            </a:r>
            <a:endParaRPr lang="pt-BR" sz="2600" dirty="0">
              <a:latin typeface="+mn-lt"/>
            </a:endParaRPr>
          </a:p>
        </p:txBody>
      </p:sp>
      <p:cxnSp>
        <p:nvCxnSpPr>
          <p:cNvPr id="11" name="Conector reto 10"/>
          <p:cNvCxnSpPr/>
          <p:nvPr/>
        </p:nvCxnSpPr>
        <p:spPr>
          <a:xfrm>
            <a:off x="5696902" y="3056692"/>
            <a:ext cx="0" cy="34826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43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7013" y="1880234"/>
            <a:ext cx="5213169" cy="33318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996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099" y="1024890"/>
            <a:ext cx="6570210" cy="48533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532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804" y="1721712"/>
            <a:ext cx="6328819" cy="31899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238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fuvest2010_1f_p1f20101v_fis_87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502" y="1669595"/>
            <a:ext cx="7249887" cy="32420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358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134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Tema do Office</vt:lpstr>
      <vt:lpstr>Apresentação do PowerPoint</vt:lpstr>
      <vt:lpstr>Lentes Esféricas: comportamento óptico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Caio Gomes</dc:creator>
  <cp:lastModifiedBy>Caio Gomes</cp:lastModifiedBy>
  <cp:revision>9</cp:revision>
  <dcterms:created xsi:type="dcterms:W3CDTF">2019-11-18T10:49:42Z</dcterms:created>
  <dcterms:modified xsi:type="dcterms:W3CDTF">2019-11-18T11:49:59Z</dcterms:modified>
</cp:coreProperties>
</file>