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5" r:id="rId2"/>
    <p:sldId id="285" r:id="rId3"/>
    <p:sldId id="256" r:id="rId4"/>
    <p:sldId id="259" r:id="rId5"/>
    <p:sldId id="260" r:id="rId6"/>
    <p:sldId id="261" r:id="rId7"/>
    <p:sldId id="266" r:id="rId8"/>
    <p:sldId id="267" r:id="rId9"/>
    <p:sldId id="268" r:id="rId10"/>
    <p:sldId id="279" r:id="rId11"/>
    <p:sldId id="280" r:id="rId12"/>
    <p:sldId id="281" r:id="rId13"/>
    <p:sldId id="282" r:id="rId14"/>
    <p:sldId id="283" r:id="rId15"/>
    <p:sldId id="284" r:id="rId16"/>
    <p:sldId id="287" r:id="rId17"/>
    <p:sldId id="286" r:id="rId18"/>
    <p:sldId id="273" r:id="rId19"/>
    <p:sldId id="274" r:id="rId20"/>
    <p:sldId id="275" r:id="rId21"/>
    <p:sldId id="276" r:id="rId22"/>
    <p:sldId id="277" r:id="rId23"/>
    <p:sldId id="278" r:id="rId24"/>
    <p:sldId id="269" r:id="rId25"/>
    <p:sldId id="270" r:id="rId26"/>
    <p:sldId id="271" r:id="rId27"/>
    <p:sldId id="272" r:id="rId28"/>
    <p:sldId id="263" r:id="rId29"/>
    <p:sldId id="262" r:id="rId30"/>
    <p:sldId id="264" r:id="rId31"/>
    <p:sldId id="288" r:id="rId32"/>
    <p:sldId id="290" r:id="rId33"/>
    <p:sldId id="291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8AF0F-FEC5-4F10-80BF-E47D700F4490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DA73D-9D7F-4CBF-99D4-F5B078312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97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3763" tIns="46881" rIns="93763" bIns="4688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 txBox="1">
            <a:spLocks noGrp="1"/>
          </p:cNvSpPr>
          <p:nvPr/>
        </p:nvSpPr>
        <p:spPr bwMode="auto">
          <a:xfrm>
            <a:off x="5796696" y="6747141"/>
            <a:ext cx="4436296" cy="35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63" tIns="46881" rIns="93763" bIns="46881" anchor="b"/>
          <a:lstStyle/>
          <a:p>
            <a:pPr algn="r" defTabSz="937626"/>
            <a:fld id="{6FF036D8-A980-49D5-8FFF-BC1E1971773E}" type="slidenum">
              <a:rPr lang="pt-BR" sz="1200">
                <a:latin typeface="Calibri" pitchFamily="34" charset="0"/>
              </a:rPr>
              <a:pPr algn="r" defTabSz="937626"/>
              <a:t>26</a:t>
            </a:fld>
            <a:endParaRPr lang="pt-B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8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A77-3399-4EF5-9A5C-89D67E8F3B5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C7D6-1636-44DB-9E1C-C0BA191FEC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24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A77-3399-4EF5-9A5C-89D67E8F3B5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C7D6-1636-44DB-9E1C-C0BA191FEC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41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A77-3399-4EF5-9A5C-89D67E8F3B5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C7D6-1636-44DB-9E1C-C0BA191FEC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85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A77-3399-4EF5-9A5C-89D67E8F3B5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C7D6-1636-44DB-9E1C-C0BA191FEC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24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A77-3399-4EF5-9A5C-89D67E8F3B5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C7D6-1636-44DB-9E1C-C0BA191FEC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2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A77-3399-4EF5-9A5C-89D67E8F3B5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C7D6-1636-44DB-9E1C-C0BA191FEC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43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A77-3399-4EF5-9A5C-89D67E8F3B5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C7D6-1636-44DB-9E1C-C0BA191FEC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23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A77-3399-4EF5-9A5C-89D67E8F3B5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C7D6-1636-44DB-9E1C-C0BA191FEC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56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A77-3399-4EF5-9A5C-89D67E8F3B5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C7D6-1636-44DB-9E1C-C0BA191FEC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79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A77-3399-4EF5-9A5C-89D67E8F3B5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C7D6-1636-44DB-9E1C-C0BA191FEC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82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7A77-3399-4EF5-9A5C-89D67E8F3B5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C7D6-1636-44DB-9E1C-C0BA191FEC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94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A7A77-3399-4EF5-9A5C-89D67E8F3B54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8C7D6-1636-44DB-9E1C-C0BA191FEC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61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0.png"/><Relationship Id="rId7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73" y="1376090"/>
            <a:ext cx="10934700" cy="1571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73" y="3410494"/>
            <a:ext cx="116967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8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914" y="-22058"/>
            <a:ext cx="2078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Espelho côncavo</a:t>
            </a:r>
            <a:endParaRPr lang="pt-BR" sz="2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692696"/>
            <a:ext cx="9401175" cy="56292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200456" y="50803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Objeto Real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200456" y="530120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Imagem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Menor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Invertida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198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980728"/>
            <a:ext cx="7632848" cy="492403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4824" y="188640"/>
            <a:ext cx="2078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Espelho côncavo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568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4824" y="188640"/>
            <a:ext cx="2078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Espelho côncavo</a:t>
            </a:r>
            <a:endParaRPr lang="pt-BR" sz="2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200456" y="50803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Objeto Real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200456" y="530120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Imagem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Maior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Invertida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713264"/>
            <a:ext cx="88296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548680"/>
            <a:ext cx="8496944" cy="53474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4824" y="188640"/>
            <a:ext cx="2078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Espelho côncavo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05420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95" y="6055"/>
            <a:ext cx="2078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Espelho côncavo</a:t>
            </a: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436942"/>
            <a:ext cx="9115425" cy="64103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200456" y="50803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Objeto Real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9298" y="522920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Imagem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Virtual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Maior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Direita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15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9336" y="116632"/>
            <a:ext cx="2078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Espelho convexo</a:t>
            </a: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764704"/>
            <a:ext cx="9188971" cy="529900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200456" y="50803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Objeto Real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39416" y="5120051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Imagem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Virtual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Menor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Direita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07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210" y="512847"/>
            <a:ext cx="5947831" cy="468617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367" y="5426895"/>
            <a:ext cx="3808768" cy="143110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0446" y="209006"/>
            <a:ext cx="34094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u="sng" dirty="0" smtClean="0">
                <a:solidFill>
                  <a:schemeClr val="accent1">
                    <a:lumMod val="50000"/>
                  </a:schemeClr>
                </a:solidFill>
              </a:rPr>
              <a:t>Lei de Snell-Descartes</a:t>
            </a:r>
            <a:endParaRPr lang="pt-BR" sz="25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49976" y="2855932"/>
            <a:ext cx="1711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Provém</a:t>
            </a:r>
            <a:endParaRPr lang="pt-BR" sz="2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54480" y="3590660"/>
            <a:ext cx="1711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Passa</a:t>
            </a:r>
            <a:endParaRPr lang="pt-BR" sz="2200" dirty="0"/>
          </a:p>
        </p:txBody>
      </p:sp>
      <p:sp>
        <p:nvSpPr>
          <p:cNvPr id="7" name="Retângulo 6"/>
          <p:cNvSpPr/>
          <p:nvPr/>
        </p:nvSpPr>
        <p:spPr>
          <a:xfrm>
            <a:off x="5552707" y="2045839"/>
            <a:ext cx="2728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dirty="0">
                <a:latin typeface="Calibri" pitchFamily="34" charset="0"/>
              </a:rPr>
              <a:t>i</a:t>
            </a:r>
            <a:endParaRPr lang="pt-BR" sz="3000" dirty="0"/>
          </a:p>
        </p:txBody>
      </p:sp>
      <p:sp>
        <p:nvSpPr>
          <p:cNvPr id="8" name="Retângulo 7"/>
          <p:cNvSpPr/>
          <p:nvPr/>
        </p:nvSpPr>
        <p:spPr>
          <a:xfrm>
            <a:off x="6254532" y="4232684"/>
            <a:ext cx="3193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dirty="0" smtClean="0">
                <a:latin typeface="Calibri" pitchFamily="34" charset="0"/>
              </a:rPr>
              <a:t>r</a:t>
            </a:r>
            <a:endParaRPr lang="pt-BR" sz="3000" dirty="0"/>
          </a:p>
        </p:txBody>
      </p:sp>
      <p:sp>
        <p:nvSpPr>
          <p:cNvPr id="9" name="Retângulo 8"/>
          <p:cNvSpPr/>
          <p:nvPr/>
        </p:nvSpPr>
        <p:spPr>
          <a:xfrm>
            <a:off x="6327144" y="2076172"/>
            <a:ext cx="2728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dirty="0">
                <a:latin typeface="Calibri" pitchFamily="34" charset="0"/>
              </a:rPr>
              <a:t>i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3074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77" y="1071154"/>
            <a:ext cx="8894517" cy="50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873503"/>
            <a:ext cx="11528168" cy="367240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5360" y="332656"/>
            <a:ext cx="3024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u="sng" dirty="0" smtClean="0">
                <a:latin typeface="+mn-lt"/>
                <a:cs typeface="Courier New" panose="02070309020205020404" pitchFamily="49" charset="0"/>
              </a:rPr>
              <a:t>Caso 1 </a:t>
            </a:r>
            <a:endParaRPr lang="pt-BR" sz="2500" b="1" u="sng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5360" y="957023"/>
            <a:ext cx="2582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n-lt"/>
                <a:cs typeface="Courier New" panose="02070309020205020404" pitchFamily="49" charset="0"/>
              </a:rPr>
              <a:t>Lente convergente</a:t>
            </a:r>
            <a:endParaRPr lang="pt-BR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1344" y="5301208"/>
            <a:ext cx="25826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n-lt"/>
                <a:cs typeface="Courier New" panose="02070309020205020404" pitchFamily="49" charset="0"/>
              </a:rPr>
              <a:t>Imagem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Menor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Invertida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Real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Entre A e F</a:t>
            </a:r>
            <a:endParaRPr lang="pt-BR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06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949842"/>
            <a:ext cx="11506345" cy="348338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5360" y="332656"/>
            <a:ext cx="3024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u="sng" dirty="0" smtClean="0">
                <a:latin typeface="+mn-lt"/>
                <a:cs typeface="Courier New" panose="02070309020205020404" pitchFamily="49" charset="0"/>
              </a:rPr>
              <a:t>Caso 2 </a:t>
            </a:r>
            <a:endParaRPr lang="pt-BR" sz="2500" b="1" u="sng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5360" y="957023"/>
            <a:ext cx="2582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n-lt"/>
                <a:cs typeface="Courier New" panose="02070309020205020404" pitchFamily="49" charset="0"/>
              </a:rPr>
              <a:t>Lente convergente</a:t>
            </a:r>
            <a:endParaRPr lang="pt-BR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1344" y="5373216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n-lt"/>
                <a:cs typeface="Courier New" panose="02070309020205020404" pitchFamily="49" charset="0"/>
              </a:rPr>
              <a:t>Imagem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Do mesmo tamanho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Invertida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Real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Sobre A</a:t>
            </a:r>
            <a:endParaRPr lang="pt-BR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42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0297" y="113943"/>
            <a:ext cx="1147789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Ex. 7 - (Unesp </a:t>
            </a:r>
            <a:r>
              <a:rPr lang="pt-BR" sz="2200" dirty="0"/>
              <a:t>2012) Em uma obra, para permitir o transporte de objetos para cima, foi montada uma máquina constituída por uma polia, fios e duas plataformas A e B horizontais, todos de massas desprezíveis, como mostra a figura. Um objeto de massa m = 225 kg, colocado na plataforma A, inicialmente em repouso no solo, deve ser levado verticalmente para cima e atingir um ponto a 4,5 m de altura, em movimento uniformemente acelerado, num intervalo de tempo de 3 s. A partir daí, um sistema de freios passa a atuar, fazendo a plataforma A parar na posição onde o objeto será </a:t>
            </a:r>
            <a:r>
              <a:rPr lang="pt-BR" sz="2200" dirty="0" smtClean="0"/>
              <a:t>descarregado. Considerando g = 10 m/s² </a:t>
            </a:r>
            <a:r>
              <a:rPr lang="pt-BR" sz="2200" dirty="0"/>
              <a:t>, desprezando os efeitos do ar sobre o sistema e os atritos durante o movimento acelerado, a massa M, em kg, do corpo que deve ser colocado na plataforma B para acelerar para cima a massa m no intervalo de 3 s é igual a 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a</a:t>
            </a:r>
            <a:r>
              <a:rPr lang="pt-BR" sz="2200" dirty="0"/>
              <a:t>) 275.   b) 285.   c) 295.   d) 305. e) 315.   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95" y="2913017"/>
            <a:ext cx="4297681" cy="3827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8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777377"/>
            <a:ext cx="10892577" cy="38072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5360" y="332656"/>
            <a:ext cx="3024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u="sng" dirty="0" smtClean="0">
                <a:latin typeface="+mn-lt"/>
                <a:cs typeface="Courier New" panose="02070309020205020404" pitchFamily="49" charset="0"/>
              </a:rPr>
              <a:t>Caso 3 </a:t>
            </a:r>
            <a:endParaRPr lang="pt-BR" sz="2500" b="1" u="sng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35360" y="957023"/>
            <a:ext cx="2582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n-lt"/>
                <a:cs typeface="Courier New" panose="02070309020205020404" pitchFamily="49" charset="0"/>
              </a:rPr>
              <a:t>Lente convergente</a:t>
            </a:r>
            <a:endParaRPr lang="pt-BR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1344" y="5364323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n-lt"/>
                <a:cs typeface="Courier New" panose="02070309020205020404" pitchFamily="49" charset="0"/>
              </a:rPr>
              <a:t>Imagem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Maior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Invertida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Real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Depois de A</a:t>
            </a:r>
            <a:endParaRPr lang="pt-BR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99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12002818" cy="427547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5360" y="332656"/>
            <a:ext cx="3024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u="sng" dirty="0" smtClean="0">
                <a:latin typeface="+mn-lt"/>
                <a:cs typeface="Courier New" panose="02070309020205020404" pitchFamily="49" charset="0"/>
              </a:rPr>
              <a:t>Caso 4 </a:t>
            </a:r>
            <a:endParaRPr lang="pt-BR" sz="2500" b="1" u="sng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5360" y="957023"/>
            <a:ext cx="2582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n-lt"/>
                <a:cs typeface="Courier New" panose="02070309020205020404" pitchFamily="49" charset="0"/>
              </a:rPr>
              <a:t>Lente convergente</a:t>
            </a:r>
            <a:endParaRPr lang="pt-BR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5192820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+mn-lt"/>
                <a:cs typeface="Courier New" panose="02070309020205020404" pitchFamily="49" charset="0"/>
              </a:rPr>
              <a:t>Não há conjugação de imagem</a:t>
            </a:r>
          </a:p>
          <a:p>
            <a:pPr algn="ctr"/>
            <a:r>
              <a:rPr lang="pt-BR" dirty="0" smtClean="0">
                <a:latin typeface="+mn-lt"/>
                <a:cs typeface="Courier New" panose="02070309020205020404" pitchFamily="49" charset="0"/>
              </a:rPr>
              <a:t>ou</a:t>
            </a:r>
          </a:p>
          <a:p>
            <a:pPr algn="ctr"/>
            <a:r>
              <a:rPr lang="pt-BR" dirty="0" smtClean="0">
                <a:latin typeface="+mn-lt"/>
                <a:cs typeface="Courier New" panose="02070309020205020404" pitchFamily="49" charset="0"/>
              </a:rPr>
              <a:t>Imagem Imprópria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962258" y="5288340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+mn-lt"/>
                <a:cs typeface="Courier New" panose="02070309020205020404" pitchFamily="49" charset="0"/>
              </a:rPr>
              <a:t>Um outra interpretação:</a:t>
            </a:r>
          </a:p>
          <a:p>
            <a:pPr algn="ctr"/>
            <a:r>
              <a:rPr lang="pt-BR" dirty="0" smtClean="0">
                <a:latin typeface="+mn-lt"/>
                <a:cs typeface="Courier New" panose="02070309020205020404" pitchFamily="49" charset="0"/>
              </a:rPr>
              <a:t>A imagem se forma em uma posição infinitamente distante da lente</a:t>
            </a:r>
          </a:p>
        </p:txBody>
      </p:sp>
    </p:spTree>
    <p:extLst>
      <p:ext uri="{BB962C8B-B14F-4D97-AF65-F5344CB8AC3E}">
        <p14:creationId xmlns:p14="http://schemas.microsoft.com/office/powerpoint/2010/main" val="1177338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957023"/>
            <a:ext cx="10657184" cy="4204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5360" y="332656"/>
            <a:ext cx="3024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u="sng" dirty="0" smtClean="0">
                <a:latin typeface="+mn-lt"/>
                <a:cs typeface="Courier New" panose="02070309020205020404" pitchFamily="49" charset="0"/>
              </a:rPr>
              <a:t>Caso 5 </a:t>
            </a:r>
            <a:endParaRPr lang="pt-BR" sz="2500" b="1" u="sng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5360" y="957023"/>
            <a:ext cx="2582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n-lt"/>
                <a:cs typeface="Courier New" panose="02070309020205020404" pitchFamily="49" charset="0"/>
              </a:rPr>
              <a:t>Lente convergente</a:t>
            </a:r>
            <a:endParaRPr lang="pt-BR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904312" y="5380672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n-lt"/>
                <a:cs typeface="Courier New" panose="02070309020205020404" pitchFamily="49" charset="0"/>
              </a:rPr>
              <a:t>Imagem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Maior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Direita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Virtual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Do mesmo lado do objeto</a:t>
            </a:r>
            <a:endParaRPr lang="pt-BR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59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809710"/>
            <a:ext cx="10942356" cy="4297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5360" y="332656"/>
            <a:ext cx="3024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u="sng" dirty="0" smtClean="0">
                <a:latin typeface="+mn-lt"/>
                <a:cs typeface="Courier New" panose="02070309020205020404" pitchFamily="49" charset="0"/>
              </a:rPr>
              <a:t>Caso único</a:t>
            </a:r>
            <a:endParaRPr lang="pt-BR" sz="2500" b="1" u="sng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5360" y="957023"/>
            <a:ext cx="2582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n-lt"/>
                <a:cs typeface="Courier New" panose="02070309020205020404" pitchFamily="49" charset="0"/>
              </a:rPr>
              <a:t>Lente divergente</a:t>
            </a:r>
            <a:endParaRPr lang="pt-BR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36160" y="5341593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n-lt"/>
                <a:cs typeface="Courier New" panose="02070309020205020404" pitchFamily="49" charset="0"/>
              </a:rPr>
              <a:t>Imagem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Menor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Direita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Virtual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  <a:cs typeface="Courier New" panose="02070309020205020404" pitchFamily="49" charset="0"/>
              </a:rPr>
              <a:t>Do mesmo lado do objeto (Entre C e F)</a:t>
            </a:r>
            <a:endParaRPr lang="pt-BR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00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m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50" y="1524000"/>
            <a:ext cx="7934325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/>
          </p:cNvPr>
          <p:cNvSpPr txBox="1">
            <a:spLocks noChangeArrowheads="1"/>
          </p:cNvSpPr>
          <p:nvPr/>
        </p:nvSpPr>
        <p:spPr>
          <a:xfrm>
            <a:off x="0" y="0"/>
            <a:ext cx="6519863" cy="6143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2800" b="1" u="sng" dirty="0" smtClean="0">
                <a:solidFill>
                  <a:srgbClr val="002060"/>
                </a:solidFill>
                <a:ea typeface="+mn-ea"/>
                <a:cs typeface="Arial" charset="0"/>
              </a:rPr>
              <a:t>Estudo analítico das lentes esféricas</a:t>
            </a:r>
            <a:endParaRPr lang="pt-BR" altLang="pt-BR" sz="2800" b="1" u="sng" dirty="0">
              <a:solidFill>
                <a:srgbClr val="002060"/>
              </a:solidFill>
              <a:ea typeface="+mn-ea"/>
              <a:cs typeface="Arial" charset="0"/>
            </a:endParaRPr>
          </a:p>
        </p:txBody>
      </p:sp>
      <p:sp>
        <p:nvSpPr>
          <p:cNvPr id="20" name="Seta para Baixo 19"/>
          <p:cNvSpPr/>
          <p:nvPr/>
        </p:nvSpPr>
        <p:spPr>
          <a:xfrm flipV="1">
            <a:off x="2992438" y="2433638"/>
            <a:ext cx="360362" cy="1539875"/>
          </a:xfrm>
          <a:prstGeom prst="downArrow">
            <a:avLst>
              <a:gd name="adj1" fmla="val 50000"/>
              <a:gd name="adj2" fmla="val 135749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Seta para Baixo 20"/>
          <p:cNvSpPr/>
          <p:nvPr/>
        </p:nvSpPr>
        <p:spPr>
          <a:xfrm>
            <a:off x="8948738" y="3973513"/>
            <a:ext cx="419100" cy="2078037"/>
          </a:xfrm>
          <a:prstGeom prst="downArrow">
            <a:avLst>
              <a:gd name="adj1" fmla="val 50000"/>
              <a:gd name="adj2" fmla="val 135749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121025" y="2400300"/>
            <a:ext cx="104775" cy="777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9120188" y="6002338"/>
            <a:ext cx="71437" cy="88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00</a:t>
            </a:r>
          </a:p>
        </p:txBody>
      </p:sp>
      <p:cxnSp>
        <p:nvCxnSpPr>
          <p:cNvPr id="27" name="Conector reto 26"/>
          <p:cNvCxnSpPr/>
          <p:nvPr/>
        </p:nvCxnSpPr>
        <p:spPr>
          <a:xfrm flipH="1">
            <a:off x="3173413" y="2439988"/>
            <a:ext cx="0" cy="15065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CaixaDeTexto 29"/>
          <p:cNvSpPr txBox="1">
            <a:spLocks noChangeArrowheads="1"/>
          </p:cNvSpPr>
          <p:nvPr/>
        </p:nvSpPr>
        <p:spPr bwMode="auto">
          <a:xfrm>
            <a:off x="3009900" y="3917950"/>
            <a:ext cx="576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latin typeface="Calibri" pitchFamily="34" charset="0"/>
              </a:rPr>
              <a:t>p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3141663" y="2439988"/>
            <a:ext cx="2422525" cy="952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5605463" y="2095500"/>
            <a:ext cx="3127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200">
                <a:latin typeface="Calibri" pitchFamily="34" charset="0"/>
              </a:rPr>
              <a:t>y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9137650" y="3973513"/>
            <a:ext cx="20638" cy="21034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Retângulo 38"/>
          <p:cNvSpPr>
            <a:spLocks noChangeArrowheads="1"/>
          </p:cNvSpPr>
          <p:nvPr/>
        </p:nvSpPr>
        <p:spPr bwMode="auto">
          <a:xfrm>
            <a:off x="9001125" y="3471863"/>
            <a:ext cx="4016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200">
                <a:latin typeface="Calibri" pitchFamily="34" charset="0"/>
              </a:rPr>
              <a:t>p’</a:t>
            </a:r>
          </a:p>
        </p:txBody>
      </p:sp>
      <p:cxnSp>
        <p:nvCxnSpPr>
          <p:cNvPr id="40" name="Conector reto 39"/>
          <p:cNvCxnSpPr>
            <a:endCxn id="24" idx="2"/>
          </p:cNvCxnSpPr>
          <p:nvPr/>
        </p:nvCxnSpPr>
        <p:spPr>
          <a:xfrm flipV="1">
            <a:off x="5570538" y="6046788"/>
            <a:ext cx="3549650" cy="317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Retângulo 41"/>
          <p:cNvSpPr>
            <a:spLocks noChangeArrowheads="1"/>
          </p:cNvSpPr>
          <p:nvPr/>
        </p:nvSpPr>
        <p:spPr bwMode="auto">
          <a:xfrm>
            <a:off x="5132388" y="5715000"/>
            <a:ext cx="4619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latin typeface="Calibri" pitchFamily="34" charset="0"/>
              </a:rPr>
              <a:t>y’</a:t>
            </a:r>
          </a:p>
        </p:txBody>
      </p:sp>
      <p:sp>
        <p:nvSpPr>
          <p:cNvPr id="43" name="CaixaDeTexto 42"/>
          <p:cNvSpPr txBox="1">
            <a:spLocks noChangeArrowheads="1"/>
          </p:cNvSpPr>
          <p:nvPr/>
        </p:nvSpPr>
        <p:spPr bwMode="auto">
          <a:xfrm>
            <a:off x="6756400" y="3429000"/>
            <a:ext cx="720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latin typeface="Calibri" pitchFamily="34" charset="0"/>
              </a:rPr>
              <a:t>(f,0)</a:t>
            </a:r>
          </a:p>
        </p:txBody>
      </p:sp>
      <p:sp>
        <p:nvSpPr>
          <p:cNvPr id="44" name="Chave Direita 43"/>
          <p:cNvSpPr/>
          <p:nvPr/>
        </p:nvSpPr>
        <p:spPr>
          <a:xfrm flipH="1">
            <a:off x="904875" y="2374900"/>
            <a:ext cx="207963" cy="14811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5" name="Chave Direita 44"/>
          <p:cNvSpPr/>
          <p:nvPr/>
        </p:nvSpPr>
        <p:spPr>
          <a:xfrm flipH="1">
            <a:off x="838200" y="4038600"/>
            <a:ext cx="274638" cy="19637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6" name="Chave Direita 45"/>
          <p:cNvSpPr>
            <a:spLocks/>
          </p:cNvSpPr>
          <p:nvPr/>
        </p:nvSpPr>
        <p:spPr bwMode="auto">
          <a:xfrm rot="5400000" flipH="1">
            <a:off x="4179888" y="160337"/>
            <a:ext cx="317500" cy="2390775"/>
          </a:xfrm>
          <a:prstGeom prst="rightBrace">
            <a:avLst>
              <a:gd name="adj1" fmla="val 8332"/>
              <a:gd name="adj2" fmla="val 50000"/>
            </a:avLst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47" name="Chave Direita 46"/>
          <p:cNvSpPr/>
          <p:nvPr/>
        </p:nvSpPr>
        <p:spPr>
          <a:xfrm rot="16200000">
            <a:off x="7254876" y="-415925"/>
            <a:ext cx="349250" cy="35464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4" name="Retângulo 53"/>
          <p:cNvSpPr>
            <a:spLocks noChangeArrowheads="1"/>
          </p:cNvSpPr>
          <p:nvPr/>
        </p:nvSpPr>
        <p:spPr bwMode="auto">
          <a:xfrm>
            <a:off x="414338" y="2867025"/>
            <a:ext cx="190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latin typeface="Calibri" pitchFamily="34" charset="0"/>
              </a:rPr>
              <a:t>y</a:t>
            </a:r>
          </a:p>
        </p:txBody>
      </p:sp>
      <p:sp>
        <p:nvSpPr>
          <p:cNvPr id="56" name="CaixaDeTexto 55"/>
          <p:cNvSpPr txBox="1">
            <a:spLocks noChangeArrowheads="1"/>
          </p:cNvSpPr>
          <p:nvPr/>
        </p:nvSpPr>
        <p:spPr bwMode="auto">
          <a:xfrm>
            <a:off x="4170363" y="671513"/>
            <a:ext cx="271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latin typeface="Calibri" pitchFamily="34" charset="0"/>
              </a:rPr>
              <a:t>p</a:t>
            </a:r>
          </a:p>
        </p:txBody>
      </p:sp>
      <p:sp>
        <p:nvSpPr>
          <p:cNvPr id="57" name="Retângulo 56"/>
          <p:cNvSpPr>
            <a:spLocks noChangeArrowheads="1"/>
          </p:cNvSpPr>
          <p:nvPr/>
        </p:nvSpPr>
        <p:spPr bwMode="auto">
          <a:xfrm flipH="1">
            <a:off x="369888" y="4805363"/>
            <a:ext cx="4556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latin typeface="Calibri" pitchFamily="34" charset="0"/>
              </a:rPr>
              <a:t>y’</a:t>
            </a:r>
          </a:p>
        </p:txBody>
      </p:sp>
      <p:sp>
        <p:nvSpPr>
          <p:cNvPr id="58" name="Retângulo 57"/>
          <p:cNvSpPr>
            <a:spLocks noChangeArrowheads="1"/>
          </p:cNvSpPr>
          <p:nvPr/>
        </p:nvSpPr>
        <p:spPr bwMode="auto">
          <a:xfrm>
            <a:off x="7254875" y="635000"/>
            <a:ext cx="4333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latin typeface="Calibri" pitchFamily="34" charset="0"/>
              </a:rPr>
              <a:t>p’</a:t>
            </a:r>
          </a:p>
        </p:txBody>
      </p:sp>
      <p:sp>
        <p:nvSpPr>
          <p:cNvPr id="59" name="Chave Direita 58"/>
          <p:cNvSpPr/>
          <p:nvPr/>
        </p:nvSpPr>
        <p:spPr>
          <a:xfrm rot="5400000">
            <a:off x="6227763" y="4202113"/>
            <a:ext cx="279400" cy="1473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0" name="Retângulo 59"/>
          <p:cNvSpPr>
            <a:spLocks noChangeArrowheads="1"/>
          </p:cNvSpPr>
          <p:nvPr/>
        </p:nvSpPr>
        <p:spPr bwMode="auto">
          <a:xfrm>
            <a:off x="6240463" y="5157788"/>
            <a:ext cx="271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200">
                <a:latin typeface="Calibri" pitchFamily="34" charset="0"/>
              </a:rPr>
              <a:t>f</a:t>
            </a:r>
          </a:p>
        </p:txBody>
      </p:sp>
      <p:sp>
        <p:nvSpPr>
          <p:cNvPr id="15386" name="Retângulo 60"/>
          <p:cNvSpPr>
            <a:spLocks noChangeArrowheads="1"/>
          </p:cNvSpPr>
          <p:nvPr/>
        </p:nvSpPr>
        <p:spPr bwMode="auto">
          <a:xfrm>
            <a:off x="1566863" y="1639888"/>
            <a:ext cx="985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200" b="1">
                <a:latin typeface="Calibri" pitchFamily="34" charset="0"/>
              </a:rPr>
              <a:t>Objeto</a:t>
            </a:r>
            <a:endParaRPr lang="pt-BR" sz="2200" b="1">
              <a:latin typeface="Calibri" pitchFamily="34" charset="0"/>
            </a:endParaRPr>
          </a:p>
        </p:txBody>
      </p:sp>
      <p:sp>
        <p:nvSpPr>
          <p:cNvPr id="15387" name="Retângulo 61"/>
          <p:cNvSpPr>
            <a:spLocks noChangeArrowheads="1"/>
          </p:cNvSpPr>
          <p:nvPr/>
        </p:nvSpPr>
        <p:spPr bwMode="auto">
          <a:xfrm>
            <a:off x="9872663" y="5202238"/>
            <a:ext cx="1130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200" b="1">
                <a:latin typeface="Calibri" pitchFamily="34" charset="0"/>
              </a:rPr>
              <a:t>Imagem</a:t>
            </a:r>
            <a:endParaRPr lang="pt-BR" sz="2200" b="1">
              <a:latin typeface="Calibri" pitchFamily="34" charset="0"/>
            </a:endParaRPr>
          </a:p>
        </p:txBody>
      </p:sp>
      <p:sp>
        <p:nvSpPr>
          <p:cNvPr id="15388" name="Retângulo 15"/>
          <p:cNvSpPr>
            <a:spLocks noChangeArrowheads="1"/>
          </p:cNvSpPr>
          <p:nvPr/>
        </p:nvSpPr>
        <p:spPr bwMode="auto">
          <a:xfrm>
            <a:off x="2454275" y="4149725"/>
            <a:ext cx="2524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 b="1">
                <a:latin typeface="Calibri" pitchFamily="34" charset="0"/>
              </a:rPr>
              <a:t>A</a:t>
            </a:r>
          </a:p>
        </p:txBody>
      </p:sp>
      <p:sp>
        <p:nvSpPr>
          <p:cNvPr id="15389" name="Retângulo 47"/>
          <p:cNvSpPr>
            <a:spLocks noChangeArrowheads="1"/>
          </p:cNvSpPr>
          <p:nvPr/>
        </p:nvSpPr>
        <p:spPr bwMode="auto">
          <a:xfrm>
            <a:off x="8399463" y="4149725"/>
            <a:ext cx="246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 b="1">
                <a:latin typeface="Calibri" pitchFamily="34" charset="0"/>
              </a:rPr>
              <a:t>A</a:t>
            </a:r>
          </a:p>
        </p:txBody>
      </p:sp>
      <p:sp>
        <p:nvSpPr>
          <p:cNvPr id="15390" name="Retângulo 16"/>
          <p:cNvSpPr>
            <a:spLocks noChangeArrowheads="1"/>
          </p:cNvSpPr>
          <p:nvPr/>
        </p:nvSpPr>
        <p:spPr bwMode="auto">
          <a:xfrm>
            <a:off x="3986213" y="4144963"/>
            <a:ext cx="31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200" b="1">
                <a:latin typeface="Calibri" pitchFamily="34" charset="0"/>
              </a:rPr>
              <a:t>F</a:t>
            </a:r>
          </a:p>
        </p:txBody>
      </p:sp>
      <p:sp>
        <p:nvSpPr>
          <p:cNvPr id="15391" name="Retângulo 17"/>
          <p:cNvSpPr>
            <a:spLocks noChangeArrowheads="1"/>
          </p:cNvSpPr>
          <p:nvPr/>
        </p:nvSpPr>
        <p:spPr bwMode="auto">
          <a:xfrm>
            <a:off x="6959600" y="4144963"/>
            <a:ext cx="158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 b="1">
                <a:latin typeface="Calibri" pitchFamily="34" charset="0"/>
              </a:rPr>
              <a:t>F</a:t>
            </a:r>
          </a:p>
        </p:txBody>
      </p:sp>
      <p:sp>
        <p:nvSpPr>
          <p:cNvPr id="15392" name="Retângulo 18"/>
          <p:cNvSpPr>
            <a:spLocks noChangeArrowheads="1"/>
          </p:cNvSpPr>
          <p:nvPr/>
        </p:nvSpPr>
        <p:spPr bwMode="auto">
          <a:xfrm>
            <a:off x="5681663" y="4149725"/>
            <a:ext cx="1460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 b="1">
                <a:latin typeface="Calibri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6257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54" grpId="0"/>
      <p:bldP spid="56" grpId="0"/>
      <p:bldP spid="57" grpId="0"/>
      <p:bldP spid="58" grpId="0"/>
      <p:bldP spid="59" grpId="0" animBg="1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03200" y="3876675"/>
            <a:ext cx="10583863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latin typeface="+mn-lt"/>
                <a:cs typeface="+mn-cs"/>
              </a:rPr>
              <a:t>Abscissas (p, p' e f)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Todo elemento (objeto ou imagem) real tem abscissa positiva.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Todo elemento (objeto ou imagem) virtual tem abscissa negativa.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Espelho côncavo ou lente convergente: f &gt; 0.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Espelho esférico convexo ou lente divergente: f &lt; 0.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3200" y="5749925"/>
            <a:ext cx="7332663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latin typeface="+mn-lt"/>
                <a:cs typeface="+mn-cs"/>
              </a:rPr>
              <a:t>Ordenadas (y e y')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Elemento acima do eixo principal ⇒ Ordenada positiva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Elemento abaixo do eixo principal ⇒ Ordenada negativa</a:t>
            </a:r>
          </a:p>
        </p:txBody>
      </p:sp>
      <p:sp>
        <p:nvSpPr>
          <p:cNvPr id="16387" name="Retângulo 6"/>
          <p:cNvSpPr>
            <a:spLocks noChangeArrowheads="1"/>
          </p:cNvSpPr>
          <p:nvPr/>
        </p:nvSpPr>
        <p:spPr bwMode="auto">
          <a:xfrm>
            <a:off x="203200" y="493713"/>
            <a:ext cx="1198880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 b="1">
                <a:latin typeface="Calibri" pitchFamily="34" charset="0"/>
              </a:rPr>
              <a:t>Abscissas (p, p' e f)</a:t>
            </a:r>
          </a:p>
          <a:p>
            <a:r>
              <a:rPr lang="pt-BR" sz="2200">
                <a:latin typeface="Calibri" pitchFamily="34" charset="0"/>
              </a:rPr>
              <a:t>p ⇒ Abscissa do objeto; localiza o objeto em relação ao sistema óptico.</a:t>
            </a:r>
          </a:p>
          <a:p>
            <a:r>
              <a:rPr lang="pt-BR" sz="2200">
                <a:latin typeface="Calibri" pitchFamily="34" charset="0"/>
              </a:rPr>
              <a:t>p</a:t>
            </a:r>
            <a:r>
              <a:rPr lang="pt-BR" sz="2200" b="1">
                <a:latin typeface="Calibri" pitchFamily="34" charset="0"/>
              </a:rPr>
              <a:t>' </a:t>
            </a:r>
            <a:r>
              <a:rPr lang="pt-BR" sz="2200">
                <a:latin typeface="Calibri" pitchFamily="34" charset="0"/>
              </a:rPr>
              <a:t>⇒ Abscissa da imagem; localiza a imagem em relação ao sistema óptico.</a:t>
            </a:r>
          </a:p>
          <a:p>
            <a:r>
              <a:rPr lang="pt-BR" sz="2200">
                <a:latin typeface="Calibri" pitchFamily="34" charset="0"/>
              </a:rPr>
              <a:t>f ⇒ Abscissa focal; localiza os pontos focais do sistema óptico.</a:t>
            </a:r>
          </a:p>
          <a:p>
            <a:endParaRPr lang="pt-BR" sz="2200" b="1">
              <a:latin typeface="Calibri" pitchFamily="34" charset="0"/>
            </a:endParaRPr>
          </a:p>
          <a:p>
            <a:r>
              <a:rPr lang="pt-BR" sz="2200" b="1">
                <a:latin typeface="Calibri" pitchFamily="34" charset="0"/>
              </a:rPr>
              <a:t>Ordenadas (y e y')</a:t>
            </a:r>
          </a:p>
          <a:p>
            <a:r>
              <a:rPr lang="pt-BR" sz="2200">
                <a:latin typeface="Calibri" pitchFamily="34" charset="0"/>
              </a:rPr>
              <a:t>y ⇒ Ordenada do objeto; revela o tamanho do objeto e sua orientação em relação ao eixo principal.</a:t>
            </a:r>
          </a:p>
          <a:p>
            <a:r>
              <a:rPr lang="pt-BR" sz="2200">
                <a:latin typeface="Calibri" pitchFamily="34" charset="0"/>
              </a:rPr>
              <a:t>y</a:t>
            </a:r>
            <a:r>
              <a:rPr lang="pt-BR" sz="2200" b="1">
                <a:latin typeface="Calibri" pitchFamily="34" charset="0"/>
              </a:rPr>
              <a:t>' </a:t>
            </a:r>
            <a:r>
              <a:rPr lang="pt-BR" sz="2200">
                <a:latin typeface="Calibri" pitchFamily="34" charset="0"/>
              </a:rPr>
              <a:t>⇒ Ordenada da imagem; revela o tamanho da imagem e sua orientação em relação ao eixo principal.</a:t>
            </a:r>
          </a:p>
        </p:txBody>
      </p:sp>
      <p:sp>
        <p:nvSpPr>
          <p:cNvPr id="16388" name="Retângulo 7"/>
          <p:cNvSpPr>
            <a:spLocks noChangeArrowheads="1"/>
          </p:cNvSpPr>
          <p:nvPr/>
        </p:nvSpPr>
        <p:spPr bwMode="auto">
          <a:xfrm>
            <a:off x="206375" y="3376613"/>
            <a:ext cx="958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200" b="1" u="sng">
                <a:latin typeface="Calibri" pitchFamily="34" charset="0"/>
              </a:rPr>
              <a:t>SINAIS</a:t>
            </a:r>
            <a:endParaRPr lang="pt-BR" sz="2200" u="sng">
              <a:latin typeface="Calibri" pitchFamily="34" charset="0"/>
            </a:endParaRPr>
          </a:p>
        </p:txBody>
      </p:sp>
      <p:sp>
        <p:nvSpPr>
          <p:cNvPr id="16389" name="Retângulo 8"/>
          <p:cNvSpPr>
            <a:spLocks noChangeArrowheads="1"/>
          </p:cNvSpPr>
          <p:nvPr/>
        </p:nvSpPr>
        <p:spPr bwMode="auto">
          <a:xfrm>
            <a:off x="203200" y="63500"/>
            <a:ext cx="17192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200" b="1" u="sng">
                <a:latin typeface="Calibri" pitchFamily="34" charset="0"/>
              </a:rPr>
              <a:t>SIMBOLOGIA</a:t>
            </a:r>
            <a:endParaRPr lang="pt-BR" sz="2200" u="sng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5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62235"/>
            <a:ext cx="10868025" cy="4200525"/>
          </a:xfrm>
          <a:prstGeom prst="rect">
            <a:avLst/>
          </a:prstGeom>
        </p:spPr>
      </p:pic>
      <p:sp>
        <p:nvSpPr>
          <p:cNvPr id="22537" name="Retângulo 18"/>
          <p:cNvSpPr>
            <a:spLocks noChangeArrowheads="1"/>
          </p:cNvSpPr>
          <p:nvPr/>
        </p:nvSpPr>
        <p:spPr bwMode="auto">
          <a:xfrm>
            <a:off x="3935413" y="260350"/>
            <a:ext cx="1312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pt-BR" sz="2000">
                <a:latin typeface="Calibri" pitchFamily="34" charset="0"/>
              </a:rPr>
              <a:t>Ordenadas</a:t>
            </a:r>
          </a:p>
        </p:txBody>
      </p:sp>
      <p:sp>
        <p:nvSpPr>
          <p:cNvPr id="22538" name="Retângulo 19"/>
          <p:cNvSpPr>
            <a:spLocks noChangeArrowheads="1"/>
          </p:cNvSpPr>
          <p:nvPr/>
        </p:nvSpPr>
        <p:spPr bwMode="auto">
          <a:xfrm>
            <a:off x="9624392" y="3829707"/>
            <a:ext cx="1154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pt-BR" sz="2000" dirty="0">
                <a:latin typeface="Calibri" pitchFamily="34" charset="0"/>
              </a:rPr>
              <a:t>Abscissas</a:t>
            </a:r>
          </a:p>
        </p:txBody>
      </p:sp>
      <p:sp>
        <p:nvSpPr>
          <p:cNvPr id="22539" name="Retângulo 20"/>
          <p:cNvSpPr>
            <a:spLocks noChangeArrowheads="1"/>
          </p:cNvSpPr>
          <p:nvPr/>
        </p:nvSpPr>
        <p:spPr bwMode="auto">
          <a:xfrm>
            <a:off x="7752184" y="928236"/>
            <a:ext cx="2279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pt-BR" sz="2000" dirty="0">
                <a:latin typeface="Calibri" pitchFamily="34" charset="0"/>
              </a:rPr>
              <a:t>Objetos reais</a:t>
            </a:r>
          </a:p>
          <a:p>
            <a:pPr algn="ctr" defTabSz="914400"/>
            <a:r>
              <a:rPr lang="pt-BR" sz="2000" dirty="0">
                <a:latin typeface="Calibri" pitchFamily="34" charset="0"/>
              </a:rPr>
              <a:t>e imagens virtuais</a:t>
            </a:r>
          </a:p>
        </p:txBody>
      </p:sp>
      <p:sp>
        <p:nvSpPr>
          <p:cNvPr id="22540" name="Retângulo 21"/>
          <p:cNvSpPr>
            <a:spLocks noChangeArrowheads="1"/>
          </p:cNvSpPr>
          <p:nvPr/>
        </p:nvSpPr>
        <p:spPr bwMode="auto">
          <a:xfrm>
            <a:off x="479376" y="764704"/>
            <a:ext cx="2044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pt-BR" sz="2000" dirty="0">
                <a:latin typeface="Calibri" pitchFamily="34" charset="0"/>
              </a:rPr>
              <a:t>Objetos virtuais</a:t>
            </a:r>
          </a:p>
          <a:p>
            <a:pPr algn="ctr" defTabSz="914400"/>
            <a:r>
              <a:rPr lang="pt-BR" sz="2000" dirty="0">
                <a:latin typeface="Calibri" pitchFamily="34" charset="0"/>
              </a:rPr>
              <a:t>e imagens reais</a:t>
            </a:r>
          </a:p>
        </p:txBody>
      </p:sp>
      <p:sp>
        <p:nvSpPr>
          <p:cNvPr id="22542" name="Retângulo 25"/>
          <p:cNvSpPr>
            <a:spLocks noChangeArrowheads="1"/>
          </p:cNvSpPr>
          <p:nvPr/>
        </p:nvSpPr>
        <p:spPr bwMode="auto">
          <a:xfrm>
            <a:off x="0" y="4327525"/>
            <a:ext cx="104886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pt-BR" sz="2000">
                <a:latin typeface="Calibri" pitchFamily="34" charset="0"/>
              </a:rPr>
              <a:t>Atenção!</a:t>
            </a:r>
          </a:p>
          <a:p>
            <a:pPr defTabSz="914400"/>
            <a:endParaRPr lang="pt-BR" sz="2000">
              <a:latin typeface="Calibri" pitchFamily="34" charset="0"/>
            </a:endParaRPr>
          </a:p>
          <a:p>
            <a:pPr defTabSz="914400">
              <a:buFontTx/>
              <a:buChar char="•"/>
            </a:pPr>
            <a:r>
              <a:rPr lang="pt-BR" sz="2000">
                <a:latin typeface="Calibri" pitchFamily="34" charset="0"/>
              </a:rPr>
              <a:t> Temos duas orientações para o eixo das abscissas: uma para objetos e outra para as imagens.</a:t>
            </a:r>
          </a:p>
          <a:p>
            <a:pPr defTabSz="914400"/>
            <a:endParaRPr lang="pt-BR" sz="2000">
              <a:latin typeface="Calibri" pitchFamily="34" charset="0"/>
            </a:endParaRPr>
          </a:p>
          <a:p>
            <a:pPr defTabSz="914400"/>
            <a:r>
              <a:rPr lang="pt-BR" sz="2000">
                <a:latin typeface="Calibri" pitchFamily="34" charset="0"/>
              </a:rPr>
              <a:t>- O sentido do eixo das imagens é o mesmo sentido da luz incidente.</a:t>
            </a:r>
          </a:p>
          <a:p>
            <a:pPr defTabSz="914400"/>
            <a:r>
              <a:rPr lang="pt-BR" sz="2000">
                <a:latin typeface="Calibri" pitchFamily="34" charset="0"/>
              </a:rPr>
              <a:t>- O sentido do eixo dos objetos é contrário ao sentido da luz incidente.</a:t>
            </a:r>
          </a:p>
          <a:p>
            <a:pPr defTabSz="914400">
              <a:buFontTx/>
              <a:buChar char="•"/>
            </a:pPr>
            <a:endParaRPr lang="pt-BR" sz="2000">
              <a:latin typeface="Calibri" pitchFamily="34" charset="0"/>
            </a:endParaRPr>
          </a:p>
          <a:p>
            <a:pPr defTabSz="914400">
              <a:buFontTx/>
              <a:buChar char="•"/>
            </a:pPr>
            <a:r>
              <a:rPr lang="pt-BR" sz="2000">
                <a:latin typeface="Calibri" pitchFamily="34" charset="0"/>
              </a:rPr>
              <a:t> O eixo das ordenadas é orientado para cima.</a:t>
            </a:r>
          </a:p>
        </p:txBody>
      </p:sp>
    </p:spTree>
    <p:extLst>
      <p:ext uri="{BB962C8B-B14F-4D97-AF65-F5344CB8AC3E}">
        <p14:creationId xmlns:p14="http://schemas.microsoft.com/office/powerpoint/2010/main" val="221372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4146550"/>
            <a:ext cx="35004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1350963"/>
            <a:ext cx="363537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Imagem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6363" y="1557338"/>
            <a:ext cx="559117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tângulo 6"/>
          <p:cNvSpPr>
            <a:spLocks noChangeArrowheads="1"/>
          </p:cNvSpPr>
          <p:nvPr/>
        </p:nvSpPr>
        <p:spPr bwMode="auto">
          <a:xfrm>
            <a:off x="153988" y="130175"/>
            <a:ext cx="39195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200" b="1">
                <a:latin typeface="Calibri" pitchFamily="34" charset="0"/>
              </a:rPr>
              <a:t>Equação de Gauss </a:t>
            </a:r>
          </a:p>
          <a:p>
            <a:pPr algn="ctr"/>
            <a:r>
              <a:rPr lang="pt-BR" sz="2200" b="1">
                <a:latin typeface="Calibri" pitchFamily="34" charset="0"/>
              </a:rPr>
              <a:t>ou </a:t>
            </a:r>
          </a:p>
          <a:p>
            <a:pPr algn="ctr"/>
            <a:r>
              <a:rPr lang="pt-BR" sz="2200" b="1">
                <a:latin typeface="Calibri" pitchFamily="34" charset="0"/>
              </a:rPr>
              <a:t>equação dos pontos conjugados</a:t>
            </a:r>
          </a:p>
        </p:txBody>
      </p:sp>
      <p:sp>
        <p:nvSpPr>
          <p:cNvPr id="17413" name="Retângulo 7"/>
          <p:cNvSpPr>
            <a:spLocks noChangeArrowheads="1"/>
          </p:cNvSpPr>
          <p:nvPr/>
        </p:nvSpPr>
        <p:spPr bwMode="auto">
          <a:xfrm>
            <a:off x="8027988" y="300038"/>
            <a:ext cx="27193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200" b="1">
                <a:latin typeface="Calibri" pitchFamily="34" charset="0"/>
              </a:rPr>
              <a:t>Equação do aumento </a:t>
            </a:r>
          </a:p>
          <a:p>
            <a:pPr algn="ctr"/>
            <a:r>
              <a:rPr lang="pt-BR" sz="2200" b="1">
                <a:latin typeface="Calibri" pitchFamily="34" charset="0"/>
              </a:rPr>
              <a:t>linear transversal</a:t>
            </a:r>
          </a:p>
        </p:txBody>
      </p:sp>
      <p:sp>
        <p:nvSpPr>
          <p:cNvPr id="17414" name="Retângulo 1"/>
          <p:cNvSpPr>
            <a:spLocks noChangeArrowheads="1"/>
          </p:cNvSpPr>
          <p:nvPr/>
        </p:nvSpPr>
        <p:spPr bwMode="auto">
          <a:xfrm>
            <a:off x="153988" y="3776663"/>
            <a:ext cx="3678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200" b="1">
                <a:latin typeface="Calibri" pitchFamily="34" charset="0"/>
              </a:rPr>
              <a:t>Convergência ou vergência</a:t>
            </a:r>
          </a:p>
        </p:txBody>
      </p:sp>
      <p:sp>
        <p:nvSpPr>
          <p:cNvPr id="9" name="Retângulo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6978" y="6398438"/>
            <a:ext cx="3712170" cy="430887"/>
          </a:xfrm>
          <a:prstGeom prst="rect">
            <a:avLst/>
          </a:prstGeom>
          <a:blipFill>
            <a:blip r:embed="rId5"/>
            <a:stretch>
              <a:fillRect l="-2135" t="-10000" b="-2857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>
                <a:noFill/>
                <a:latin typeface="+mn-lt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870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5526" y="279599"/>
            <a:ext cx="116101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UNESP - Para observar uma pequena folha em detalhes, um estudante utiliza uma lente esférica convergente funcionando como lupa. Mantendo a lente na posição vertical e parada a 3 cm da folha, ele vê uma imagem virtual ampliada 2,5 vezes.</a:t>
            </a:r>
            <a:endParaRPr lang="pt-BR" sz="22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6" y="1704974"/>
            <a:ext cx="5805057" cy="36151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6719455" y="1704974"/>
            <a:ext cx="512618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ea typeface="Times New Roman" panose="02020603050405020304" pitchFamily="18" charset="0"/>
              </a:rPr>
              <a:t>Considerando válidas as condições de nitidez de Gauss, a distância focal, em cm, da lente utilizada pelo estudante é igual a </a:t>
            </a:r>
            <a:endParaRPr lang="pt-BR" sz="2200" dirty="0" smtClean="0">
              <a:effectLst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ea typeface="Times New Roman" panose="02020603050405020304" pitchFamily="18" charset="0"/>
              </a:rPr>
              <a:t>a) 5.   </a:t>
            </a:r>
            <a:endParaRPr lang="pt-BR" sz="2200" dirty="0" smtClean="0">
              <a:effectLst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ea typeface="Times New Roman" panose="02020603050405020304" pitchFamily="18" charset="0"/>
              </a:rPr>
              <a:t>b) 2.   </a:t>
            </a:r>
            <a:endParaRPr lang="pt-BR" sz="2200" dirty="0" smtClean="0">
              <a:effectLst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ea typeface="Times New Roman" panose="02020603050405020304" pitchFamily="18" charset="0"/>
              </a:rPr>
              <a:t>c) 6.   </a:t>
            </a:r>
            <a:endParaRPr lang="pt-BR" sz="2200" dirty="0" smtClean="0">
              <a:effectLst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ea typeface="Times New Roman" panose="02020603050405020304" pitchFamily="18" charset="0"/>
              </a:rPr>
              <a:t>d) 4.   </a:t>
            </a:r>
            <a:endParaRPr lang="pt-BR" sz="2200" dirty="0" smtClean="0">
              <a:effectLst/>
              <a:ea typeface="Times New Roman" panose="02020603050405020304" pitchFamily="18" charset="0"/>
            </a:endParaRPr>
          </a:p>
          <a:p>
            <a:pPr marL="144145" indent="-144145" algn="just">
              <a:lnSpc>
                <a:spcPct val="115000"/>
              </a:lnSpc>
              <a:spcAft>
                <a:spcPts val="0"/>
              </a:spcAft>
            </a:pPr>
            <a:r>
              <a:rPr lang="pt-BR" sz="2200" dirty="0">
                <a:ea typeface="Times New Roman" panose="02020603050405020304" pitchFamily="18" charset="0"/>
              </a:rPr>
              <a:t>e) 3.   </a:t>
            </a:r>
            <a:endParaRPr lang="pt-BR" sz="2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37" y="1319646"/>
            <a:ext cx="4514417" cy="41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" y="1062718"/>
            <a:ext cx="5931626" cy="43696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0" y="1728380"/>
            <a:ext cx="36576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01" y="400481"/>
            <a:ext cx="8206654" cy="63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852462"/>
            <a:ext cx="11630025" cy="51720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4530" y="149309"/>
            <a:ext cx="6947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 smtClean="0">
                <a:solidFill>
                  <a:srgbClr val="002060"/>
                </a:solidFill>
              </a:rPr>
              <a:t>Ondas eletromagnéticas: o espectro eletromagnético</a:t>
            </a:r>
            <a:endParaRPr lang="pt-BR" sz="2400" b="1" u="sng" dirty="0">
              <a:solidFill>
                <a:srgbClr val="00206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926759" y="52811"/>
            <a:ext cx="3172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Aumento da frequência (f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98766" y="6454822"/>
            <a:ext cx="3283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Aumento da frequência (f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0304343" y="3451563"/>
            <a:ext cx="17951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Aumento de </a:t>
            </a:r>
            <a:r>
              <a:rPr lang="el-GR" sz="2200" dirty="0" smtClean="0"/>
              <a:t>λ</a:t>
            </a:r>
            <a:endParaRPr lang="pt-BR" sz="2200" dirty="0"/>
          </a:p>
        </p:txBody>
      </p:sp>
      <p:sp>
        <p:nvSpPr>
          <p:cNvPr id="11" name="Retângulo 10"/>
          <p:cNvSpPr/>
          <p:nvPr/>
        </p:nvSpPr>
        <p:spPr>
          <a:xfrm>
            <a:off x="6512157" y="6460269"/>
            <a:ext cx="17951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/>
              <a:t>Aumento </a:t>
            </a:r>
            <a:r>
              <a:rPr lang="pt-BR" sz="2200" dirty="0" smtClean="0"/>
              <a:t>de </a:t>
            </a:r>
            <a:r>
              <a:rPr lang="el-GR" sz="2200" dirty="0" smtClean="0"/>
              <a:t>λ</a:t>
            </a:r>
            <a:endParaRPr lang="pt-BR" sz="2200" dirty="0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9879009" y="610974"/>
            <a:ext cx="12731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1503938" y="6386923"/>
            <a:ext cx="12731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10370435" y="4114437"/>
            <a:ext cx="1563512" cy="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6641755" y="6411486"/>
            <a:ext cx="1563512" cy="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498766" y="4537557"/>
            <a:ext cx="9539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violeta</a:t>
            </a:r>
            <a:endParaRPr lang="pt-BR" sz="2200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865525"/>
            <a:ext cx="11630025" cy="5172075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498766" y="4689955"/>
            <a:ext cx="9539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violeta</a:t>
            </a:r>
            <a:endParaRPr lang="pt-BR" sz="2200" dirty="0"/>
          </a:p>
        </p:txBody>
      </p:sp>
      <p:sp>
        <p:nvSpPr>
          <p:cNvPr id="23" name="Retângulo 22"/>
          <p:cNvSpPr/>
          <p:nvPr/>
        </p:nvSpPr>
        <p:spPr>
          <a:xfrm>
            <a:off x="8424830" y="4689955"/>
            <a:ext cx="12751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vermelho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0709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9" y="878030"/>
            <a:ext cx="4410075" cy="355859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820882" y="658010"/>
            <a:ext cx="153395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infravermelho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vermelho</a:t>
            </a:r>
          </a:p>
          <a:p>
            <a:pPr>
              <a:lnSpc>
                <a:spcPct val="150000"/>
              </a:lnSpc>
            </a:pPr>
            <a:r>
              <a:rPr lang="pt-BR" dirty="0"/>
              <a:t>l</a:t>
            </a:r>
            <a:r>
              <a:rPr lang="pt-BR" dirty="0" smtClean="0"/>
              <a:t>aranja</a:t>
            </a:r>
          </a:p>
          <a:p>
            <a:pPr>
              <a:lnSpc>
                <a:spcPct val="150000"/>
              </a:lnSpc>
            </a:pPr>
            <a:r>
              <a:rPr lang="pt-BR" dirty="0"/>
              <a:t>a</a:t>
            </a:r>
            <a:r>
              <a:rPr lang="pt-BR" dirty="0" smtClean="0"/>
              <a:t>marelo</a:t>
            </a:r>
          </a:p>
          <a:p>
            <a:pPr>
              <a:lnSpc>
                <a:spcPct val="150000"/>
              </a:lnSpc>
            </a:pPr>
            <a:r>
              <a:rPr lang="pt-BR" dirty="0"/>
              <a:t>v</a:t>
            </a:r>
            <a:r>
              <a:rPr lang="pt-BR" dirty="0" smtClean="0"/>
              <a:t>erde </a:t>
            </a:r>
          </a:p>
          <a:p>
            <a:pPr>
              <a:lnSpc>
                <a:spcPct val="150000"/>
              </a:lnSpc>
            </a:pPr>
            <a:r>
              <a:rPr lang="pt-BR" dirty="0"/>
              <a:t>a</a:t>
            </a:r>
            <a:r>
              <a:rPr lang="pt-BR" dirty="0" smtClean="0"/>
              <a:t>zul</a:t>
            </a:r>
          </a:p>
          <a:p>
            <a:pPr>
              <a:lnSpc>
                <a:spcPct val="150000"/>
              </a:lnSpc>
            </a:pPr>
            <a:r>
              <a:rPr lang="pt-BR" dirty="0"/>
              <a:t>a</a:t>
            </a:r>
            <a:r>
              <a:rPr lang="pt-BR" dirty="0" smtClean="0"/>
              <a:t>nil</a:t>
            </a:r>
          </a:p>
          <a:p>
            <a:pPr>
              <a:lnSpc>
                <a:spcPct val="150000"/>
              </a:lnSpc>
            </a:pPr>
            <a:r>
              <a:rPr lang="pt-BR" dirty="0"/>
              <a:t>v</a:t>
            </a:r>
            <a:r>
              <a:rPr lang="pt-BR" dirty="0" smtClean="0"/>
              <a:t>ioleta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ultravioleta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2964576"/>
            <a:ext cx="1139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l</a:t>
            </a:r>
            <a:r>
              <a:rPr lang="pt-BR" dirty="0" smtClean="0"/>
              <a:t>uz branca</a:t>
            </a:r>
            <a:endParaRPr lang="pt-BR" dirty="0"/>
          </a:p>
        </p:txBody>
      </p:sp>
      <p:sp>
        <p:nvSpPr>
          <p:cNvPr id="8" name="Seta para Baixo 7"/>
          <p:cNvSpPr/>
          <p:nvPr/>
        </p:nvSpPr>
        <p:spPr>
          <a:xfrm>
            <a:off x="6669034" y="1283866"/>
            <a:ext cx="559970" cy="3055069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11068047" y="1320862"/>
            <a:ext cx="559970" cy="3055069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>
            <a:off x="9714944" y="1320862"/>
            <a:ext cx="559970" cy="3055069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10800000">
            <a:off x="8105998" y="1283865"/>
            <a:ext cx="559970" cy="3055069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492281" y="149309"/>
            <a:ext cx="9450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Desvio</a:t>
            </a:r>
            <a:endParaRPr lang="pt-BR" sz="2200" dirty="0"/>
          </a:p>
        </p:txBody>
      </p:sp>
      <p:sp>
        <p:nvSpPr>
          <p:cNvPr id="13" name="Retângulo 12"/>
          <p:cNvSpPr/>
          <p:nvPr/>
        </p:nvSpPr>
        <p:spPr>
          <a:xfrm>
            <a:off x="7725662" y="149309"/>
            <a:ext cx="14385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Velocidade</a:t>
            </a:r>
            <a:endParaRPr lang="pt-BR" sz="2200" dirty="0"/>
          </a:p>
        </p:txBody>
      </p:sp>
      <p:sp>
        <p:nvSpPr>
          <p:cNvPr id="14" name="Retângulo 13"/>
          <p:cNvSpPr/>
          <p:nvPr/>
        </p:nvSpPr>
        <p:spPr>
          <a:xfrm>
            <a:off x="9330544" y="149309"/>
            <a:ext cx="14505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Frequência</a:t>
            </a:r>
            <a:endParaRPr lang="pt-BR" sz="2200" dirty="0"/>
          </a:p>
        </p:txBody>
      </p:sp>
      <p:sp>
        <p:nvSpPr>
          <p:cNvPr id="15" name="Retângulo 14"/>
          <p:cNvSpPr/>
          <p:nvPr/>
        </p:nvSpPr>
        <p:spPr>
          <a:xfrm>
            <a:off x="10810765" y="149309"/>
            <a:ext cx="10368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Energia</a:t>
            </a:r>
            <a:endParaRPr lang="pt-BR" sz="2200" dirty="0"/>
          </a:p>
        </p:txBody>
      </p:sp>
      <p:sp>
        <p:nvSpPr>
          <p:cNvPr id="16" name="Retângulo 15"/>
          <p:cNvSpPr/>
          <p:nvPr/>
        </p:nvSpPr>
        <p:spPr>
          <a:xfrm>
            <a:off x="84530" y="149309"/>
            <a:ext cx="3281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 smtClean="0">
                <a:solidFill>
                  <a:srgbClr val="002060"/>
                </a:solidFill>
              </a:rPr>
              <a:t>Ondas eletromagnéticas</a:t>
            </a:r>
            <a:endParaRPr lang="pt-BR" sz="2400" b="1" u="sng" dirty="0">
              <a:solidFill>
                <a:srgbClr val="00206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628458" y="4311568"/>
            <a:ext cx="775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/>
              <a:t>maior</a:t>
            </a:r>
            <a:endParaRPr lang="pt-BR" i="1" dirty="0"/>
          </a:p>
        </p:txBody>
      </p:sp>
      <p:sp>
        <p:nvSpPr>
          <p:cNvPr id="18" name="Retângulo 17"/>
          <p:cNvSpPr/>
          <p:nvPr/>
        </p:nvSpPr>
        <p:spPr>
          <a:xfrm>
            <a:off x="9632465" y="4375931"/>
            <a:ext cx="794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/>
              <a:t>maior</a:t>
            </a:r>
            <a:endParaRPr lang="pt-BR" i="1" dirty="0"/>
          </a:p>
        </p:txBody>
      </p:sp>
      <p:sp>
        <p:nvSpPr>
          <p:cNvPr id="19" name="Retângulo 18"/>
          <p:cNvSpPr/>
          <p:nvPr/>
        </p:nvSpPr>
        <p:spPr>
          <a:xfrm>
            <a:off x="11068047" y="4375931"/>
            <a:ext cx="77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/>
              <a:t>maior</a:t>
            </a:r>
            <a:endParaRPr lang="pt-BR" i="1" dirty="0"/>
          </a:p>
        </p:txBody>
      </p:sp>
      <p:sp>
        <p:nvSpPr>
          <p:cNvPr id="20" name="Retângulo 19"/>
          <p:cNvSpPr/>
          <p:nvPr/>
        </p:nvSpPr>
        <p:spPr>
          <a:xfrm>
            <a:off x="7998307" y="951530"/>
            <a:ext cx="775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/>
              <a:t>maior</a:t>
            </a:r>
            <a:endParaRPr lang="pt-BR" i="1" dirty="0"/>
          </a:p>
        </p:txBody>
      </p:sp>
      <p:sp>
        <p:nvSpPr>
          <p:cNvPr id="21" name="Retângulo 20"/>
          <p:cNvSpPr/>
          <p:nvPr/>
        </p:nvSpPr>
        <p:spPr>
          <a:xfrm>
            <a:off x="84530" y="5456047"/>
            <a:ext cx="28812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/>
              <a:t>Energia (E) de um fóton</a:t>
            </a:r>
            <a:endParaRPr lang="pt-BR" sz="2200" dirty="0"/>
          </a:p>
        </p:txBody>
      </p:sp>
      <p:sp>
        <p:nvSpPr>
          <p:cNvPr id="23" name="Retângulo 22"/>
          <p:cNvSpPr/>
          <p:nvPr/>
        </p:nvSpPr>
        <p:spPr>
          <a:xfrm>
            <a:off x="84530" y="6073191"/>
            <a:ext cx="1321196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3000" b="1" dirty="0">
                <a:solidFill>
                  <a:srgbClr val="000000"/>
                </a:solidFill>
                <a:ea typeface="Times New Roman" panose="02020603050405020304" pitchFamily="18" charset="0"/>
              </a:rPr>
              <a:t>E = </a:t>
            </a:r>
            <a:r>
              <a:rPr lang="pt-BR" sz="30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h </a:t>
            </a:r>
            <a:r>
              <a:rPr lang="pt-BR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x </a:t>
            </a:r>
            <a:r>
              <a:rPr lang="pt-BR" sz="30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f</a:t>
            </a:r>
            <a:endParaRPr lang="pt-BR" sz="30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234544" y="5456047"/>
                <a:ext cx="6096000" cy="13234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BR" sz="2000" dirty="0" smtClean="0"/>
                  <a:t>E: Energia associada, medida em J *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BR" sz="2000" dirty="0"/>
                  <a:t>h: Constante de Planck (h = 6,6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−34</m:t>
                        </m:r>
                      </m:sup>
                    </m:sSup>
                  </m:oMath>
                </a14:m>
                <a:r>
                  <a:rPr lang="pt-BR" sz="2000" dirty="0" smtClean="0"/>
                  <a:t> J.s </a:t>
                </a:r>
                <a:r>
                  <a:rPr lang="pt-BR" sz="2000" dirty="0"/>
                  <a:t>*)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BR" sz="2000" dirty="0"/>
                  <a:t>f: frequência da onda, medida em Hz *</a:t>
                </a:r>
              </a:p>
              <a:p>
                <a:r>
                  <a:rPr lang="pt-BR" sz="2000" dirty="0" smtClean="0"/>
                  <a:t>      *</a:t>
                </a:r>
                <a:r>
                  <a:rPr lang="pt-BR" sz="2000" dirty="0"/>
                  <a:t>Unidades do SI</a:t>
                </a: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44" y="5456047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900" t="-2304" b="-73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1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0" y="2"/>
              <a:ext cx="12192000" cy="6857999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304903">
                      <a:extLst>
                        <a:ext uri="{9D8B030D-6E8A-4147-A177-3AD203B41FA5}">
                          <a16:colId xmlns:a16="http://schemas.microsoft.com/office/drawing/2014/main" val="734149558"/>
                        </a:ext>
                      </a:extLst>
                    </a:gridCol>
                    <a:gridCol w="4823097">
                      <a:extLst>
                        <a:ext uri="{9D8B030D-6E8A-4147-A177-3AD203B41FA5}">
                          <a16:colId xmlns:a16="http://schemas.microsoft.com/office/drawing/2014/main" val="206517412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246237477"/>
                        </a:ext>
                      </a:extLst>
                    </a:gridCol>
                  </a:tblGrid>
                  <a:tr h="967415">
                    <a:tc>
                      <a:txBody>
                        <a:bodyPr/>
                        <a:lstStyle/>
                        <a:p>
                          <a:endParaRPr lang="pt-BR" sz="2200" dirty="0"/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 smtClean="0"/>
                            <a:t>Onda mecânica</a:t>
                          </a:r>
                          <a:endParaRPr lang="pt-BR" sz="220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 smtClean="0"/>
                            <a:t>Onda Eletromagnética</a:t>
                          </a:r>
                          <a:endParaRPr lang="pt-BR" sz="220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172016917"/>
                      </a:ext>
                    </a:extLst>
                  </a:tr>
                  <a:tr h="3955754">
                    <a:tc>
                      <a:txBody>
                        <a:bodyPr/>
                        <a:lstStyle/>
                        <a:p>
                          <a:r>
                            <a:rPr lang="pt-BR" sz="2200" b="1" dirty="0" smtClean="0"/>
                            <a:t>Velocidade</a:t>
                          </a:r>
                          <a:endParaRPr lang="pt-BR" sz="2200" b="1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pt-BR" sz="2200" b="0" dirty="0" smtClean="0"/>
                            <a:t>Meio</a:t>
                          </a:r>
                          <a:r>
                            <a:rPr lang="pt-BR" sz="2200" b="0" baseline="0" dirty="0" smtClean="0"/>
                            <a:t> e condições do meio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pt-BR" sz="2200" b="0" baseline="0" dirty="0" smtClean="0"/>
                            <a:t>Forma (transversal ou longitudinal)</a:t>
                          </a:r>
                          <a:endParaRPr lang="pt-BR" sz="2200" b="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pt-BR" sz="2200" b="0" dirty="0" smtClean="0"/>
                            <a:t>Em meios</a:t>
                          </a:r>
                          <a:r>
                            <a:rPr lang="pt-BR" sz="2200" b="0" baseline="0" dirty="0" smtClean="0"/>
                            <a:t> materiais</a:t>
                          </a: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endParaRPr lang="pt-BR" sz="2200" b="0" dirty="0" smtClean="0"/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pt-BR" sz="2200" b="0" dirty="0" smtClean="0"/>
                            <a:t>- Meio </a:t>
                          </a:r>
                          <a:r>
                            <a:rPr lang="pt-BR" sz="2200" b="0" smtClean="0"/>
                            <a:t>e condições</a:t>
                          </a:r>
                          <a:r>
                            <a:rPr lang="pt-BR" sz="2200" b="0" baseline="0" smtClean="0"/>
                            <a:t> do meio</a:t>
                          </a:r>
                          <a:endParaRPr lang="pt-BR" sz="2200" b="0" baseline="0" dirty="0" smtClean="0"/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pt-BR" sz="2200" b="0" baseline="0" dirty="0" smtClean="0"/>
                            <a:t>- Frequência</a:t>
                          </a: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endParaRPr lang="pt-BR" sz="2200" b="0" baseline="0" dirty="0" smtClean="0"/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endParaRPr lang="pt-BR" sz="2200" b="0" baseline="0" dirty="0" smtClean="0"/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pt-BR" sz="2200" b="0" baseline="0" dirty="0" smtClean="0"/>
                            <a:t>No vácuo/ar </a:t>
                          </a: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endParaRPr lang="pt-BR" sz="2200" b="0" baseline="0" dirty="0" smtClean="0"/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pt-BR" sz="2200" b="0" baseline="0" dirty="0" smtClean="0"/>
                            <a:t>Todas as ondas eletromagnéticas se propagam com </a:t>
                          </a: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pt-BR" sz="2200" b="0" baseline="0" dirty="0" smtClean="0"/>
                            <a:t>v = c = </a:t>
                          </a:r>
                          <a14:m>
                            <m:oMath xmlns:m="http://schemas.openxmlformats.org/officeDocument/2006/math">
                              <m:r>
                                <a:rPr lang="pt-BR" sz="2200" b="0" i="0" baseline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2200" b="0" i="1" baseline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2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200" b="0" i="1" baseline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200" b="0" i="1" baseline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pt-BR" sz="2200" b="0" dirty="0" smtClean="0"/>
                            <a:t>m/s</a:t>
                          </a:r>
                          <a:endParaRPr lang="pt-BR" sz="2200" b="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248095204"/>
                      </a:ext>
                    </a:extLst>
                  </a:tr>
                  <a:tr h="967415">
                    <a:tc>
                      <a:txBody>
                        <a:bodyPr/>
                        <a:lstStyle/>
                        <a:p>
                          <a:r>
                            <a:rPr lang="pt-BR" sz="2200" b="1" i="0" dirty="0" smtClean="0"/>
                            <a:t>Frequência</a:t>
                          </a:r>
                          <a:endParaRPr lang="pt-BR" sz="2200" b="1" i="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b="0" i="0" dirty="0" smtClean="0"/>
                            <a:t>Fonte</a:t>
                          </a:r>
                          <a:endParaRPr lang="pt-BR" sz="2200" b="0" i="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b="0" i="0" dirty="0" smtClean="0"/>
                            <a:t>Fonte</a:t>
                          </a:r>
                          <a:endParaRPr lang="pt-BR" sz="2200" b="0" i="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350106805"/>
                      </a:ext>
                    </a:extLst>
                  </a:tr>
                  <a:tr h="967415">
                    <a:tc>
                      <a:txBody>
                        <a:bodyPr/>
                        <a:lstStyle/>
                        <a:p>
                          <a:r>
                            <a:rPr lang="pt-BR" sz="2200" b="1" i="0" dirty="0" smtClean="0"/>
                            <a:t>Comprimento</a:t>
                          </a:r>
                          <a:r>
                            <a:rPr lang="pt-BR" sz="2200" b="1" i="0" baseline="0" dirty="0" smtClean="0"/>
                            <a:t> de onda</a:t>
                          </a:r>
                          <a:endParaRPr lang="pt-BR" sz="2200" b="1" i="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200" b="0" i="0" dirty="0" smtClean="0">
                              <a:latin typeface="+mn-lt"/>
                            </a:rPr>
                            <a:t>λ</a:t>
                          </a:r>
                          <a:r>
                            <a:rPr lang="pt-BR" sz="2200" b="0" i="0" dirty="0" smtClean="0">
                              <a:latin typeface="+mn-lt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sz="2200" b="0" i="0" smtClean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pt-BR" sz="2200" b="0" i="0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den>
                              </m:f>
                            </m:oMath>
                          </a14:m>
                          <a:endParaRPr lang="pt-BR" sz="2200" b="0" i="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200" b="0" i="0" dirty="0" smtClean="0">
                              <a:latin typeface="+mn-lt"/>
                            </a:rPr>
                            <a:t>λ</a:t>
                          </a:r>
                          <a:r>
                            <a:rPr lang="pt-BR" sz="2200" b="0" i="0" dirty="0" smtClean="0">
                              <a:latin typeface="+mn-lt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sz="2200" b="0" i="0" smtClean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pt-BR" sz="2200" b="0" i="0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den>
                              </m:f>
                            </m:oMath>
                          </a14:m>
                          <a:endParaRPr lang="pt-BR" sz="2200" b="0" i="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9362771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5539505"/>
                  </p:ext>
                </p:extLst>
              </p:nvPr>
            </p:nvGraphicFramePr>
            <p:xfrm>
              <a:off x="0" y="2"/>
              <a:ext cx="12192000" cy="6857999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304903">
                      <a:extLst>
                        <a:ext uri="{9D8B030D-6E8A-4147-A177-3AD203B41FA5}">
                          <a16:colId xmlns:a16="http://schemas.microsoft.com/office/drawing/2014/main" val="734149558"/>
                        </a:ext>
                      </a:extLst>
                    </a:gridCol>
                    <a:gridCol w="4823097">
                      <a:extLst>
                        <a:ext uri="{9D8B030D-6E8A-4147-A177-3AD203B41FA5}">
                          <a16:colId xmlns:a16="http://schemas.microsoft.com/office/drawing/2014/main" val="206517412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246237477"/>
                        </a:ext>
                      </a:extLst>
                    </a:gridCol>
                  </a:tblGrid>
                  <a:tr h="967415">
                    <a:tc>
                      <a:txBody>
                        <a:bodyPr/>
                        <a:lstStyle/>
                        <a:p>
                          <a:endParaRPr lang="pt-BR" sz="2200" dirty="0"/>
                        </a:p>
                      </a:txBody>
                      <a:tcPr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 smtClean="0"/>
                            <a:t>Onda mecânica</a:t>
                          </a:r>
                          <a:endParaRPr lang="pt-BR" sz="220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dirty="0" smtClean="0"/>
                            <a:t>Onda Eletromagnética</a:t>
                          </a:r>
                          <a:endParaRPr lang="pt-BR" sz="220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172016917"/>
                      </a:ext>
                    </a:extLst>
                  </a:tr>
                  <a:tr h="3955754">
                    <a:tc>
                      <a:txBody>
                        <a:bodyPr/>
                        <a:lstStyle/>
                        <a:p>
                          <a:r>
                            <a:rPr lang="pt-BR" sz="2200" b="1" dirty="0" smtClean="0"/>
                            <a:t>Velocidade</a:t>
                          </a:r>
                          <a:endParaRPr lang="pt-BR" sz="2200" b="1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pt-BR" sz="2200" b="0" dirty="0" smtClean="0"/>
                            <a:t>Meio</a:t>
                          </a:r>
                          <a:r>
                            <a:rPr lang="pt-BR" sz="2200" b="0" baseline="0" dirty="0" smtClean="0"/>
                            <a:t> e condições do meio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pt-BR" sz="2200" b="0" baseline="0" dirty="0" smtClean="0"/>
                            <a:t>Forma (transversal ou longitudinal)</a:t>
                          </a:r>
                          <a:endParaRPr lang="pt-BR" sz="2200" b="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  <a:blipFill>
                          <a:blip r:embed="rId2"/>
                          <a:stretch>
                            <a:fillRect l="-200300" t="-24961" r="-600" b="-493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8095204"/>
                      </a:ext>
                    </a:extLst>
                  </a:tr>
                  <a:tr h="967415">
                    <a:tc>
                      <a:txBody>
                        <a:bodyPr/>
                        <a:lstStyle/>
                        <a:p>
                          <a:r>
                            <a:rPr lang="pt-BR" sz="2200" b="1" i="0" dirty="0" smtClean="0"/>
                            <a:t>Frequência</a:t>
                          </a:r>
                          <a:endParaRPr lang="pt-BR" sz="2200" b="1" i="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b="0" i="0" dirty="0" smtClean="0"/>
                            <a:t>Fonte</a:t>
                          </a:r>
                          <a:endParaRPr lang="pt-BR" sz="2200" b="0" i="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200" b="0" i="0" dirty="0" smtClean="0"/>
                            <a:t>Fonte</a:t>
                          </a:r>
                          <a:endParaRPr lang="pt-BR" sz="2200" b="0" i="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350106805"/>
                      </a:ext>
                    </a:extLst>
                  </a:tr>
                  <a:tr h="967415">
                    <a:tc>
                      <a:txBody>
                        <a:bodyPr/>
                        <a:lstStyle/>
                        <a:p>
                          <a:r>
                            <a:rPr lang="pt-BR" sz="2200" b="1" i="0" dirty="0" smtClean="0"/>
                            <a:t>Comprimento</a:t>
                          </a:r>
                          <a:r>
                            <a:rPr lang="pt-BR" sz="2200" b="1" i="0" baseline="0" dirty="0" smtClean="0"/>
                            <a:t> de onda</a:t>
                          </a:r>
                          <a:endParaRPr lang="pt-BR" sz="2200" b="1" i="0" dirty="0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  <a:blipFill>
                          <a:blip r:embed="rId2"/>
                          <a:stretch>
                            <a:fillRect l="-68900" t="-610063" r="-84829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cell3D prstMaterial="dkEdge">
                          <a:bevel/>
                          <a:lightRig rig="flood" dir="t"/>
                        </a:cell3D>
                        <a:blipFill>
                          <a:blip r:embed="rId2"/>
                          <a:stretch>
                            <a:fillRect l="-200300" t="-610063" r="-600" b="-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62771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857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13" y="1250139"/>
            <a:ext cx="7942493" cy="4092568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 flipH="1">
            <a:off x="287954" y="3278776"/>
            <a:ext cx="11338560" cy="0"/>
          </a:xfrm>
          <a:prstGeom prst="line">
            <a:avLst/>
          </a:prstGeom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>
            <a:off x="2799186" y="1959823"/>
            <a:ext cx="1" cy="2632363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274322" y="196339"/>
            <a:ext cx="11612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/>
              <a:t>Extra 1 - (UFRGS/2019</a:t>
            </a:r>
            <a:r>
              <a:rPr lang="pt-BR" sz="2200" dirty="0"/>
              <a:t>) Na figura abaixo, O representa um objeto </a:t>
            </a:r>
            <a:r>
              <a:rPr lang="pt-BR" sz="2200" dirty="0" err="1"/>
              <a:t>puntual</a:t>
            </a:r>
            <a:r>
              <a:rPr lang="pt-BR" sz="2200" dirty="0"/>
              <a:t> luminoso; E representa um espelho plano e X um observador.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7954" y="5585438"/>
            <a:ext cx="101629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A imagem do objeto O está corretamente posicionada no ponto</a:t>
            </a:r>
            <a:br>
              <a:rPr lang="pt-BR" sz="2200" dirty="0"/>
            </a:br>
            <a:endParaRPr lang="pt-BR" sz="2200" dirty="0" smtClean="0"/>
          </a:p>
          <a:p>
            <a:r>
              <a:rPr lang="pt-BR" sz="2200" dirty="0"/>
              <a:t>a</a:t>
            </a:r>
            <a:r>
              <a:rPr lang="pt-BR" sz="2200" dirty="0" smtClean="0"/>
              <a:t>) 1. b) 2. c) 3. d) 4. e) </a:t>
            </a:r>
            <a:r>
              <a:rPr lang="pt-BR" sz="2200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7119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45" y="1837969"/>
            <a:ext cx="7942493" cy="4092568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 flipH="1">
            <a:off x="287386" y="3866606"/>
            <a:ext cx="11338560" cy="0"/>
          </a:xfrm>
          <a:prstGeom prst="line">
            <a:avLst/>
          </a:prstGeom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>
            <a:off x="2798618" y="2547653"/>
            <a:ext cx="1" cy="2632363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V="1">
            <a:off x="2798618" y="3866606"/>
            <a:ext cx="3228109" cy="1313410"/>
          </a:xfrm>
          <a:prstGeom prst="line">
            <a:avLst/>
          </a:prstGeom>
          <a:ln w="2222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6026727" y="2547653"/>
            <a:ext cx="3186546" cy="1318953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7415645" y="3246615"/>
            <a:ext cx="93519" cy="54034"/>
          </a:xfrm>
          <a:prstGeom prst="straightConnector1">
            <a:avLst/>
          </a:prstGeom>
          <a:ln w="666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798618" y="2547653"/>
            <a:ext cx="3228109" cy="1318953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87386" y="226183"/>
            <a:ext cx="116128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/>
              <a:t>Extra  2 - (Cabeça do Caio) </a:t>
            </a:r>
            <a:r>
              <a:rPr lang="pt-BR" sz="2200" dirty="0"/>
              <a:t>Na figura abaixo, O representa um objeto </a:t>
            </a:r>
            <a:r>
              <a:rPr lang="pt-BR" sz="2200" dirty="0" err="1"/>
              <a:t>puntual</a:t>
            </a:r>
            <a:r>
              <a:rPr lang="pt-BR" sz="2200" dirty="0"/>
              <a:t> luminoso; E representa um espelho plano e X um observador</a:t>
            </a:r>
            <a:r>
              <a:rPr lang="pt-BR" sz="2200" dirty="0" smtClean="0"/>
              <a:t>. Represente a trajetória do raio de luz que parte o objeto O, sofre reflexão no espelho e atinge o observador X.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37171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85" y="2451923"/>
            <a:ext cx="7942493" cy="4092568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 flipH="1">
            <a:off x="378826" y="4480560"/>
            <a:ext cx="11338560" cy="0"/>
          </a:xfrm>
          <a:prstGeom prst="line">
            <a:avLst/>
          </a:prstGeom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>
            <a:off x="9332422" y="3182025"/>
            <a:ext cx="1" cy="2632363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825731" y="3632662"/>
            <a:ext cx="8520545" cy="2189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975658" y="1873135"/>
            <a:ext cx="7356764" cy="3948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74322" y="196339"/>
            <a:ext cx="116128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/>
              <a:t>Extra 3 - (Cabeça do Caio) </a:t>
            </a:r>
            <a:r>
              <a:rPr lang="pt-BR" sz="2200" dirty="0"/>
              <a:t>Na figura abaixo, O representa um objeto </a:t>
            </a:r>
            <a:r>
              <a:rPr lang="pt-BR" sz="2200" dirty="0" err="1"/>
              <a:t>puntual</a:t>
            </a:r>
            <a:r>
              <a:rPr lang="pt-BR" sz="2200" dirty="0"/>
              <a:t> luminoso; E representa um espelho plano e X um observador</a:t>
            </a:r>
            <a:r>
              <a:rPr lang="pt-BR" sz="2200" dirty="0" smtClean="0"/>
              <a:t>. Represente o campo visual deste observador proporcionado pelo espelho plano.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02236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AA0A7C0-CF82-45E9-A5F5-767F8A87145D}"/>
              </a:ext>
            </a:extLst>
          </p:cNvPr>
          <p:cNvSpPr/>
          <p:nvPr/>
        </p:nvSpPr>
        <p:spPr>
          <a:xfrm>
            <a:off x="218244" y="176861"/>
            <a:ext cx="24513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3200" b="1" u="sng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Espelho Plano</a:t>
            </a:r>
            <a:endParaRPr lang="pt-BR" sz="3200" b="1" u="sng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54" y="1503256"/>
            <a:ext cx="5509973" cy="3633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1F52050-07E0-40D7-B7F0-2E9A496E82A9}"/>
                  </a:ext>
                </a:extLst>
              </p:cNvPr>
              <p:cNvSpPr txBox="1"/>
              <p:nvPr/>
            </p:nvSpPr>
            <p:spPr>
              <a:xfrm>
                <a:off x="698544" y="1092334"/>
                <a:ext cx="16135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𝑏𝑗𝑒𝑡𝑜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𝑅𝑒𝑎𝑙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1F52050-07E0-40D7-B7F0-2E9A496E8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44" y="1092334"/>
                <a:ext cx="1613581" cy="400110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937C89C-761C-49F8-B043-6EA9E17D83BE}"/>
                  </a:ext>
                </a:extLst>
              </p:cNvPr>
              <p:cNvSpPr txBox="1"/>
              <p:nvPr/>
            </p:nvSpPr>
            <p:spPr>
              <a:xfrm>
                <a:off x="3724005" y="1092334"/>
                <a:ext cx="18744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𝐼𝑚𝑎𝑔𝑒𝑚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𝑉𝑖𝑟𝑡𝑢𝑎𝑙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937C89C-761C-49F8-B043-6EA9E17D8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005" y="1092334"/>
                <a:ext cx="1874496" cy="400110"/>
              </a:xfrm>
              <a:prstGeom prst="rect">
                <a:avLst/>
              </a:prstGeom>
              <a:blipFill>
                <a:blip r:embed="rId4"/>
                <a:stretch>
                  <a:fillRect l="-1303" r="-7818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7515498" y="1503256"/>
            <a:ext cx="37838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+mn-lt"/>
              </a:rPr>
              <a:t>Imagem</a:t>
            </a:r>
          </a:p>
          <a:p>
            <a:endParaRPr lang="pt-BR" sz="22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pt-BR" sz="2200" dirty="0" smtClean="0">
                <a:latin typeface="+mn-lt"/>
              </a:rPr>
              <a:t>Atrás do espelho</a:t>
            </a:r>
          </a:p>
          <a:p>
            <a:pPr marL="285750" indent="-285750">
              <a:buFontTx/>
              <a:buChar char="-"/>
            </a:pPr>
            <a:r>
              <a:rPr lang="pt-BR" sz="2200" dirty="0" smtClean="0">
                <a:latin typeface="+mn-lt"/>
              </a:rPr>
              <a:t>Natureza virtual</a:t>
            </a:r>
          </a:p>
          <a:p>
            <a:pPr marL="285750" indent="-285750">
              <a:buFontTx/>
              <a:buChar char="-"/>
            </a:pPr>
            <a:r>
              <a:rPr lang="pt-BR" sz="2200" dirty="0" smtClean="0">
                <a:latin typeface="+mn-lt"/>
              </a:rPr>
              <a:t>Simétrica</a:t>
            </a:r>
          </a:p>
          <a:p>
            <a:pPr marL="285750" indent="-285750">
              <a:buFontTx/>
              <a:buChar char="-"/>
            </a:pPr>
            <a:r>
              <a:rPr lang="pt-BR" sz="2200" dirty="0" smtClean="0">
                <a:latin typeface="+mn-lt"/>
              </a:rPr>
              <a:t>Mesmo tamanho</a:t>
            </a:r>
          </a:p>
          <a:p>
            <a:pPr marL="285750" indent="-285750">
              <a:buFontTx/>
              <a:buChar char="-"/>
            </a:pPr>
            <a:r>
              <a:rPr lang="pt-BR" sz="2200" dirty="0" smtClean="0">
                <a:latin typeface="+mn-lt"/>
              </a:rPr>
              <a:t>Mesma orientação</a:t>
            </a:r>
          </a:p>
          <a:p>
            <a:pPr marL="285750" indent="-285750">
              <a:buFontTx/>
              <a:buChar char="-"/>
            </a:pPr>
            <a:endParaRPr lang="pt-BR" sz="2200" dirty="0">
              <a:latin typeface="+mn-lt"/>
            </a:endParaRPr>
          </a:p>
          <a:p>
            <a:pPr marL="285750" indent="-285750">
              <a:buFontTx/>
              <a:buChar char="-"/>
            </a:pPr>
            <a:endParaRPr lang="pt-BR" sz="2200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pt-BR" sz="2200" dirty="0" smtClean="0">
                <a:latin typeface="+mn-lt"/>
              </a:rPr>
              <a:t>Espelho na vertical</a:t>
            </a:r>
          </a:p>
          <a:p>
            <a:pPr marL="285750" indent="-285750">
              <a:buFontTx/>
              <a:buChar char="-"/>
            </a:pPr>
            <a:endParaRPr lang="pt-BR" sz="22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pt-BR" sz="2200" dirty="0" smtClean="0">
                <a:latin typeface="+mn-lt"/>
              </a:rPr>
              <a:t>Troca esquerda / direita</a:t>
            </a:r>
            <a:endParaRPr lang="pt-B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16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AA0A7C0-CF82-45E9-A5F5-767F8A87145D}"/>
              </a:ext>
            </a:extLst>
          </p:cNvPr>
          <p:cNvSpPr/>
          <p:nvPr/>
        </p:nvSpPr>
        <p:spPr>
          <a:xfrm>
            <a:off x="218244" y="176861"/>
            <a:ext cx="24513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3200" b="1" u="sng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Espelho Plano</a:t>
            </a:r>
            <a:endParaRPr lang="pt-BR" sz="3200" b="1" u="sng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4" y="1127759"/>
            <a:ext cx="5725356" cy="468206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515498" y="1503256"/>
            <a:ext cx="378387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+mn-lt"/>
              </a:rPr>
              <a:t>Imagem</a:t>
            </a:r>
          </a:p>
          <a:p>
            <a:endParaRPr lang="pt-BR" sz="22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pt-BR" sz="2200" dirty="0" smtClean="0">
                <a:latin typeface="+mn-lt"/>
              </a:rPr>
              <a:t>Atrás do espelho</a:t>
            </a:r>
          </a:p>
          <a:p>
            <a:pPr marL="285750" indent="-285750">
              <a:buFontTx/>
              <a:buChar char="-"/>
            </a:pPr>
            <a:r>
              <a:rPr lang="pt-BR" sz="2200" dirty="0" smtClean="0">
                <a:latin typeface="+mn-lt"/>
              </a:rPr>
              <a:t>Natureza virtual</a:t>
            </a:r>
          </a:p>
          <a:p>
            <a:pPr marL="285750" indent="-285750">
              <a:buFontTx/>
              <a:buChar char="-"/>
            </a:pPr>
            <a:r>
              <a:rPr lang="pt-BR" sz="2200" dirty="0" smtClean="0">
                <a:latin typeface="+mn-lt"/>
              </a:rPr>
              <a:t>Simétrica</a:t>
            </a:r>
          </a:p>
          <a:p>
            <a:pPr marL="285750" indent="-285750">
              <a:buFontTx/>
              <a:buChar char="-"/>
            </a:pPr>
            <a:r>
              <a:rPr lang="pt-BR" sz="2200" dirty="0" smtClean="0">
                <a:latin typeface="+mn-lt"/>
              </a:rPr>
              <a:t>Mesmo tamanho</a:t>
            </a:r>
          </a:p>
          <a:p>
            <a:pPr marL="285750" indent="-285750">
              <a:buFontTx/>
              <a:buChar char="-"/>
            </a:pPr>
            <a:r>
              <a:rPr lang="pt-BR" sz="2200" dirty="0" smtClean="0">
                <a:latin typeface="+mn-lt"/>
              </a:rPr>
              <a:t>Mesma orientação</a:t>
            </a:r>
          </a:p>
          <a:p>
            <a:pPr marL="285750" indent="-285750">
              <a:buFontTx/>
              <a:buChar char="-"/>
            </a:pPr>
            <a:endParaRPr lang="pt-BR" sz="2200" dirty="0">
              <a:latin typeface="+mn-lt"/>
            </a:endParaRPr>
          </a:p>
          <a:p>
            <a:pPr marL="285750" indent="-285750">
              <a:buFontTx/>
              <a:buChar char="-"/>
            </a:pPr>
            <a:endParaRPr lang="pt-BR" sz="2200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pt-BR" sz="2200" dirty="0" smtClean="0">
                <a:latin typeface="+mn-lt"/>
              </a:rPr>
              <a:t>Espelho 45°</a:t>
            </a:r>
            <a:endParaRPr lang="pt-BR" sz="22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pt-BR" sz="2200" dirty="0" smtClean="0">
                <a:latin typeface="+mn-lt"/>
              </a:rPr>
              <a:t>Troca vertical / horizontal</a:t>
            </a:r>
            <a:endParaRPr lang="pt-BR" sz="2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1F52050-07E0-40D7-B7F0-2E9A496E82A9}"/>
                  </a:ext>
                </a:extLst>
              </p:cNvPr>
              <p:cNvSpPr txBox="1"/>
              <p:nvPr/>
            </p:nvSpPr>
            <p:spPr>
              <a:xfrm>
                <a:off x="332784" y="5852238"/>
                <a:ext cx="16135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𝑏𝑗𝑒𝑡𝑜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𝑅𝑒𝑎𝑙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1F52050-07E0-40D7-B7F0-2E9A496E8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84" y="5852238"/>
                <a:ext cx="1613581" cy="400110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937C89C-761C-49F8-B043-6EA9E17D83BE}"/>
                  </a:ext>
                </a:extLst>
              </p:cNvPr>
              <p:cNvSpPr txBox="1"/>
              <p:nvPr/>
            </p:nvSpPr>
            <p:spPr>
              <a:xfrm>
                <a:off x="3763193" y="685239"/>
                <a:ext cx="18744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𝐼𝑚𝑎𝑔𝑒𝑚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𝑉𝑖𝑟𝑡𝑢𝑎𝑙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937C89C-761C-49F8-B043-6EA9E17D8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193" y="685239"/>
                <a:ext cx="1874496" cy="400110"/>
              </a:xfrm>
              <a:prstGeom prst="rect">
                <a:avLst/>
              </a:prstGeom>
              <a:blipFill>
                <a:blip r:embed="rId4"/>
                <a:stretch>
                  <a:fillRect l="-1299" r="-7468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9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504" y="1201782"/>
            <a:ext cx="5890407" cy="446430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383C166-2483-42A7-9B64-865E6E4DC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57" y="1393636"/>
            <a:ext cx="4242784" cy="4272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1F52050-07E0-40D7-B7F0-2E9A496E82A9}"/>
                  </a:ext>
                </a:extLst>
              </p:cNvPr>
              <p:cNvSpPr txBox="1"/>
              <p:nvPr/>
            </p:nvSpPr>
            <p:spPr>
              <a:xfrm>
                <a:off x="162650" y="993526"/>
                <a:ext cx="18744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𝑏𝑗𝑒𝑡𝑜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𝑅𝑒𝑎𝑙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1F52050-07E0-40D7-B7F0-2E9A496E8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0" y="993526"/>
                <a:ext cx="1874496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937C89C-761C-49F8-B043-6EA9E17D83BE}"/>
                  </a:ext>
                </a:extLst>
              </p:cNvPr>
              <p:cNvSpPr txBox="1"/>
              <p:nvPr/>
            </p:nvSpPr>
            <p:spPr>
              <a:xfrm>
                <a:off x="3535329" y="993526"/>
                <a:ext cx="18744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𝐼𝑚𝑎𝑔𝑒𝑚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𝑉𝑖𝑟𝑡𝑢𝑎𝑙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937C89C-761C-49F8-B043-6EA9E17D8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329" y="993526"/>
                <a:ext cx="1874496" cy="400110"/>
              </a:xfrm>
              <a:prstGeom prst="rect">
                <a:avLst/>
              </a:prstGeom>
              <a:blipFill>
                <a:blip r:embed="rId5"/>
                <a:stretch>
                  <a:fillRect l="-1303" r="-7818" b="-151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3B4FFC91-4617-48ED-BFDF-414E3897D7C4}"/>
              </a:ext>
            </a:extLst>
          </p:cNvPr>
          <p:cNvSpPr txBox="1"/>
          <p:nvPr/>
        </p:nvSpPr>
        <p:spPr>
          <a:xfrm>
            <a:off x="4165917" y="1393636"/>
            <a:ext cx="4783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P’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2E21D2E-01FB-46DC-89B2-D5371C2668B9}"/>
              </a:ext>
            </a:extLst>
          </p:cNvPr>
          <p:cNvSpPr txBox="1"/>
          <p:nvPr/>
        </p:nvSpPr>
        <p:spPr>
          <a:xfrm>
            <a:off x="1205916" y="1393636"/>
            <a:ext cx="4783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BCDD194-857E-4475-A7B0-0975B8D846B6}"/>
                  </a:ext>
                </a:extLst>
              </p:cNvPr>
              <p:cNvSpPr txBox="1"/>
              <p:nvPr/>
            </p:nvSpPr>
            <p:spPr>
              <a:xfrm>
                <a:off x="10317504" y="6040886"/>
                <a:ext cx="18744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𝑏𝑗𝑒𝑡𝑜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𝑉𝑖𝑟𝑡𝑢𝑎𝑙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BCDD194-857E-4475-A7B0-0975B8D84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504" y="6040886"/>
                <a:ext cx="1874496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5938DA5-BB21-46BA-BBAF-4E5D34D81D98}"/>
                  </a:ext>
                </a:extLst>
              </p:cNvPr>
              <p:cNvSpPr txBox="1"/>
              <p:nvPr/>
            </p:nvSpPr>
            <p:spPr>
              <a:xfrm>
                <a:off x="7196845" y="6023797"/>
                <a:ext cx="18744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𝐼𝑚𝑎𝑔𝑒𝑚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𝑅𝑒𝑎𝑙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5938DA5-BB21-46BA-BBAF-4E5D34D81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845" y="6023797"/>
                <a:ext cx="1874496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52395" y="106645"/>
            <a:ext cx="2307042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t-BR" sz="2500" b="1" u="sng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Espelhos </a:t>
            </a:r>
            <a:r>
              <a:rPr lang="pt-BR" sz="2500" b="1" u="sng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Planos</a:t>
            </a:r>
          </a:p>
        </p:txBody>
      </p:sp>
      <p:sp>
        <p:nvSpPr>
          <p:cNvPr id="3" name="Chave Esquerda 2"/>
          <p:cNvSpPr/>
          <p:nvPr/>
        </p:nvSpPr>
        <p:spPr bwMode="auto">
          <a:xfrm rot="16200000">
            <a:off x="8694615" y="4329053"/>
            <a:ext cx="298067" cy="1541605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Chave Esquerda 11"/>
          <p:cNvSpPr/>
          <p:nvPr/>
        </p:nvSpPr>
        <p:spPr bwMode="auto">
          <a:xfrm rot="16200000">
            <a:off x="10244317" y="4355180"/>
            <a:ext cx="298067" cy="1489353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8649075" y="5279669"/>
                <a:ext cx="3891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075" y="5279669"/>
                <a:ext cx="38914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0198777" y="5312147"/>
                <a:ext cx="3891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777" y="5312147"/>
                <a:ext cx="38914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have Esquerda 19"/>
          <p:cNvSpPr/>
          <p:nvPr/>
        </p:nvSpPr>
        <p:spPr bwMode="auto">
          <a:xfrm rot="16200000">
            <a:off x="2014537" y="4624742"/>
            <a:ext cx="298067" cy="1541605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Chave Esquerda 20"/>
          <p:cNvSpPr/>
          <p:nvPr/>
        </p:nvSpPr>
        <p:spPr bwMode="auto">
          <a:xfrm rot="16200000">
            <a:off x="3564239" y="4650869"/>
            <a:ext cx="298067" cy="1489353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968997" y="5575358"/>
                <a:ext cx="3891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97" y="5575358"/>
                <a:ext cx="38914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3518699" y="5607836"/>
                <a:ext cx="3891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699" y="5607836"/>
                <a:ext cx="38914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40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1046</Words>
  <Application>Microsoft Office PowerPoint</Application>
  <PresentationFormat>Widescreen</PresentationFormat>
  <Paragraphs>242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Courier New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Caio Gomes</dc:creator>
  <cp:lastModifiedBy>Caio Gomes</cp:lastModifiedBy>
  <cp:revision>33</cp:revision>
  <dcterms:created xsi:type="dcterms:W3CDTF">2019-11-12T08:49:22Z</dcterms:created>
  <dcterms:modified xsi:type="dcterms:W3CDTF">2019-11-13T08:30:57Z</dcterms:modified>
</cp:coreProperties>
</file>