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7"/>
  </p:notesMasterIdLst>
  <p:handoutMasterIdLst>
    <p:handoutMasterId r:id="rId48"/>
  </p:handoutMasterIdLst>
  <p:sldIdLst>
    <p:sldId id="378" r:id="rId2"/>
    <p:sldId id="260" r:id="rId3"/>
    <p:sldId id="442" r:id="rId4"/>
    <p:sldId id="261" r:id="rId5"/>
    <p:sldId id="342" r:id="rId6"/>
    <p:sldId id="343" r:id="rId7"/>
    <p:sldId id="449" r:id="rId8"/>
    <p:sldId id="418" r:id="rId9"/>
    <p:sldId id="293" r:id="rId10"/>
    <p:sldId id="292" r:id="rId11"/>
    <p:sldId id="327" r:id="rId12"/>
    <p:sldId id="280" r:id="rId13"/>
    <p:sldId id="419" r:id="rId14"/>
    <p:sldId id="420" r:id="rId15"/>
    <p:sldId id="262" r:id="rId16"/>
    <p:sldId id="394" r:id="rId17"/>
    <p:sldId id="395" r:id="rId18"/>
    <p:sldId id="396" r:id="rId19"/>
    <p:sldId id="397" r:id="rId20"/>
    <p:sldId id="398" r:id="rId21"/>
    <p:sldId id="399" r:id="rId22"/>
    <p:sldId id="400" r:id="rId23"/>
    <p:sldId id="422" r:id="rId24"/>
    <p:sldId id="423" r:id="rId25"/>
    <p:sldId id="424" r:id="rId26"/>
    <p:sldId id="383" r:id="rId27"/>
    <p:sldId id="426" r:id="rId28"/>
    <p:sldId id="445" r:id="rId29"/>
    <p:sldId id="427" r:id="rId30"/>
    <p:sldId id="428" r:id="rId31"/>
    <p:sldId id="446" r:id="rId32"/>
    <p:sldId id="432" r:id="rId33"/>
    <p:sldId id="448" r:id="rId34"/>
    <p:sldId id="433" r:id="rId35"/>
    <p:sldId id="450" r:id="rId36"/>
    <p:sldId id="436" r:id="rId37"/>
    <p:sldId id="437" r:id="rId38"/>
    <p:sldId id="451" r:id="rId39"/>
    <p:sldId id="443" r:id="rId40"/>
    <p:sldId id="415" r:id="rId41"/>
    <p:sldId id="416" r:id="rId42"/>
    <p:sldId id="405" r:id="rId43"/>
    <p:sldId id="406" r:id="rId44"/>
    <p:sldId id="407" r:id="rId45"/>
    <p:sldId id="439" r:id="rId46"/>
  </p:sldIdLst>
  <p:sldSz cx="12192000" cy="6858000"/>
  <p:notesSz cx="7099300" cy="10234613"/>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323232"/>
    <a:srgbClr val="B4DF87"/>
    <a:srgbClr val="009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autoAdjust="0"/>
  </p:normalViewPr>
  <p:slideViewPr>
    <p:cSldViewPr snapToGrid="0">
      <p:cViewPr varScale="1">
        <p:scale>
          <a:sx n="64" d="100"/>
          <a:sy n="64" d="100"/>
        </p:scale>
        <p:origin x="17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bwMode="auto">
          <a:xfrm>
            <a:off x="0" y="0"/>
            <a:ext cx="3076575" cy="512763"/>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eaLnBrk="1" hangingPunct="1">
              <a:defRPr sz="1300">
                <a:latin typeface="Calibri" pitchFamily="34" charset="0"/>
              </a:defRPr>
            </a:lvl1pPr>
          </a:lstStyle>
          <a:p>
            <a:pPr>
              <a:defRPr/>
            </a:pPr>
            <a:endParaRPr lang="pt-BR"/>
          </a:p>
        </p:txBody>
      </p:sp>
      <p:sp>
        <p:nvSpPr>
          <p:cNvPr id="3" name="Espaço Reservado para Data 2"/>
          <p:cNvSpPr>
            <a:spLocks noGrp="1"/>
          </p:cNvSpPr>
          <p:nvPr>
            <p:ph type="dt" sz="quarter" idx="1"/>
          </p:nvPr>
        </p:nvSpPr>
        <p:spPr bwMode="auto">
          <a:xfrm>
            <a:off x="4021138" y="0"/>
            <a:ext cx="3076575" cy="512763"/>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eaLnBrk="1" hangingPunct="1">
              <a:defRPr sz="1300">
                <a:latin typeface="Calibri" pitchFamily="34" charset="0"/>
              </a:defRPr>
            </a:lvl1pPr>
          </a:lstStyle>
          <a:p>
            <a:pPr>
              <a:defRPr/>
            </a:pPr>
            <a:fld id="{86658E1A-487C-476D-B56C-FF650AAD912A}" type="datetimeFigureOut">
              <a:rPr lang="pt-BR"/>
              <a:pPr>
                <a:defRPr/>
              </a:pPr>
              <a:t>13/05/2022</a:t>
            </a:fld>
            <a:endParaRPr lang="pt-BR"/>
          </a:p>
        </p:txBody>
      </p:sp>
      <p:sp>
        <p:nvSpPr>
          <p:cNvPr id="4" name="Espaço Reservado para Rodapé 3"/>
          <p:cNvSpPr>
            <a:spLocks noGrp="1"/>
          </p:cNvSpPr>
          <p:nvPr>
            <p:ph type="ftr" sz="quarter" idx="2"/>
          </p:nvPr>
        </p:nvSpPr>
        <p:spPr bwMode="auto">
          <a:xfrm>
            <a:off x="0" y="9721850"/>
            <a:ext cx="3076575" cy="512763"/>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eaLnBrk="1" hangingPunct="1">
              <a:defRPr sz="1300">
                <a:latin typeface="Calibri" pitchFamily="34" charset="0"/>
              </a:defRPr>
            </a:lvl1pPr>
          </a:lstStyle>
          <a:p>
            <a:pPr>
              <a:defRPr/>
            </a:pPr>
            <a:endParaRPr lang="pt-BR"/>
          </a:p>
        </p:txBody>
      </p:sp>
      <p:sp>
        <p:nvSpPr>
          <p:cNvPr id="5" name="Espaço Reservado para Número de Slide 4"/>
          <p:cNvSpPr>
            <a:spLocks noGrp="1"/>
          </p:cNvSpPr>
          <p:nvPr>
            <p:ph type="sldNum" sz="quarter" idx="3"/>
          </p:nvPr>
        </p:nvSpPr>
        <p:spPr bwMode="auto">
          <a:xfrm>
            <a:off x="4021138" y="9721850"/>
            <a:ext cx="3076575" cy="512763"/>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eaLnBrk="1" hangingPunct="1">
              <a:defRPr sz="1300">
                <a:latin typeface="Calibri" pitchFamily="34" charset="0"/>
              </a:defRPr>
            </a:lvl1pPr>
          </a:lstStyle>
          <a:p>
            <a:pPr>
              <a:defRPr/>
            </a:pPr>
            <a:fld id="{0D81C949-5E05-4883-823A-83EAE4D53B09}" type="slidenum">
              <a:rPr lang="pt-BR"/>
              <a:pPr>
                <a:defRPr/>
              </a:pPr>
              <a:t>‹nº›</a:t>
            </a:fld>
            <a:endParaRPr lang="pt-B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bwMode="auto">
          <a:xfrm>
            <a:off x="0" y="0"/>
            <a:ext cx="3076575" cy="512763"/>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pt-BR"/>
          </a:p>
        </p:txBody>
      </p:sp>
      <p:sp>
        <p:nvSpPr>
          <p:cNvPr id="3" name="Espaço Reservado para Data 2"/>
          <p:cNvSpPr>
            <a:spLocks noGrp="1"/>
          </p:cNvSpPr>
          <p:nvPr>
            <p:ph type="dt" idx="1"/>
          </p:nvPr>
        </p:nvSpPr>
        <p:spPr bwMode="auto">
          <a:xfrm>
            <a:off x="4021138" y="0"/>
            <a:ext cx="3076575" cy="512763"/>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fld id="{D05D4A6D-115C-4FB5-8B35-319B3E0BE5D4}" type="datetimeFigureOut">
              <a:rPr lang="pt-BR"/>
              <a:pPr>
                <a:defRPr/>
              </a:pPr>
              <a:t>13/05/2022</a:t>
            </a:fld>
            <a:endParaRPr lang="pt-BR"/>
          </a:p>
        </p:txBody>
      </p:sp>
      <p:sp>
        <p:nvSpPr>
          <p:cNvPr id="4" name="Espaço Reservado para Imagem de Slide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bwMode="auto">
          <a:xfrm>
            <a:off x="709613" y="4926013"/>
            <a:ext cx="5680075" cy="40290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pt-BR" noProof="0"/>
              <a:t>Editar estilos de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bwMode="auto">
          <a:xfrm>
            <a:off x="0" y="9721850"/>
            <a:ext cx="3076575" cy="512763"/>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pt-BR"/>
          </a:p>
        </p:txBody>
      </p:sp>
      <p:sp>
        <p:nvSpPr>
          <p:cNvPr id="7" name="Espaço Reservado para Número de Slide 6"/>
          <p:cNvSpPr>
            <a:spLocks noGrp="1"/>
          </p:cNvSpPr>
          <p:nvPr>
            <p:ph type="sldNum" sz="quarter" idx="5"/>
          </p:nvPr>
        </p:nvSpPr>
        <p:spPr bwMode="auto">
          <a:xfrm>
            <a:off x="4021138" y="9721850"/>
            <a:ext cx="3076575" cy="512763"/>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2BD4C732-4C4D-4444-95DB-5565D4D572CD}"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232A45FD-07C6-441F-A25B-BAB78996FAD7}" type="slidenum">
              <a:rPr lang="pt-BR" smtClean="0"/>
              <a:pPr>
                <a:defRPr/>
              </a:pPr>
              <a:t>1</a:t>
            </a:fld>
            <a:endParaRPr lang="pt-BR"/>
          </a:p>
        </p:txBody>
      </p:sp>
    </p:spTree>
    <p:extLst>
      <p:ext uri="{BB962C8B-B14F-4D97-AF65-F5344CB8AC3E}">
        <p14:creationId xmlns:p14="http://schemas.microsoft.com/office/powerpoint/2010/main" val="339944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232A45FD-07C6-441F-A25B-BAB78996FAD7}" type="slidenum">
              <a:rPr lang="pt-BR" smtClean="0"/>
              <a:pPr>
                <a:defRPr/>
              </a:pPr>
              <a:t>24</a:t>
            </a:fld>
            <a:endParaRPr lang="pt-BR"/>
          </a:p>
        </p:txBody>
      </p:sp>
    </p:spTree>
    <p:extLst>
      <p:ext uri="{BB962C8B-B14F-4D97-AF65-F5344CB8AC3E}">
        <p14:creationId xmlns:p14="http://schemas.microsoft.com/office/powerpoint/2010/main" val="3141386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232A45FD-07C6-441F-A25B-BAB78996FAD7}" type="slidenum">
              <a:rPr lang="pt-BR" smtClean="0"/>
              <a:pPr>
                <a:defRPr/>
              </a:pPr>
              <a:t>31</a:t>
            </a:fld>
            <a:endParaRPr lang="pt-BR"/>
          </a:p>
        </p:txBody>
      </p:sp>
    </p:spTree>
    <p:extLst>
      <p:ext uri="{BB962C8B-B14F-4D97-AF65-F5344CB8AC3E}">
        <p14:creationId xmlns:p14="http://schemas.microsoft.com/office/powerpoint/2010/main" val="5810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232A45FD-07C6-441F-A25B-BAB78996FAD7}" type="slidenum">
              <a:rPr lang="pt-BR" smtClean="0"/>
              <a:pPr>
                <a:defRPr/>
              </a:pPr>
              <a:t>34</a:t>
            </a:fld>
            <a:endParaRPr lang="pt-BR"/>
          </a:p>
        </p:txBody>
      </p:sp>
    </p:spTree>
    <p:extLst>
      <p:ext uri="{BB962C8B-B14F-4D97-AF65-F5344CB8AC3E}">
        <p14:creationId xmlns:p14="http://schemas.microsoft.com/office/powerpoint/2010/main" val="2029850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232A45FD-07C6-441F-A25B-BAB78996FAD7}" type="slidenum">
              <a:rPr lang="pt-BR" smtClean="0"/>
              <a:pPr>
                <a:defRPr/>
              </a:pPr>
              <a:t>35</a:t>
            </a:fld>
            <a:endParaRPr lang="pt-BR"/>
          </a:p>
        </p:txBody>
      </p:sp>
    </p:spTree>
    <p:extLst>
      <p:ext uri="{BB962C8B-B14F-4D97-AF65-F5344CB8AC3E}">
        <p14:creationId xmlns:p14="http://schemas.microsoft.com/office/powerpoint/2010/main" val="1289597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232A45FD-07C6-441F-A25B-BAB78996FAD7}" type="slidenum">
              <a:rPr lang="pt-BR" smtClean="0"/>
              <a:pPr>
                <a:defRPr/>
              </a:pPr>
              <a:t>36</a:t>
            </a:fld>
            <a:endParaRPr lang="pt-BR"/>
          </a:p>
        </p:txBody>
      </p:sp>
    </p:spTree>
    <p:extLst>
      <p:ext uri="{BB962C8B-B14F-4D97-AF65-F5344CB8AC3E}">
        <p14:creationId xmlns:p14="http://schemas.microsoft.com/office/powerpoint/2010/main" val="1952118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232A45FD-07C6-441F-A25B-BAB78996FAD7}" type="slidenum">
              <a:rPr lang="pt-BR" smtClean="0"/>
              <a:pPr>
                <a:defRPr/>
              </a:pPr>
              <a:t>37</a:t>
            </a:fld>
            <a:endParaRPr lang="pt-BR"/>
          </a:p>
        </p:txBody>
      </p:sp>
    </p:spTree>
    <p:extLst>
      <p:ext uri="{BB962C8B-B14F-4D97-AF65-F5344CB8AC3E}">
        <p14:creationId xmlns:p14="http://schemas.microsoft.com/office/powerpoint/2010/main" val="530773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232A45FD-07C6-441F-A25B-BAB78996FAD7}" type="slidenum">
              <a:rPr lang="pt-BR" smtClean="0"/>
              <a:pPr>
                <a:defRPr/>
              </a:pPr>
              <a:t>39</a:t>
            </a:fld>
            <a:endParaRPr lang="pt-BR"/>
          </a:p>
        </p:txBody>
      </p:sp>
    </p:spTree>
    <p:extLst>
      <p:ext uri="{BB962C8B-B14F-4D97-AF65-F5344CB8AC3E}">
        <p14:creationId xmlns:p14="http://schemas.microsoft.com/office/powerpoint/2010/main" val="287476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pt-B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t-BR"/>
          </a:p>
        </p:txBody>
      </p:sp>
      <p:sp>
        <p:nvSpPr>
          <p:cNvPr id="4" name="Espaço Reservado para Data 3"/>
          <p:cNvSpPr>
            <a:spLocks noGrp="1"/>
          </p:cNvSpPr>
          <p:nvPr>
            <p:ph type="dt" sz="half" idx="10"/>
          </p:nvPr>
        </p:nvSpPr>
        <p:spPr/>
        <p:txBody>
          <a:bodyPr/>
          <a:lstStyle>
            <a:lvl1pPr>
              <a:defRPr/>
            </a:lvl1pPr>
          </a:lstStyle>
          <a:p>
            <a:pPr>
              <a:defRPr/>
            </a:pPr>
            <a:fld id="{56D31749-F974-4C01-B91E-9DEF0E5A1FD3}" type="datetimeFigureOut">
              <a:rPr lang="pt-BR"/>
              <a:pPr>
                <a:defRPr/>
              </a:pPr>
              <a:t>13/05/2022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B3DABA28-6976-45BB-A32F-472415098052}" type="slidenum">
              <a:rPr lang="pt-BR"/>
              <a:pPr>
                <a:defRPr/>
              </a:pPr>
              <a:t>‹nº›</a:t>
            </a:fld>
            <a:endParaRPr lang="pt-B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Espaço Reservado para Data 3"/>
          <p:cNvSpPr>
            <a:spLocks noGrp="1"/>
          </p:cNvSpPr>
          <p:nvPr>
            <p:ph type="dt" sz="half" idx="10"/>
          </p:nvPr>
        </p:nvSpPr>
        <p:spPr/>
        <p:txBody>
          <a:bodyPr/>
          <a:lstStyle>
            <a:lvl1pPr>
              <a:defRPr/>
            </a:lvl1pPr>
          </a:lstStyle>
          <a:p>
            <a:pPr>
              <a:defRPr/>
            </a:pPr>
            <a:fld id="{F82F8D7A-113D-4481-98BB-7CC6FE489215}" type="datetimeFigureOut">
              <a:rPr lang="pt-BR"/>
              <a:pPr>
                <a:defRPr/>
              </a:pPr>
              <a:t>13/05/2022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E1908D33-B2B6-47FE-B3F1-2A25C3DC4858}" type="slidenum">
              <a:rPr lang="pt-BR"/>
              <a:pPr>
                <a:defRPr/>
              </a:pPr>
              <a:t>‹nº›</a:t>
            </a:fld>
            <a:endParaRPr lang="pt-B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Espaço Reservado para Data 3"/>
          <p:cNvSpPr>
            <a:spLocks noGrp="1"/>
          </p:cNvSpPr>
          <p:nvPr>
            <p:ph type="dt" sz="half" idx="10"/>
          </p:nvPr>
        </p:nvSpPr>
        <p:spPr/>
        <p:txBody>
          <a:bodyPr/>
          <a:lstStyle>
            <a:lvl1pPr>
              <a:defRPr/>
            </a:lvl1pPr>
          </a:lstStyle>
          <a:p>
            <a:pPr>
              <a:defRPr/>
            </a:pPr>
            <a:fld id="{2B4D8BF2-2817-40E5-B8CD-01D1DBA64F35}" type="datetimeFigureOut">
              <a:rPr lang="pt-BR"/>
              <a:pPr>
                <a:defRPr/>
              </a:pPr>
              <a:t>13/05/2022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41E48DE8-003A-4C38-AF04-BF5AF8826AA1}" type="slidenum">
              <a:rPr lang="pt-BR"/>
              <a:pPr>
                <a:defRPr/>
              </a:pPr>
              <a:t>‹nº›</a:t>
            </a:fld>
            <a:endParaRPr lang="pt-B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Espaço Reservado para Data 3"/>
          <p:cNvSpPr>
            <a:spLocks noGrp="1"/>
          </p:cNvSpPr>
          <p:nvPr>
            <p:ph type="dt" sz="half" idx="10"/>
          </p:nvPr>
        </p:nvSpPr>
        <p:spPr/>
        <p:txBody>
          <a:bodyPr/>
          <a:lstStyle>
            <a:lvl1pPr>
              <a:defRPr/>
            </a:lvl1pPr>
          </a:lstStyle>
          <a:p>
            <a:pPr>
              <a:defRPr/>
            </a:pPr>
            <a:fld id="{068A1C2E-6DB1-43CD-8D12-994BCE62DE8D}" type="datetimeFigureOut">
              <a:rPr lang="pt-BR"/>
              <a:pPr>
                <a:defRPr/>
              </a:pPr>
              <a:t>13/05/2022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DFC81CF7-F53B-4467-93FC-CFEDD471AE2D}" type="slidenum">
              <a:rPr lang="pt-BR"/>
              <a:pPr>
                <a:defRPr/>
              </a:pPr>
              <a:t>‹nº›</a:t>
            </a:fld>
            <a:endParaRPr lang="pt-B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endParaRPr lang="pt-B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Espaço Reservado para Data 3"/>
          <p:cNvSpPr>
            <a:spLocks noGrp="1"/>
          </p:cNvSpPr>
          <p:nvPr>
            <p:ph type="dt" sz="half" idx="10"/>
          </p:nvPr>
        </p:nvSpPr>
        <p:spPr/>
        <p:txBody>
          <a:bodyPr/>
          <a:lstStyle>
            <a:lvl1pPr>
              <a:defRPr/>
            </a:lvl1pPr>
          </a:lstStyle>
          <a:p>
            <a:pPr>
              <a:defRPr/>
            </a:pPr>
            <a:fld id="{F59B7651-D5B3-4BC3-9F2E-AB9064D53541}" type="datetimeFigureOut">
              <a:rPr lang="pt-BR"/>
              <a:pPr>
                <a:defRPr/>
              </a:pPr>
              <a:t>13/05/2022</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79FAE0A5-3A18-4CF5-AD24-626FEC903D72}" type="slidenum">
              <a:rPr lang="pt-BR"/>
              <a:pPr>
                <a:defRPr/>
              </a:pPr>
              <a:t>‹nº›</a:t>
            </a:fld>
            <a:endParaRPr lang="pt-B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Espaço Reservado para Data 3"/>
          <p:cNvSpPr>
            <a:spLocks noGrp="1"/>
          </p:cNvSpPr>
          <p:nvPr>
            <p:ph type="dt" sz="half" idx="10"/>
          </p:nvPr>
        </p:nvSpPr>
        <p:spPr/>
        <p:txBody>
          <a:bodyPr/>
          <a:lstStyle>
            <a:lvl1pPr>
              <a:defRPr/>
            </a:lvl1pPr>
          </a:lstStyle>
          <a:p>
            <a:pPr>
              <a:defRPr/>
            </a:pPr>
            <a:fld id="{E9FC503B-C20F-43CE-B626-CD0899E27F49}" type="datetimeFigureOut">
              <a:rPr lang="pt-BR"/>
              <a:pPr>
                <a:defRPr/>
              </a:pPr>
              <a:t>13/05/2022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799DA555-7EE9-49BD-9C60-800770AC980B}" type="slidenum">
              <a:rPr lang="pt-BR"/>
              <a:pPr>
                <a:defRPr/>
              </a:pPr>
              <a:t>‹nº›</a:t>
            </a:fld>
            <a:endParaRPr lang="pt-B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t-B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Espaço Reservado para Data 3"/>
          <p:cNvSpPr>
            <a:spLocks noGrp="1"/>
          </p:cNvSpPr>
          <p:nvPr>
            <p:ph type="dt" sz="half" idx="10"/>
          </p:nvPr>
        </p:nvSpPr>
        <p:spPr/>
        <p:txBody>
          <a:bodyPr/>
          <a:lstStyle>
            <a:lvl1pPr>
              <a:defRPr/>
            </a:lvl1pPr>
          </a:lstStyle>
          <a:p>
            <a:pPr>
              <a:defRPr/>
            </a:pPr>
            <a:fld id="{1CE40F1A-B451-486D-BF72-377E6D007259}" type="datetimeFigureOut">
              <a:rPr lang="pt-BR"/>
              <a:pPr>
                <a:defRPr/>
              </a:pPr>
              <a:t>13/05/2022</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465741A8-944B-4DCF-9241-B90161F51BDD}" type="slidenum">
              <a:rPr lang="pt-BR"/>
              <a:pPr>
                <a:defRPr/>
              </a:pPr>
              <a:t>‹nº›</a:t>
            </a:fld>
            <a:endParaRPr lang="pt-B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Espaço Reservado para Data 3"/>
          <p:cNvSpPr>
            <a:spLocks noGrp="1"/>
          </p:cNvSpPr>
          <p:nvPr>
            <p:ph type="dt" sz="half" idx="10"/>
          </p:nvPr>
        </p:nvSpPr>
        <p:spPr/>
        <p:txBody>
          <a:bodyPr/>
          <a:lstStyle>
            <a:lvl1pPr>
              <a:defRPr/>
            </a:lvl1pPr>
          </a:lstStyle>
          <a:p>
            <a:pPr>
              <a:defRPr/>
            </a:pPr>
            <a:fld id="{D4FC2FC4-CBEC-4839-9BA9-45702344D71E}" type="datetimeFigureOut">
              <a:rPr lang="pt-BR"/>
              <a:pPr>
                <a:defRPr/>
              </a:pPr>
              <a:t>13/05/2022</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36AC838F-BAB0-4100-8F51-BB4FA2832217}" type="slidenum">
              <a:rPr lang="pt-BR"/>
              <a:pPr>
                <a:defRPr/>
              </a:pPr>
              <a:t>‹nº›</a:t>
            </a:fld>
            <a:endParaRPr lang="pt-B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277D929D-33A9-4924-89D4-C56E681ED355}" type="datetimeFigureOut">
              <a:rPr lang="pt-BR"/>
              <a:pPr>
                <a:defRPr/>
              </a:pPr>
              <a:t>13/05/2022</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BFFE8530-89E9-4413-915F-D7BA8FC01AB6}" type="slidenum">
              <a:rPr lang="pt-BR"/>
              <a:pPr>
                <a:defRPr/>
              </a:pPr>
              <a:t>‹nº›</a:t>
            </a:fld>
            <a:endParaRPr lang="pt-B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endParaRPr lang="pt-B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ço Reservado para Data 3"/>
          <p:cNvSpPr>
            <a:spLocks noGrp="1"/>
          </p:cNvSpPr>
          <p:nvPr>
            <p:ph type="dt" sz="half" idx="10"/>
          </p:nvPr>
        </p:nvSpPr>
        <p:spPr/>
        <p:txBody>
          <a:bodyPr/>
          <a:lstStyle>
            <a:lvl1pPr>
              <a:defRPr/>
            </a:lvl1pPr>
          </a:lstStyle>
          <a:p>
            <a:pPr>
              <a:defRPr/>
            </a:pPr>
            <a:fld id="{8F541B13-3AE7-44FA-9EB4-FD3856C2EBD8}" type="datetimeFigureOut">
              <a:rPr lang="pt-BR"/>
              <a:pPr>
                <a:defRPr/>
              </a:pPr>
              <a:t>13/05/2022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F453A37E-01CC-4E55-9096-98D068AE0822}" type="slidenum">
              <a:rPr lang="pt-BR"/>
              <a:pPr>
                <a:defRPr/>
              </a:pPr>
              <a:t>‹nº›</a:t>
            </a:fld>
            <a:endParaRPr lang="pt-B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endParaRPr lang="pt-B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ço Reservado para Data 3"/>
          <p:cNvSpPr>
            <a:spLocks noGrp="1"/>
          </p:cNvSpPr>
          <p:nvPr>
            <p:ph type="dt" sz="half" idx="10"/>
          </p:nvPr>
        </p:nvSpPr>
        <p:spPr/>
        <p:txBody>
          <a:bodyPr/>
          <a:lstStyle>
            <a:lvl1pPr>
              <a:defRPr/>
            </a:lvl1pPr>
          </a:lstStyle>
          <a:p>
            <a:pPr>
              <a:defRPr/>
            </a:pPr>
            <a:fld id="{C2448057-6733-4A3E-B8C4-052AFEC0CF3B}" type="datetimeFigureOut">
              <a:rPr lang="pt-BR"/>
              <a:pPr>
                <a:defRPr/>
              </a:pPr>
              <a:t>13/05/2022</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13157991-AC0C-4B65-AFF4-73ADA18F0C5D}" type="slidenum">
              <a:rPr lang="pt-BR"/>
              <a:pPr>
                <a:defRPr/>
              </a:pPr>
              <a:t>‹nº›</a:t>
            </a:fld>
            <a:endParaRPr lang="pt-B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t>Clique para editar o título mestre</a:t>
            </a:r>
          </a:p>
        </p:txBody>
      </p:sp>
      <p:sp>
        <p:nvSpPr>
          <p:cNvPr id="1027" name="Espaço Reservado para Texto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C3682AB-F7BB-4015-A446-4BEB69D9EF54}" type="datetimeFigureOut">
              <a:rPr lang="pt-BR"/>
              <a:pPr>
                <a:defRPr/>
              </a:pPr>
              <a:t>13/05/2022</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036B793D-306D-40EF-A340-609AAF551320}"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defRPr>
      </a:lvl3pPr>
      <a:lvl4pPr marL="1600200" indent="-228600" algn="l" rtl="0" eaLnBrk="0" fontAlgn="base" hangingPunct="0">
        <a:lnSpc>
          <a:spcPct val="90000"/>
        </a:lnSpc>
        <a:spcBef>
          <a:spcPts val="500"/>
        </a:spcBef>
        <a:spcAft>
          <a:spcPct val="0"/>
        </a:spcAft>
        <a:buFont typeface="Arial" charset="0"/>
        <a:buChar char="•"/>
        <a:defRPr>
          <a:solidFill>
            <a:schemeClr val="tx1"/>
          </a:solidFill>
          <a:latin typeface="+mn-lt"/>
        </a:defRPr>
      </a:lvl4pPr>
      <a:lvl5pPr marL="2057400" indent="-228600" algn="l" rtl="0" eaLnBrk="0" fontAlgn="base" hangingPunct="0">
        <a:lnSpc>
          <a:spcPct val="90000"/>
        </a:lnSpc>
        <a:spcBef>
          <a:spcPts val="500"/>
        </a:spcBef>
        <a:spcAft>
          <a:spcPct val="0"/>
        </a:spcAft>
        <a:buFont typeface="Arial" charset="0"/>
        <a:buChar char="•"/>
        <a:defRPr>
          <a:solidFill>
            <a:schemeClr val="tx1"/>
          </a:solidFill>
          <a:latin typeface="+mn-lt"/>
        </a:defRPr>
      </a:lvl5pPr>
      <a:lvl6pPr marL="2514600" indent="-228600" algn="l" rtl="0" eaLnBrk="0" fontAlgn="base" hangingPunct="0">
        <a:lnSpc>
          <a:spcPct val="90000"/>
        </a:lnSpc>
        <a:spcBef>
          <a:spcPts val="500"/>
        </a:spcBef>
        <a:spcAft>
          <a:spcPct val="0"/>
        </a:spcAft>
        <a:buFont typeface="Arial" charset="0"/>
        <a:buChar char="•"/>
        <a:defRPr>
          <a:solidFill>
            <a:schemeClr val="tx1"/>
          </a:solidFill>
          <a:latin typeface="+mn-lt"/>
        </a:defRPr>
      </a:lvl6pPr>
      <a:lvl7pPr marL="2971800" indent="-228600" algn="l" rtl="0" eaLnBrk="0" fontAlgn="base" hangingPunct="0">
        <a:lnSpc>
          <a:spcPct val="90000"/>
        </a:lnSpc>
        <a:spcBef>
          <a:spcPts val="500"/>
        </a:spcBef>
        <a:spcAft>
          <a:spcPct val="0"/>
        </a:spcAft>
        <a:buFont typeface="Arial" charset="0"/>
        <a:buChar char="•"/>
        <a:defRPr>
          <a:solidFill>
            <a:schemeClr val="tx1"/>
          </a:solidFill>
          <a:latin typeface="+mn-lt"/>
        </a:defRPr>
      </a:lvl7pPr>
      <a:lvl8pPr marL="3429000" indent="-228600" algn="l" rtl="0" eaLnBrk="0" fontAlgn="base" hangingPunct="0">
        <a:lnSpc>
          <a:spcPct val="90000"/>
        </a:lnSpc>
        <a:spcBef>
          <a:spcPts val="500"/>
        </a:spcBef>
        <a:spcAft>
          <a:spcPct val="0"/>
        </a:spcAft>
        <a:buFont typeface="Arial" charset="0"/>
        <a:buChar char="•"/>
        <a:defRPr>
          <a:solidFill>
            <a:schemeClr val="tx1"/>
          </a:solidFill>
          <a:latin typeface="+mn-lt"/>
        </a:defRPr>
      </a:lvl8pPr>
      <a:lvl9pPr marL="3886200" indent="-228600" algn="l" rtl="0" eaLnBrk="0" fontAlgn="base" hangingPunct="0">
        <a:lnSpc>
          <a:spcPct val="90000"/>
        </a:lnSpc>
        <a:spcBef>
          <a:spcPts val="500"/>
        </a:spcBef>
        <a:spcAft>
          <a:spcPct val="0"/>
        </a:spcAft>
        <a:buFont typeface="Arial" charset="0"/>
        <a:buChar char="•"/>
        <a:defRPr>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44.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55.png"/><Relationship Id="rId7" Type="http://schemas.openxmlformats.org/officeDocument/2006/relationships/image" Target="../media/image140.png"/><Relationship Id="rId12" Type="http://schemas.openxmlformats.org/officeDocument/2006/relationships/image" Target="../media/image180.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170.png"/><Relationship Id="rId5" Type="http://schemas.openxmlformats.org/officeDocument/2006/relationships/image" Target="../media/image130.png"/><Relationship Id="rId10" Type="http://schemas.openxmlformats.org/officeDocument/2006/relationships/image" Target="../media/image160.png"/><Relationship Id="rId4" Type="http://schemas.openxmlformats.org/officeDocument/2006/relationships/image" Target="../media/image66.png"/><Relationship Id="rId9" Type="http://schemas.openxmlformats.org/officeDocument/2006/relationships/image" Target="../media/image150.png"/></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p:cNvSpPr txBox="1"/>
          <p:nvPr/>
        </p:nvSpPr>
        <p:spPr>
          <a:xfrm>
            <a:off x="393018" y="2590307"/>
            <a:ext cx="8046444" cy="2462213"/>
          </a:xfrm>
          <a:prstGeom prst="rect">
            <a:avLst/>
          </a:prstGeom>
          <a:noFill/>
        </p:spPr>
        <p:txBody>
          <a:bodyPr wrap="square" rtlCol="0">
            <a:spAutoFit/>
          </a:bodyPr>
          <a:lstStyle/>
          <a:p>
            <a:pPr marL="342900" indent="-342900">
              <a:buFontTx/>
              <a:buChar char="-"/>
            </a:pPr>
            <a:r>
              <a:rPr lang="pt-BR" sz="2200" dirty="0">
                <a:latin typeface="+mn-lt"/>
                <a:cs typeface="+mn-cs"/>
              </a:rPr>
              <a:t>SL 02 - Fontes de luz, feixes de luz e meios de propagação.</a:t>
            </a:r>
          </a:p>
          <a:p>
            <a:pPr marL="342900" indent="-342900">
              <a:buFontTx/>
              <a:buChar char="-"/>
            </a:pPr>
            <a:r>
              <a:rPr lang="pt-BR" sz="2200" dirty="0">
                <a:latin typeface="+mn-lt"/>
                <a:cs typeface="+mn-cs"/>
              </a:rPr>
              <a:t>SL 09 - Princípios da Óptica Geométrica.</a:t>
            </a:r>
          </a:p>
          <a:p>
            <a:pPr marL="342900" indent="-342900">
              <a:buFontTx/>
              <a:buChar char="-"/>
            </a:pPr>
            <a:r>
              <a:rPr lang="pt-BR" sz="2200" dirty="0">
                <a:latin typeface="+mn-lt"/>
                <a:cs typeface="+mn-cs"/>
              </a:rPr>
              <a:t>SL 10 - Sombra e Penumbra.</a:t>
            </a:r>
          </a:p>
          <a:p>
            <a:pPr marL="342900" indent="-342900">
              <a:buFontTx/>
              <a:buChar char="-"/>
            </a:pPr>
            <a:r>
              <a:rPr lang="pt-BR" sz="2200" dirty="0">
                <a:latin typeface="+mn-lt"/>
                <a:cs typeface="+mn-cs"/>
              </a:rPr>
              <a:t>SL 16 - Câmara escura.</a:t>
            </a:r>
          </a:p>
          <a:p>
            <a:pPr marL="342900" indent="-342900">
              <a:buFontTx/>
              <a:buChar char="-"/>
            </a:pPr>
            <a:r>
              <a:rPr lang="pt-BR" sz="2200" dirty="0">
                <a:latin typeface="+mn-lt"/>
                <a:cs typeface="+mn-cs"/>
              </a:rPr>
              <a:t>SL 23 - Reflexão seletiva e cores associadas aos objetos</a:t>
            </a:r>
          </a:p>
          <a:p>
            <a:pPr marL="342900" indent="-342900">
              <a:buFontTx/>
              <a:buChar char="-"/>
            </a:pPr>
            <a:r>
              <a:rPr lang="pt-BR" sz="2200" dirty="0">
                <a:latin typeface="+mn-lt"/>
                <a:cs typeface="+mn-cs"/>
              </a:rPr>
              <a:t>SL 31 - Luzes primárias</a:t>
            </a:r>
          </a:p>
          <a:p>
            <a:pPr marL="342900" indent="-342900">
              <a:buFontTx/>
              <a:buChar char="-"/>
            </a:pPr>
            <a:r>
              <a:rPr lang="pt-BR" sz="2200" dirty="0">
                <a:latin typeface="+mn-lt"/>
                <a:cs typeface="+mn-cs"/>
              </a:rPr>
              <a:t>SL 37 - Exercícios.</a:t>
            </a:r>
          </a:p>
        </p:txBody>
      </p:sp>
      <p:sp>
        <p:nvSpPr>
          <p:cNvPr id="12" name="Retângulo 11">
            <a:extLst>
              <a:ext uri="{FF2B5EF4-FFF2-40B4-BE49-F238E27FC236}">
                <a16:creationId xmlns:a16="http://schemas.microsoft.com/office/drawing/2014/main" id="{602BB570-BC97-4854-89A9-BA9B5A9F5283}"/>
              </a:ext>
            </a:extLst>
          </p:cNvPr>
          <p:cNvSpPr/>
          <p:nvPr/>
        </p:nvSpPr>
        <p:spPr>
          <a:xfrm>
            <a:off x="267180" y="1220704"/>
            <a:ext cx="6216036" cy="492443"/>
          </a:xfrm>
          <a:prstGeom prst="rect">
            <a:avLst/>
          </a:prstGeom>
        </p:spPr>
        <p:txBody>
          <a:bodyPr wrap="square">
            <a:spAutoFit/>
          </a:bodyPr>
          <a:lstStyle/>
          <a:p>
            <a:r>
              <a:rPr lang="pt-BR" sz="2600" b="1" dirty="0">
                <a:solidFill>
                  <a:srgbClr val="002060"/>
                </a:solidFill>
                <a:latin typeface="+mn-lt"/>
                <a:cs typeface="+mn-cs"/>
              </a:rPr>
              <a:t>Introdução à Óptica Geométrica</a:t>
            </a:r>
          </a:p>
        </p:txBody>
      </p:sp>
      <p:sp>
        <p:nvSpPr>
          <p:cNvPr id="7" name="CaixaDeTexto 6"/>
          <p:cNvSpPr txBox="1"/>
          <p:nvPr/>
        </p:nvSpPr>
        <p:spPr>
          <a:xfrm>
            <a:off x="267180" y="5305957"/>
            <a:ext cx="5201764" cy="369332"/>
          </a:xfrm>
          <a:prstGeom prst="rect">
            <a:avLst/>
          </a:prstGeom>
          <a:noFill/>
        </p:spPr>
        <p:txBody>
          <a:bodyPr wrap="square" rtlCol="0">
            <a:spAutoFit/>
          </a:bodyPr>
          <a:lstStyle/>
          <a:p>
            <a:r>
              <a:rPr lang="pt-BR" dirty="0">
                <a:latin typeface="+mn-lt"/>
              </a:rPr>
              <a:t>Apresentação, orientação e tarefa: </a:t>
            </a:r>
            <a:r>
              <a:rPr lang="pt-BR" b="1" dirty="0">
                <a:latin typeface="+mn-lt"/>
              </a:rPr>
              <a:t>fisicasp.com.br</a:t>
            </a:r>
          </a:p>
        </p:txBody>
      </p:sp>
      <p:pic>
        <p:nvPicPr>
          <p:cNvPr id="10" name="Imagem 9"/>
          <p:cNvPicPr>
            <a:picLocks noChangeAspect="1"/>
          </p:cNvPicPr>
          <p:nvPr/>
        </p:nvPicPr>
        <p:blipFill>
          <a:blip r:embed="rId3"/>
          <a:stretch>
            <a:fillRect/>
          </a:stretch>
        </p:blipFill>
        <p:spPr>
          <a:xfrm>
            <a:off x="11599408" y="117265"/>
            <a:ext cx="488736" cy="573209"/>
          </a:xfrm>
          <a:prstGeom prst="rect">
            <a:avLst/>
          </a:prstGeom>
        </p:spPr>
      </p:pic>
      <p:cxnSp>
        <p:nvCxnSpPr>
          <p:cNvPr id="13" name="Conector reto 12"/>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tângulo 7">
            <a:extLst>
              <a:ext uri="{FF2B5EF4-FFF2-40B4-BE49-F238E27FC236}">
                <a16:creationId xmlns:a16="http://schemas.microsoft.com/office/drawing/2014/main" id="{B5F13403-DB25-468E-BAFA-9B71FE9413F1}"/>
              </a:ext>
            </a:extLst>
          </p:cNvPr>
          <p:cNvSpPr/>
          <p:nvPr/>
        </p:nvSpPr>
        <p:spPr>
          <a:xfrm>
            <a:off x="267180" y="1915031"/>
            <a:ext cx="4739535" cy="430887"/>
          </a:xfrm>
          <a:prstGeom prst="rect">
            <a:avLst/>
          </a:prstGeom>
        </p:spPr>
        <p:txBody>
          <a:bodyPr wrap="square">
            <a:spAutoFit/>
          </a:bodyPr>
          <a:lstStyle/>
          <a:p>
            <a:r>
              <a:rPr lang="pt-BR" sz="2200" dirty="0">
                <a:solidFill>
                  <a:srgbClr val="002060"/>
                </a:solidFill>
                <a:latin typeface="+mn-lt"/>
              </a:rPr>
              <a:t>Aulas 21, 22 e 23 / Pg. 549 / Tetra 2</a:t>
            </a:r>
          </a:p>
        </p:txBody>
      </p:sp>
    </p:spTree>
    <p:extLst>
      <p:ext uri="{BB962C8B-B14F-4D97-AF65-F5344CB8AC3E}">
        <p14:creationId xmlns:p14="http://schemas.microsoft.com/office/powerpoint/2010/main" val="60857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bo 6"/>
          <p:cNvSpPr/>
          <p:nvPr/>
        </p:nvSpPr>
        <p:spPr bwMode="auto">
          <a:xfrm>
            <a:off x="18574" y="5308057"/>
            <a:ext cx="4848394" cy="1023115"/>
          </a:xfrm>
          <a:prstGeom prst="cube">
            <a:avLst>
              <a:gd name="adj" fmla="val 87344"/>
            </a:avLst>
          </a:prstGeom>
          <a:solidFill>
            <a:schemeClr val="bg1">
              <a:lumMod val="65000"/>
              <a:alpha val="4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pic>
        <p:nvPicPr>
          <p:cNvPr id="34" name="Imagem 33"/>
          <p:cNvPicPr>
            <a:picLocks noChangeAspect="1"/>
          </p:cNvPicPr>
          <p:nvPr/>
        </p:nvPicPr>
        <p:blipFill>
          <a:blip r:embed="rId2"/>
          <a:stretch>
            <a:fillRect/>
          </a:stretch>
        </p:blipFill>
        <p:spPr>
          <a:xfrm>
            <a:off x="9579468" y="1498152"/>
            <a:ext cx="2031950" cy="3809906"/>
          </a:xfrm>
          <a:prstGeom prst="rect">
            <a:avLst/>
          </a:prstGeom>
        </p:spPr>
      </p:pic>
      <p:pic>
        <p:nvPicPr>
          <p:cNvPr id="18434" name="Imagem 18433"/>
          <p:cNvPicPr>
            <a:picLocks noChangeAspect="1"/>
          </p:cNvPicPr>
          <p:nvPr/>
        </p:nvPicPr>
        <p:blipFill>
          <a:blip r:embed="rId2"/>
          <a:stretch>
            <a:fillRect/>
          </a:stretch>
        </p:blipFill>
        <p:spPr>
          <a:xfrm>
            <a:off x="6723904" y="1506395"/>
            <a:ext cx="2031950" cy="3809906"/>
          </a:xfrm>
          <a:prstGeom prst="rect">
            <a:avLst/>
          </a:prstGeom>
        </p:spPr>
      </p:pic>
      <p:sp>
        <p:nvSpPr>
          <p:cNvPr id="18433" name="AutoShape 2" descr="Resultado de imagem para imagem de lampada"/>
          <p:cNvSpPr>
            <a:spLocks noChangeAspect="1" noChangeArrowheads="1"/>
          </p:cNvSpPr>
          <p:nvPr/>
        </p:nvSpPr>
        <p:spPr bwMode="auto">
          <a:xfrm>
            <a:off x="6920040" y="3620023"/>
            <a:ext cx="304800" cy="304800"/>
          </a:xfrm>
          <a:prstGeom prst="rect">
            <a:avLst/>
          </a:prstGeom>
          <a:noFill/>
          <a:ln w="9525">
            <a:noFill/>
            <a:miter lim="800000"/>
            <a:headEnd/>
            <a:tailEnd/>
          </a:ln>
        </p:spPr>
        <p:txBody>
          <a:bodyPr/>
          <a:lstStyle/>
          <a:p>
            <a:pPr eaLnBrk="0" hangingPunct="0"/>
            <a:endParaRPr lang="pt-BR"/>
          </a:p>
        </p:txBody>
      </p:sp>
      <p:sp>
        <p:nvSpPr>
          <p:cNvPr id="33795" name="Rectangle 3"/>
          <p:cNvSpPr>
            <a:spLocks noChangeArrowheads="1"/>
          </p:cNvSpPr>
          <p:nvPr/>
        </p:nvSpPr>
        <p:spPr bwMode="auto">
          <a:xfrm>
            <a:off x="144754" y="377341"/>
            <a:ext cx="3338286" cy="430887"/>
          </a:xfrm>
          <a:prstGeom prst="rect">
            <a:avLst/>
          </a:prstGeom>
          <a:noFill/>
          <a:ln w="9525">
            <a:noFill/>
            <a:miter lim="800000"/>
            <a:headEnd/>
            <a:tailEnd/>
          </a:ln>
          <a:effectLst/>
        </p:spPr>
        <p:txBody>
          <a:bodyPr wrap="none">
            <a:spAutoFit/>
          </a:bodyPr>
          <a:lstStyle/>
          <a:p>
            <a:pPr>
              <a:defRPr/>
            </a:pPr>
            <a:r>
              <a:rPr lang="pt-BR" sz="2200" b="1" dirty="0">
                <a:solidFill>
                  <a:srgbClr val="002060"/>
                </a:solidFill>
                <a:latin typeface="Calibri" pitchFamily="34" charset="0"/>
              </a:rPr>
              <a:t>Sombra (fonte puntiforme)</a:t>
            </a:r>
          </a:p>
        </p:txBody>
      </p:sp>
      <p:sp>
        <p:nvSpPr>
          <p:cNvPr id="8" name="Retângulo 7">
            <a:extLst>
              <a:ext uri="{FF2B5EF4-FFF2-40B4-BE49-F238E27FC236}">
                <a16:creationId xmlns:a16="http://schemas.microsoft.com/office/drawing/2014/main" id="{B1F7C888-E748-4830-81F0-C3E2670465D0}"/>
              </a:ext>
            </a:extLst>
          </p:cNvPr>
          <p:cNvSpPr/>
          <p:nvPr/>
        </p:nvSpPr>
        <p:spPr>
          <a:xfrm>
            <a:off x="162151" y="6369655"/>
            <a:ext cx="4391715" cy="400110"/>
          </a:xfrm>
          <a:prstGeom prst="rect">
            <a:avLst/>
          </a:prstGeom>
        </p:spPr>
        <p:txBody>
          <a:bodyPr wrap="none">
            <a:spAutoFit/>
          </a:bodyPr>
          <a:lstStyle/>
          <a:p>
            <a:pPr>
              <a:defRPr/>
            </a:pPr>
            <a:r>
              <a:rPr lang="pt-BR" sz="2000" dirty="0">
                <a:latin typeface="+mn-lt"/>
              </a:rPr>
              <a:t>Sombra projetada (2D) sobre o anteparo</a:t>
            </a:r>
          </a:p>
        </p:txBody>
      </p:sp>
      <p:sp>
        <p:nvSpPr>
          <p:cNvPr id="12" name="Retângulo 11">
            <a:extLst>
              <a:ext uri="{FF2B5EF4-FFF2-40B4-BE49-F238E27FC236}">
                <a16:creationId xmlns:a16="http://schemas.microsoft.com/office/drawing/2014/main" id="{F02883F4-B618-44CA-836F-6575657B014C}"/>
              </a:ext>
            </a:extLst>
          </p:cNvPr>
          <p:cNvSpPr/>
          <p:nvPr/>
        </p:nvSpPr>
        <p:spPr>
          <a:xfrm>
            <a:off x="4481591" y="3493437"/>
            <a:ext cx="1274708" cy="369332"/>
          </a:xfrm>
          <a:prstGeom prst="rect">
            <a:avLst/>
          </a:prstGeom>
        </p:spPr>
        <p:txBody>
          <a:bodyPr wrap="none">
            <a:spAutoFit/>
          </a:bodyPr>
          <a:lstStyle/>
          <a:p>
            <a:pPr>
              <a:defRPr/>
            </a:pPr>
            <a:r>
              <a:rPr lang="pt-BR" b="1" dirty="0"/>
              <a:t>obstáculo</a:t>
            </a:r>
          </a:p>
        </p:txBody>
      </p:sp>
      <p:sp>
        <p:nvSpPr>
          <p:cNvPr id="13" name="Retângulo 12">
            <a:extLst>
              <a:ext uri="{FF2B5EF4-FFF2-40B4-BE49-F238E27FC236}">
                <a16:creationId xmlns:a16="http://schemas.microsoft.com/office/drawing/2014/main" id="{20ABB076-EE08-4780-A25A-B2C4DD5FC8AE}"/>
              </a:ext>
            </a:extLst>
          </p:cNvPr>
          <p:cNvSpPr/>
          <p:nvPr/>
        </p:nvSpPr>
        <p:spPr>
          <a:xfrm>
            <a:off x="4312001" y="898572"/>
            <a:ext cx="1556015" cy="646331"/>
          </a:xfrm>
          <a:prstGeom prst="rect">
            <a:avLst/>
          </a:prstGeom>
        </p:spPr>
        <p:txBody>
          <a:bodyPr wrap="square">
            <a:spAutoFit/>
          </a:bodyPr>
          <a:lstStyle/>
          <a:p>
            <a:pPr algn="ctr">
              <a:defRPr/>
            </a:pPr>
            <a:r>
              <a:rPr lang="pt-BR" b="1" dirty="0"/>
              <a:t>fonte puntiforme</a:t>
            </a:r>
            <a:r>
              <a:rPr lang="pt-BR" dirty="0"/>
              <a:t> </a:t>
            </a:r>
          </a:p>
        </p:txBody>
      </p:sp>
      <p:sp>
        <p:nvSpPr>
          <p:cNvPr id="9" name="Retângulo 8">
            <a:extLst>
              <a:ext uri="{FF2B5EF4-FFF2-40B4-BE49-F238E27FC236}">
                <a16:creationId xmlns:a16="http://schemas.microsoft.com/office/drawing/2014/main" id="{C5C2281F-59C9-4FB2-87C5-B92B5C7168EC}"/>
              </a:ext>
            </a:extLst>
          </p:cNvPr>
          <p:cNvSpPr/>
          <p:nvPr/>
        </p:nvSpPr>
        <p:spPr>
          <a:xfrm>
            <a:off x="4574440" y="5717660"/>
            <a:ext cx="1159292" cy="369332"/>
          </a:xfrm>
          <a:prstGeom prst="rect">
            <a:avLst/>
          </a:prstGeom>
        </p:spPr>
        <p:txBody>
          <a:bodyPr wrap="none">
            <a:spAutoFit/>
          </a:bodyPr>
          <a:lstStyle/>
          <a:p>
            <a:pPr>
              <a:defRPr/>
            </a:pPr>
            <a:r>
              <a:rPr lang="pt-BR" b="1" dirty="0"/>
              <a:t>anteparo</a:t>
            </a:r>
          </a:p>
        </p:txBody>
      </p:sp>
      <p:sp>
        <p:nvSpPr>
          <p:cNvPr id="2" name="Retângulo 1">
            <a:extLst>
              <a:ext uri="{FF2B5EF4-FFF2-40B4-BE49-F238E27FC236}">
                <a16:creationId xmlns:a16="http://schemas.microsoft.com/office/drawing/2014/main" id="{DDF2AFEF-639B-436D-BE46-D8F5B1F37018}"/>
              </a:ext>
            </a:extLst>
          </p:cNvPr>
          <p:cNvSpPr/>
          <p:nvPr/>
        </p:nvSpPr>
        <p:spPr>
          <a:xfrm>
            <a:off x="1870288" y="4245155"/>
            <a:ext cx="985719" cy="707886"/>
          </a:xfrm>
          <a:prstGeom prst="rect">
            <a:avLst/>
          </a:prstGeom>
        </p:spPr>
        <p:txBody>
          <a:bodyPr wrap="none">
            <a:spAutoFit/>
          </a:bodyPr>
          <a:lstStyle/>
          <a:p>
            <a:pPr algn="ctr"/>
            <a:r>
              <a:rPr lang="pt-BR" sz="2000" dirty="0">
                <a:latin typeface="+mn-lt"/>
              </a:rPr>
              <a:t>Sombra</a:t>
            </a:r>
          </a:p>
          <a:p>
            <a:pPr algn="ctr"/>
            <a:r>
              <a:rPr lang="pt-BR" sz="2000" dirty="0">
                <a:latin typeface="+mn-lt"/>
              </a:rPr>
              <a:t>(3D)</a:t>
            </a:r>
          </a:p>
        </p:txBody>
      </p:sp>
      <p:sp>
        <p:nvSpPr>
          <p:cNvPr id="23" name="Retângulo 22">
            <a:extLst>
              <a:ext uri="{FF2B5EF4-FFF2-40B4-BE49-F238E27FC236}">
                <a16:creationId xmlns:a16="http://schemas.microsoft.com/office/drawing/2014/main" id="{6E6C0849-D5EC-4A31-AD14-461EF93C1F0D}"/>
              </a:ext>
            </a:extLst>
          </p:cNvPr>
          <p:cNvSpPr/>
          <p:nvPr/>
        </p:nvSpPr>
        <p:spPr>
          <a:xfrm>
            <a:off x="7577014" y="3843206"/>
            <a:ext cx="325730" cy="369332"/>
          </a:xfrm>
          <a:prstGeom prst="rect">
            <a:avLst/>
          </a:prstGeom>
        </p:spPr>
        <p:txBody>
          <a:bodyPr wrap="square">
            <a:spAutoFit/>
          </a:bodyPr>
          <a:lstStyle/>
          <a:p>
            <a:r>
              <a:rPr lang="pt-BR" b="1" dirty="0"/>
              <a:t>b</a:t>
            </a:r>
          </a:p>
        </p:txBody>
      </p:sp>
      <p:sp>
        <p:nvSpPr>
          <p:cNvPr id="25" name="Retângulo 24">
            <a:extLst>
              <a:ext uri="{FF2B5EF4-FFF2-40B4-BE49-F238E27FC236}">
                <a16:creationId xmlns:a16="http://schemas.microsoft.com/office/drawing/2014/main" id="{3CBAC39C-F9A1-49DB-A905-668C29EB4028}"/>
              </a:ext>
            </a:extLst>
          </p:cNvPr>
          <p:cNvSpPr/>
          <p:nvPr/>
        </p:nvSpPr>
        <p:spPr>
          <a:xfrm>
            <a:off x="10501151" y="5447677"/>
            <a:ext cx="351378" cy="369332"/>
          </a:xfrm>
          <a:prstGeom prst="rect">
            <a:avLst/>
          </a:prstGeom>
        </p:spPr>
        <p:txBody>
          <a:bodyPr wrap="none">
            <a:spAutoFit/>
          </a:bodyPr>
          <a:lstStyle/>
          <a:p>
            <a:r>
              <a:rPr lang="pt-BR" b="1" dirty="0"/>
              <a:t>B</a:t>
            </a:r>
          </a:p>
        </p:txBody>
      </p:sp>
      <p:cxnSp>
        <p:nvCxnSpPr>
          <p:cNvPr id="29" name="Conector de Seta Reta 28">
            <a:extLst>
              <a:ext uri="{FF2B5EF4-FFF2-40B4-BE49-F238E27FC236}">
                <a16:creationId xmlns:a16="http://schemas.microsoft.com/office/drawing/2014/main" id="{119F79B5-9255-43B0-851D-920A407381DE}"/>
              </a:ext>
            </a:extLst>
          </p:cNvPr>
          <p:cNvCxnSpPr>
            <a:cxnSpLocks/>
          </p:cNvCxnSpPr>
          <p:nvPr/>
        </p:nvCxnSpPr>
        <p:spPr bwMode="auto">
          <a:xfrm flipH="1">
            <a:off x="6806970" y="1578321"/>
            <a:ext cx="5675" cy="184837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0" name="Conector de Seta Reta 29">
            <a:extLst>
              <a:ext uri="{FF2B5EF4-FFF2-40B4-BE49-F238E27FC236}">
                <a16:creationId xmlns:a16="http://schemas.microsoft.com/office/drawing/2014/main" id="{4FA9ADF5-1E8C-4AF9-AA44-D7B858634B7C}"/>
              </a:ext>
            </a:extLst>
          </p:cNvPr>
          <p:cNvCxnSpPr>
            <a:cxnSpLocks/>
          </p:cNvCxnSpPr>
          <p:nvPr/>
        </p:nvCxnSpPr>
        <p:spPr bwMode="auto">
          <a:xfrm>
            <a:off x="9352541" y="1565611"/>
            <a:ext cx="19868" cy="356564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7" name="Retângulo 36">
            <a:extLst>
              <a:ext uri="{FF2B5EF4-FFF2-40B4-BE49-F238E27FC236}">
                <a16:creationId xmlns:a16="http://schemas.microsoft.com/office/drawing/2014/main" id="{B6D397F4-0569-4422-A83F-9E12DC2CAEB3}"/>
              </a:ext>
            </a:extLst>
          </p:cNvPr>
          <p:cNvSpPr/>
          <p:nvPr/>
        </p:nvSpPr>
        <p:spPr>
          <a:xfrm>
            <a:off x="8957344" y="3057366"/>
            <a:ext cx="351378" cy="369332"/>
          </a:xfrm>
          <a:prstGeom prst="rect">
            <a:avLst/>
          </a:prstGeom>
        </p:spPr>
        <p:txBody>
          <a:bodyPr wrap="none">
            <a:spAutoFit/>
          </a:bodyPr>
          <a:lstStyle/>
          <a:p>
            <a:r>
              <a:rPr lang="pt-BR" b="1" dirty="0"/>
              <a:t>H</a:t>
            </a:r>
          </a:p>
        </p:txBody>
      </p:sp>
      <p:sp>
        <p:nvSpPr>
          <p:cNvPr id="21" name="Retângulo 20">
            <a:extLst>
              <a:ext uri="{FF2B5EF4-FFF2-40B4-BE49-F238E27FC236}">
                <a16:creationId xmlns:a16="http://schemas.microsoft.com/office/drawing/2014/main" id="{9A14EFFE-428A-44D2-BB29-A07E2FEA5603}"/>
              </a:ext>
            </a:extLst>
          </p:cNvPr>
          <p:cNvSpPr/>
          <p:nvPr/>
        </p:nvSpPr>
        <p:spPr>
          <a:xfrm>
            <a:off x="6414439" y="2507214"/>
            <a:ext cx="325730" cy="369332"/>
          </a:xfrm>
          <a:prstGeom prst="rect">
            <a:avLst/>
          </a:prstGeom>
        </p:spPr>
        <p:txBody>
          <a:bodyPr wrap="square">
            <a:spAutoFit/>
          </a:bodyPr>
          <a:lstStyle/>
          <a:p>
            <a:r>
              <a:rPr lang="pt-BR" b="1" dirty="0"/>
              <a:t>h</a:t>
            </a:r>
          </a:p>
        </p:txBody>
      </p:sp>
      <p:sp>
        <p:nvSpPr>
          <p:cNvPr id="3" name="Elipse 2"/>
          <p:cNvSpPr/>
          <p:nvPr/>
        </p:nvSpPr>
        <p:spPr bwMode="auto">
          <a:xfrm>
            <a:off x="1679396" y="3551575"/>
            <a:ext cx="1436825" cy="265305"/>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24" name="Elipse 23"/>
          <p:cNvSpPr/>
          <p:nvPr/>
        </p:nvSpPr>
        <p:spPr bwMode="auto">
          <a:xfrm>
            <a:off x="1106981" y="5581040"/>
            <a:ext cx="2650363" cy="40952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9" name="Elipse 18"/>
          <p:cNvSpPr/>
          <p:nvPr/>
        </p:nvSpPr>
        <p:spPr bwMode="auto">
          <a:xfrm>
            <a:off x="2259097" y="933765"/>
            <a:ext cx="206362" cy="184666"/>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cxnSp>
        <p:nvCxnSpPr>
          <p:cNvPr id="18436" name="Conector de Seta Reta 18435"/>
          <p:cNvCxnSpPr/>
          <p:nvPr/>
        </p:nvCxnSpPr>
        <p:spPr bwMode="auto">
          <a:xfrm>
            <a:off x="9656522" y="5377867"/>
            <a:ext cx="1873795" cy="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18439" name="Conector de Seta Reta 18438"/>
          <p:cNvCxnSpPr/>
          <p:nvPr/>
        </p:nvCxnSpPr>
        <p:spPr bwMode="auto">
          <a:xfrm>
            <a:off x="7228991" y="3804423"/>
            <a:ext cx="1024610" cy="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6" name="Conector de Seta Reta 5"/>
          <p:cNvCxnSpPr>
            <a:stCxn id="19" idx="4"/>
          </p:cNvCxnSpPr>
          <p:nvPr/>
        </p:nvCxnSpPr>
        <p:spPr bwMode="auto">
          <a:xfrm>
            <a:off x="2362278" y="1118431"/>
            <a:ext cx="1738" cy="261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Conector de Seta Reta 13"/>
          <p:cNvCxnSpPr>
            <a:stCxn id="19" idx="4"/>
          </p:cNvCxnSpPr>
          <p:nvPr/>
        </p:nvCxnSpPr>
        <p:spPr bwMode="auto">
          <a:xfrm flipH="1">
            <a:off x="1990538" y="1118431"/>
            <a:ext cx="371740" cy="261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Conector de Seta Reta 16"/>
          <p:cNvCxnSpPr>
            <a:stCxn id="19" idx="4"/>
          </p:cNvCxnSpPr>
          <p:nvPr/>
        </p:nvCxnSpPr>
        <p:spPr bwMode="auto">
          <a:xfrm>
            <a:off x="2362278" y="1118431"/>
            <a:ext cx="386250" cy="2610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Conector de Seta Reta 26"/>
          <p:cNvCxnSpPr>
            <a:stCxn id="19" idx="4"/>
            <a:endCxn id="24" idx="6"/>
          </p:cNvCxnSpPr>
          <p:nvPr/>
        </p:nvCxnSpPr>
        <p:spPr bwMode="auto">
          <a:xfrm>
            <a:off x="2362278" y="1118431"/>
            <a:ext cx="1395066" cy="46673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1" name="Conector de Seta Reta 30"/>
          <p:cNvCxnSpPr>
            <a:stCxn id="19" idx="4"/>
            <a:endCxn id="24" idx="2"/>
          </p:cNvCxnSpPr>
          <p:nvPr/>
        </p:nvCxnSpPr>
        <p:spPr bwMode="auto">
          <a:xfrm flipH="1">
            <a:off x="1106981" y="1118431"/>
            <a:ext cx="1255297" cy="46673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3" name="Conector de Seta Reta 32"/>
          <p:cNvCxnSpPr>
            <a:stCxn id="19" idx="4"/>
          </p:cNvCxnSpPr>
          <p:nvPr/>
        </p:nvCxnSpPr>
        <p:spPr bwMode="auto">
          <a:xfrm>
            <a:off x="2362278" y="1118431"/>
            <a:ext cx="1773355" cy="48443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5" name="Conector de Seta Reta 34"/>
          <p:cNvCxnSpPr>
            <a:stCxn id="19" idx="4"/>
          </p:cNvCxnSpPr>
          <p:nvPr/>
        </p:nvCxnSpPr>
        <p:spPr bwMode="auto">
          <a:xfrm flipH="1">
            <a:off x="709632" y="1118431"/>
            <a:ext cx="1652646" cy="48443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6" name="Triângulo isósceles 35"/>
          <p:cNvSpPr/>
          <p:nvPr/>
        </p:nvSpPr>
        <p:spPr bwMode="auto">
          <a:xfrm rot="-60000">
            <a:off x="7169955" y="1642217"/>
            <a:ext cx="1087331" cy="1877253"/>
          </a:xfrm>
          <a:prstGeom prst="triangle">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4" name="CaixaDeTexto 3"/>
              <p:cNvSpPr txBox="1"/>
              <p:nvPr/>
            </p:nvSpPr>
            <p:spPr>
              <a:xfrm>
                <a:off x="8736418" y="5882849"/>
                <a:ext cx="1090036" cy="812145"/>
              </a:xfrm>
              <a:prstGeom prst="rect">
                <a:avLst/>
              </a:prstGeom>
              <a:noFill/>
              <a:ln>
                <a:solidFill>
                  <a:schemeClr val="accent1"/>
                </a:solidFill>
              </a:ln>
            </p:spPr>
            <p:txBody>
              <a:bodyPr wrap="square" rtlCol="0">
                <a:spAutoFit/>
              </a:bodyPr>
              <a:lstStyle/>
              <a:p>
                <a14:m>
                  <m:oMath xmlns:m="http://schemas.openxmlformats.org/officeDocument/2006/math">
                    <m:f>
                      <m:fPr>
                        <m:ctrlPr>
                          <a:rPr lang="pt-BR" sz="3200" i="1" smtClean="0">
                            <a:latin typeface="Cambria Math" panose="02040503050406030204" pitchFamily="18" charset="0"/>
                          </a:rPr>
                        </m:ctrlPr>
                      </m:fPr>
                      <m:num>
                        <m:r>
                          <m:rPr>
                            <m:sty m:val="p"/>
                          </m:rPr>
                          <a:rPr lang="pt-BR" sz="3200" b="0" i="0" smtClean="0">
                            <a:latin typeface="Cambria Math" panose="02040503050406030204" pitchFamily="18" charset="0"/>
                          </a:rPr>
                          <m:t>b</m:t>
                        </m:r>
                      </m:num>
                      <m:den>
                        <m:r>
                          <m:rPr>
                            <m:sty m:val="p"/>
                          </m:rPr>
                          <a:rPr lang="pt-BR" sz="3200" b="0" i="0" smtClean="0">
                            <a:latin typeface="Cambria Math" panose="02040503050406030204" pitchFamily="18" charset="0"/>
                          </a:rPr>
                          <m:t>B</m:t>
                        </m:r>
                      </m:den>
                    </m:f>
                  </m:oMath>
                </a14:m>
                <a:r>
                  <a:rPr lang="pt-BR" sz="3200" dirty="0"/>
                  <a:t> = </a:t>
                </a:r>
                <a14:m>
                  <m:oMath xmlns:m="http://schemas.openxmlformats.org/officeDocument/2006/math">
                    <m:f>
                      <m:fPr>
                        <m:ctrlPr>
                          <a:rPr lang="pt-BR" sz="3200" i="1" smtClean="0">
                            <a:latin typeface="Cambria Math" panose="02040503050406030204" pitchFamily="18" charset="0"/>
                          </a:rPr>
                        </m:ctrlPr>
                      </m:fPr>
                      <m:num>
                        <m:r>
                          <m:rPr>
                            <m:sty m:val="p"/>
                          </m:rPr>
                          <a:rPr lang="pt-BR" sz="3200" b="0" i="0" smtClean="0">
                            <a:latin typeface="Cambria Math" panose="02040503050406030204" pitchFamily="18" charset="0"/>
                          </a:rPr>
                          <m:t>h</m:t>
                        </m:r>
                      </m:num>
                      <m:den>
                        <m:r>
                          <m:rPr>
                            <m:sty m:val="p"/>
                          </m:rPr>
                          <a:rPr lang="pt-BR" sz="3200" b="0" i="0" smtClean="0">
                            <a:latin typeface="Cambria Math" panose="02040503050406030204" pitchFamily="18" charset="0"/>
                          </a:rPr>
                          <m:t>H</m:t>
                        </m:r>
                      </m:den>
                    </m:f>
                  </m:oMath>
                </a14:m>
                <a:r>
                  <a:rPr lang="pt-BR" sz="3000" dirty="0"/>
                  <a:t> </a:t>
                </a:r>
              </a:p>
            </p:txBody>
          </p:sp>
        </mc:Choice>
        <mc:Fallback xmlns="">
          <p:sp>
            <p:nvSpPr>
              <p:cNvPr id="4" name="CaixaDeTexto 3"/>
              <p:cNvSpPr txBox="1">
                <a:spLocks noRot="1" noChangeAspect="1" noMove="1" noResize="1" noEditPoints="1" noAdjustHandles="1" noChangeArrowheads="1" noChangeShapeType="1" noTextEdit="1"/>
              </p:cNvSpPr>
              <p:nvPr/>
            </p:nvSpPr>
            <p:spPr>
              <a:xfrm>
                <a:off x="8736418" y="5882849"/>
                <a:ext cx="1090036" cy="812145"/>
              </a:xfrm>
              <a:prstGeom prst="rect">
                <a:avLst/>
              </a:prstGeom>
              <a:blipFill>
                <a:blip r:embed="rId3"/>
                <a:stretch>
                  <a:fillRect b="-8889"/>
                </a:stretch>
              </a:blipFill>
              <a:ln>
                <a:solidFill>
                  <a:schemeClr val="accent1"/>
                </a:solidFill>
              </a:ln>
            </p:spPr>
            <p:txBody>
              <a:bodyPr/>
              <a:lstStyle/>
              <a:p>
                <a:r>
                  <a:rPr lang="pt-BR">
                    <a:noFill/>
                  </a:rPr>
                  <a:t> </a:t>
                </a:r>
              </a:p>
            </p:txBody>
          </p:sp>
        </mc:Fallback>
      </mc:AlternateContent>
      <p:sp>
        <p:nvSpPr>
          <p:cNvPr id="38" name="Triângulo isósceles 37"/>
          <p:cNvSpPr/>
          <p:nvPr/>
        </p:nvSpPr>
        <p:spPr bwMode="auto">
          <a:xfrm rot="-60000">
            <a:off x="9661515" y="1630849"/>
            <a:ext cx="1836122" cy="3452201"/>
          </a:xfrm>
          <a:prstGeom prst="triangle">
            <a:avLst/>
          </a:prstGeom>
          <a:noFill/>
          <a:ln w="635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pic>
        <p:nvPicPr>
          <p:cNvPr id="41" name="Imagem 40"/>
          <p:cNvPicPr>
            <a:picLocks noChangeAspect="1"/>
          </p:cNvPicPr>
          <p:nvPr/>
        </p:nvPicPr>
        <p:blipFill>
          <a:blip r:embed="rId4"/>
          <a:stretch>
            <a:fillRect/>
          </a:stretch>
        </p:blipFill>
        <p:spPr>
          <a:xfrm>
            <a:off x="11599408" y="117265"/>
            <a:ext cx="488736" cy="573209"/>
          </a:xfrm>
          <a:prstGeom prst="rect">
            <a:avLst/>
          </a:prstGeom>
        </p:spPr>
      </p:pic>
      <p:cxnSp>
        <p:nvCxnSpPr>
          <p:cNvPr id="42" name="Conector reto 41"/>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23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nodeType="withEffect">
                                  <p:stCondLst>
                                    <p:cond delay="0"/>
                                  </p:stCondLst>
                                  <p:childTnLst>
                                    <p:set>
                                      <p:cBhvr>
                                        <p:cTn id="59" dur="1" fill="hold">
                                          <p:stCondLst>
                                            <p:cond delay="0"/>
                                          </p:stCondLst>
                                        </p:cTn>
                                        <p:tgtEl>
                                          <p:spTgt spid="18434"/>
                                        </p:tgtEl>
                                        <p:attrNameLst>
                                          <p:attrName>style.visibility</p:attrName>
                                        </p:attrNameLst>
                                      </p:cBhvr>
                                      <p:to>
                                        <p:strVal val="visible"/>
                                      </p:to>
                                    </p:set>
                                    <p:animEffect transition="in" filter="fade">
                                      <p:cBhvr>
                                        <p:cTn id="60" dur="500"/>
                                        <p:tgtEl>
                                          <p:spTgt spid="18434"/>
                                        </p:tgtEl>
                                      </p:cBhvr>
                                    </p:animEffect>
                                  </p:childTnLst>
                                </p:cTn>
                              </p:par>
                              <p:par>
                                <p:cTn id="61" presetID="10" presetClass="entr" presetSubtype="0" fill="hold" grpId="0" nodeType="withEffect" nodePh="1">
                                  <p:stCondLst>
                                    <p:cond delay="0"/>
                                  </p:stCondLst>
                                  <p:endCondLst>
                                    <p:cond evt="begin" delay="0">
                                      <p:tn val="61"/>
                                    </p:cond>
                                  </p:endCondLst>
                                  <p:childTnLst>
                                    <p:set>
                                      <p:cBhvr>
                                        <p:cTn id="62" dur="1" fill="hold">
                                          <p:stCondLst>
                                            <p:cond delay="0"/>
                                          </p:stCondLst>
                                        </p:cTn>
                                        <p:tgtEl>
                                          <p:spTgt spid="18433"/>
                                        </p:tgtEl>
                                        <p:attrNameLst>
                                          <p:attrName>style.visibility</p:attrName>
                                        </p:attrNameLst>
                                      </p:cBhvr>
                                      <p:to>
                                        <p:strVal val="visible"/>
                                      </p:to>
                                    </p:set>
                                    <p:animEffect transition="in" filter="fade">
                                      <p:cBhvr>
                                        <p:cTn id="63" dur="500"/>
                                        <p:tgtEl>
                                          <p:spTgt spid="1843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par>
                                <p:cTn id="70" presetID="10" presetClass="entr" presetSubtype="0"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par>
                                <p:cTn id="73" presetID="10" presetClass="entr" presetSubtype="0"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par>
                                <p:cTn id="82" presetID="10" presetClass="entr" presetSubtype="0" fill="hold" nodeType="withEffect">
                                  <p:stCondLst>
                                    <p:cond delay="0"/>
                                  </p:stCondLst>
                                  <p:childTnLst>
                                    <p:set>
                                      <p:cBhvr>
                                        <p:cTn id="83" dur="1" fill="hold">
                                          <p:stCondLst>
                                            <p:cond delay="0"/>
                                          </p:stCondLst>
                                        </p:cTn>
                                        <p:tgtEl>
                                          <p:spTgt spid="18436"/>
                                        </p:tgtEl>
                                        <p:attrNameLst>
                                          <p:attrName>style.visibility</p:attrName>
                                        </p:attrNameLst>
                                      </p:cBhvr>
                                      <p:to>
                                        <p:strVal val="visible"/>
                                      </p:to>
                                    </p:set>
                                    <p:animEffect transition="in" filter="fade">
                                      <p:cBhvr>
                                        <p:cTn id="84" dur="500"/>
                                        <p:tgtEl>
                                          <p:spTgt spid="18436"/>
                                        </p:tgtEl>
                                      </p:cBhvr>
                                    </p:animEffect>
                                  </p:childTnLst>
                                </p:cTn>
                              </p:par>
                              <p:par>
                                <p:cTn id="85" presetID="10" presetClass="entr" presetSubtype="0" fill="hold" nodeType="withEffect">
                                  <p:stCondLst>
                                    <p:cond delay="0"/>
                                  </p:stCondLst>
                                  <p:childTnLst>
                                    <p:set>
                                      <p:cBhvr>
                                        <p:cTn id="86" dur="1" fill="hold">
                                          <p:stCondLst>
                                            <p:cond delay="0"/>
                                          </p:stCondLst>
                                        </p:cTn>
                                        <p:tgtEl>
                                          <p:spTgt spid="18439"/>
                                        </p:tgtEl>
                                        <p:attrNameLst>
                                          <p:attrName>style.visibility</p:attrName>
                                        </p:attrNameLst>
                                      </p:cBhvr>
                                      <p:to>
                                        <p:strVal val="visible"/>
                                      </p:to>
                                    </p:set>
                                    <p:animEffect transition="in" filter="fade">
                                      <p:cBhvr>
                                        <p:cTn id="87" dur="500"/>
                                        <p:tgtEl>
                                          <p:spTgt spid="1843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
                                        </p:tgtEl>
                                        <p:attrNameLst>
                                          <p:attrName>style.visibility</p:attrName>
                                        </p:attrNameLst>
                                      </p:cBhvr>
                                      <p:to>
                                        <p:strVal val="visible"/>
                                      </p:to>
                                    </p:set>
                                    <p:animEffect transition="in" filter="fade">
                                      <p:cBhvr>
                                        <p:cTn id="93" dur="500"/>
                                        <p:tgtEl>
                                          <p:spTgt spid="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P spid="8" grpId="0"/>
      <p:bldP spid="2" grpId="0"/>
      <p:bldP spid="23" grpId="0"/>
      <p:bldP spid="25" grpId="0"/>
      <p:bldP spid="37" grpId="0"/>
      <p:bldP spid="21" grpId="0"/>
      <p:bldP spid="24" grpId="0" animBg="1"/>
      <p:bldP spid="36" grpId="0" animBg="1"/>
      <p:bldP spid="4"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m 21"/>
          <p:cNvPicPr>
            <a:picLocks noChangeAspect="1"/>
          </p:cNvPicPr>
          <p:nvPr/>
        </p:nvPicPr>
        <p:blipFill>
          <a:blip r:embed="rId2"/>
          <a:stretch>
            <a:fillRect/>
          </a:stretch>
        </p:blipFill>
        <p:spPr>
          <a:xfrm>
            <a:off x="603890" y="3319326"/>
            <a:ext cx="10353675" cy="3590925"/>
          </a:xfrm>
          <a:prstGeom prst="rect">
            <a:avLst/>
          </a:prstGeom>
        </p:spPr>
      </p:pic>
      <mc:AlternateContent xmlns:mc="http://schemas.openxmlformats.org/markup-compatibility/2006" xmlns:a14="http://schemas.microsoft.com/office/drawing/2010/main">
        <mc:Choice Requires="a14">
          <p:sp>
            <p:nvSpPr>
              <p:cNvPr id="3" name="Retângulo 2">
                <a:extLst>
                  <a:ext uri="{FF2B5EF4-FFF2-40B4-BE49-F238E27FC236}">
                    <a16:creationId xmlns:a16="http://schemas.microsoft.com/office/drawing/2014/main" id="{478A6559-BD58-48DF-9394-CA4DF67371EC}"/>
                  </a:ext>
                </a:extLst>
              </p:cNvPr>
              <p:cNvSpPr/>
              <p:nvPr/>
            </p:nvSpPr>
            <p:spPr>
              <a:xfrm>
                <a:off x="8543422" y="2815032"/>
                <a:ext cx="2960554" cy="1560364"/>
              </a:xfrm>
              <a:prstGeom prst="rect">
                <a:avLst/>
              </a:prstGeom>
            </p:spPr>
            <p:txBody>
              <a:bodyPr wrap="square">
                <a:spAutoFit/>
              </a:bodyPr>
              <a:lstStyle/>
              <a:p>
                <a:r>
                  <a:rPr lang="pt-BR" sz="2000" dirty="0">
                    <a:latin typeface="+mn-lt"/>
                  </a:rPr>
                  <a:t>Semelhança de triângulos:</a:t>
                </a:r>
              </a:p>
              <a:p>
                <a:endParaRPr lang="pt-BR" dirty="0"/>
              </a:p>
              <a:p>
                <a:pPr algn="ctr"/>
                <a14:m>
                  <m:oMath xmlns:m="http://schemas.openxmlformats.org/officeDocument/2006/math">
                    <m:f>
                      <m:fPr>
                        <m:ctrlPr>
                          <a:rPr lang="pt-BR" sz="4000" i="1" smtClean="0">
                            <a:latin typeface="Cambria Math" panose="02040503050406030204" pitchFamily="18" charset="0"/>
                          </a:rPr>
                        </m:ctrlPr>
                      </m:fPr>
                      <m:num>
                        <m:r>
                          <a:rPr lang="pt-BR" sz="4000" b="0" i="1" smtClean="0">
                            <a:latin typeface="Cambria Math" panose="02040503050406030204" pitchFamily="18" charset="0"/>
                          </a:rPr>
                          <m:t>h</m:t>
                        </m:r>
                      </m:num>
                      <m:den>
                        <m:r>
                          <a:rPr lang="pt-BR" sz="4000" b="0" i="1" smtClean="0">
                            <a:latin typeface="Cambria Math" panose="02040503050406030204" pitchFamily="18" charset="0"/>
                          </a:rPr>
                          <m:t>𝐻</m:t>
                        </m:r>
                      </m:den>
                    </m:f>
                  </m:oMath>
                </a14:m>
                <a:r>
                  <a:rPr lang="pt-BR" sz="4000" dirty="0"/>
                  <a:t> = </a:t>
                </a:r>
                <a14:m>
                  <m:oMath xmlns:m="http://schemas.openxmlformats.org/officeDocument/2006/math">
                    <m:f>
                      <m:fPr>
                        <m:ctrlPr>
                          <a:rPr lang="pt-BR" sz="4000" i="1">
                            <a:latin typeface="Cambria Math" panose="02040503050406030204" pitchFamily="18" charset="0"/>
                          </a:rPr>
                        </m:ctrlPr>
                      </m:fPr>
                      <m:num>
                        <m:r>
                          <a:rPr lang="pt-BR" sz="4000" b="0" i="1" smtClean="0">
                            <a:latin typeface="Cambria Math" panose="02040503050406030204" pitchFamily="18" charset="0"/>
                          </a:rPr>
                          <m:t>𝑏</m:t>
                        </m:r>
                      </m:num>
                      <m:den>
                        <m:r>
                          <a:rPr lang="pt-BR" sz="4000" b="0" i="1" smtClean="0">
                            <a:latin typeface="Cambria Math" panose="02040503050406030204" pitchFamily="18" charset="0"/>
                          </a:rPr>
                          <m:t>𝐵</m:t>
                        </m:r>
                      </m:den>
                    </m:f>
                  </m:oMath>
                </a14:m>
                <a:r>
                  <a:rPr lang="pt-BR" sz="4000" dirty="0"/>
                  <a:t> </a:t>
                </a:r>
              </a:p>
            </p:txBody>
          </p:sp>
        </mc:Choice>
        <mc:Fallback xmlns="">
          <p:sp>
            <p:nvSpPr>
              <p:cNvPr id="3" name="Retângulo 2">
                <a:extLst>
                  <a:ext uri="{FF2B5EF4-FFF2-40B4-BE49-F238E27FC236}">
                    <a16:creationId xmlns:a16="http://schemas.microsoft.com/office/drawing/2014/main" id="{478A6559-BD58-48DF-9394-CA4DF67371EC}"/>
                  </a:ext>
                </a:extLst>
              </p:cNvPr>
              <p:cNvSpPr>
                <a:spLocks noRot="1" noChangeAspect="1" noMove="1" noResize="1" noEditPoints="1" noAdjustHandles="1" noChangeArrowheads="1" noChangeShapeType="1" noTextEdit="1"/>
              </p:cNvSpPr>
              <p:nvPr/>
            </p:nvSpPr>
            <p:spPr>
              <a:xfrm>
                <a:off x="8543422" y="2815032"/>
                <a:ext cx="2960554" cy="1560364"/>
              </a:xfrm>
              <a:prstGeom prst="rect">
                <a:avLst/>
              </a:prstGeom>
              <a:blipFill>
                <a:blip r:embed="rId3"/>
                <a:stretch>
                  <a:fillRect l="-2058" t="-2344" r="-823" b="-7031"/>
                </a:stretch>
              </a:blipFill>
            </p:spPr>
            <p:txBody>
              <a:bodyPr/>
              <a:lstStyle/>
              <a:p>
                <a:r>
                  <a:rPr lang="pt-BR">
                    <a:noFill/>
                  </a:rPr>
                  <a:t> </a:t>
                </a:r>
              </a:p>
            </p:txBody>
          </p:sp>
        </mc:Fallback>
      </mc:AlternateContent>
      <p:sp>
        <p:nvSpPr>
          <p:cNvPr id="7" name="Retângulo 6">
            <a:extLst>
              <a:ext uri="{FF2B5EF4-FFF2-40B4-BE49-F238E27FC236}">
                <a16:creationId xmlns:a16="http://schemas.microsoft.com/office/drawing/2014/main" id="{CCA484E1-70ED-40ED-A5B7-57703B2419E7}"/>
              </a:ext>
            </a:extLst>
          </p:cNvPr>
          <p:cNvSpPr/>
          <p:nvPr/>
        </p:nvSpPr>
        <p:spPr>
          <a:xfrm>
            <a:off x="9427620" y="5756541"/>
            <a:ext cx="312906" cy="369332"/>
          </a:xfrm>
          <a:prstGeom prst="rect">
            <a:avLst/>
          </a:prstGeom>
        </p:spPr>
        <p:txBody>
          <a:bodyPr wrap="none">
            <a:spAutoFit/>
          </a:bodyPr>
          <a:lstStyle/>
          <a:p>
            <a:r>
              <a:rPr lang="el-GR" dirty="0"/>
              <a:t>θ</a:t>
            </a:r>
            <a:endParaRPr lang="pt-BR" dirty="0"/>
          </a:p>
        </p:txBody>
      </p:sp>
      <p:sp>
        <p:nvSpPr>
          <p:cNvPr id="42" name="Retângulo 41">
            <a:extLst>
              <a:ext uri="{FF2B5EF4-FFF2-40B4-BE49-F238E27FC236}">
                <a16:creationId xmlns:a16="http://schemas.microsoft.com/office/drawing/2014/main" id="{F50E48A2-EC7D-4C82-B792-76DFEA85773F}"/>
              </a:ext>
            </a:extLst>
          </p:cNvPr>
          <p:cNvSpPr/>
          <p:nvPr/>
        </p:nvSpPr>
        <p:spPr>
          <a:xfrm>
            <a:off x="6101069" y="5632525"/>
            <a:ext cx="312906" cy="369332"/>
          </a:xfrm>
          <a:prstGeom prst="rect">
            <a:avLst/>
          </a:prstGeom>
        </p:spPr>
        <p:txBody>
          <a:bodyPr wrap="none">
            <a:spAutoFit/>
          </a:bodyPr>
          <a:lstStyle/>
          <a:p>
            <a:r>
              <a:rPr lang="el-GR" dirty="0"/>
              <a:t>θ</a:t>
            </a:r>
            <a:endParaRPr lang="pt-BR" dirty="0"/>
          </a:p>
        </p:txBody>
      </p:sp>
      <p:sp>
        <p:nvSpPr>
          <p:cNvPr id="11" name="Retângulo 10">
            <a:extLst>
              <a:ext uri="{FF2B5EF4-FFF2-40B4-BE49-F238E27FC236}">
                <a16:creationId xmlns:a16="http://schemas.microsoft.com/office/drawing/2014/main" id="{01E3B068-CF32-4B88-9896-DB1E9766E748}"/>
              </a:ext>
            </a:extLst>
          </p:cNvPr>
          <p:cNvSpPr/>
          <p:nvPr/>
        </p:nvSpPr>
        <p:spPr>
          <a:xfrm>
            <a:off x="3777692" y="5140916"/>
            <a:ext cx="954107" cy="369332"/>
          </a:xfrm>
          <a:prstGeom prst="rect">
            <a:avLst/>
          </a:prstGeom>
        </p:spPr>
        <p:txBody>
          <a:bodyPr wrap="none">
            <a:spAutoFit/>
          </a:bodyPr>
          <a:lstStyle/>
          <a:p>
            <a:r>
              <a:rPr lang="pt-BR" dirty="0"/>
              <a:t>sombra</a:t>
            </a:r>
          </a:p>
        </p:txBody>
      </p:sp>
      <p:sp>
        <p:nvSpPr>
          <p:cNvPr id="43" name="Retângulo 42">
            <a:extLst>
              <a:ext uri="{FF2B5EF4-FFF2-40B4-BE49-F238E27FC236}">
                <a16:creationId xmlns:a16="http://schemas.microsoft.com/office/drawing/2014/main" id="{6EC52CFB-1FB3-4B4F-8548-7ABD71C681A7}"/>
              </a:ext>
            </a:extLst>
          </p:cNvPr>
          <p:cNvSpPr/>
          <p:nvPr/>
        </p:nvSpPr>
        <p:spPr>
          <a:xfrm>
            <a:off x="9493649" y="5140916"/>
            <a:ext cx="954107" cy="369332"/>
          </a:xfrm>
          <a:prstGeom prst="rect">
            <a:avLst/>
          </a:prstGeom>
        </p:spPr>
        <p:txBody>
          <a:bodyPr wrap="none">
            <a:spAutoFit/>
          </a:bodyPr>
          <a:lstStyle/>
          <a:p>
            <a:r>
              <a:rPr lang="pt-BR" dirty="0"/>
              <a:t>sombra</a:t>
            </a:r>
          </a:p>
        </p:txBody>
      </p:sp>
      <p:cxnSp>
        <p:nvCxnSpPr>
          <p:cNvPr id="17" name="Conector de Seta Reta 16">
            <a:extLst>
              <a:ext uri="{FF2B5EF4-FFF2-40B4-BE49-F238E27FC236}">
                <a16:creationId xmlns:a16="http://schemas.microsoft.com/office/drawing/2014/main" id="{96E7E158-B69D-4BDE-8F2B-DB329AEAA6FC}"/>
              </a:ext>
            </a:extLst>
          </p:cNvPr>
          <p:cNvCxnSpPr/>
          <p:nvPr/>
        </p:nvCxnSpPr>
        <p:spPr bwMode="auto">
          <a:xfrm flipH="1">
            <a:off x="9109312" y="5510248"/>
            <a:ext cx="384337" cy="24629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Conector reto 18"/>
          <p:cNvCxnSpPr/>
          <p:nvPr/>
        </p:nvCxnSpPr>
        <p:spPr bwMode="auto">
          <a:xfrm>
            <a:off x="237763" y="2054283"/>
            <a:ext cx="6946920" cy="40429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Conector reto 23"/>
          <p:cNvCxnSpPr/>
          <p:nvPr/>
        </p:nvCxnSpPr>
        <p:spPr bwMode="auto">
          <a:xfrm>
            <a:off x="1272166" y="1039969"/>
            <a:ext cx="8834243" cy="50311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Conector de Seta Reta 24"/>
          <p:cNvCxnSpPr/>
          <p:nvPr/>
        </p:nvCxnSpPr>
        <p:spPr bwMode="auto">
          <a:xfrm>
            <a:off x="5503899" y="3450745"/>
            <a:ext cx="39042" cy="2895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3" name="Conector de Seta Reta 32"/>
          <p:cNvCxnSpPr/>
          <p:nvPr/>
        </p:nvCxnSpPr>
        <p:spPr bwMode="auto">
          <a:xfrm>
            <a:off x="4756648" y="4686962"/>
            <a:ext cx="39042" cy="2895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9" name="CaixaDeTexto 28"/>
          <p:cNvSpPr txBox="1"/>
          <p:nvPr/>
        </p:nvSpPr>
        <p:spPr>
          <a:xfrm>
            <a:off x="3777692" y="1370066"/>
            <a:ext cx="7434237" cy="369332"/>
          </a:xfrm>
          <a:prstGeom prst="rect">
            <a:avLst/>
          </a:prstGeom>
          <a:noFill/>
        </p:spPr>
        <p:txBody>
          <a:bodyPr wrap="square" rtlCol="0">
            <a:spAutoFit/>
          </a:bodyPr>
          <a:lstStyle/>
          <a:p>
            <a:pPr algn="just"/>
            <a:r>
              <a:rPr lang="pt-BR" dirty="0">
                <a:latin typeface="+mn-lt"/>
              </a:rPr>
              <a:t>Luz proveniente do Sol. Raios paralelos, pois o Sol é uma fonte distante.</a:t>
            </a:r>
          </a:p>
        </p:txBody>
      </p:sp>
      <p:sp>
        <p:nvSpPr>
          <p:cNvPr id="2" name="Triângulo Retângulo 1"/>
          <p:cNvSpPr/>
          <p:nvPr/>
        </p:nvSpPr>
        <p:spPr bwMode="auto">
          <a:xfrm>
            <a:off x="2630905" y="3450745"/>
            <a:ext cx="4577099" cy="2675128"/>
          </a:xfrm>
          <a:prstGeom prst="rtTriangle">
            <a:avLst/>
          </a:prstGeom>
          <a:solidFill>
            <a:schemeClr val="accent1">
              <a:alpha val="55000"/>
            </a:schemeClr>
          </a:solidFill>
          <a:ln w="9525" cap="flat" cmpd="sng" algn="ctr">
            <a:solidFill>
              <a:schemeClr val="tx1">
                <a:alpha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6" name="Triângulo Retângulo 15"/>
          <p:cNvSpPr/>
          <p:nvPr/>
        </p:nvSpPr>
        <p:spPr bwMode="auto">
          <a:xfrm>
            <a:off x="8566743" y="5188386"/>
            <a:ext cx="1539666" cy="908875"/>
          </a:xfrm>
          <a:prstGeom prst="rtTriangle">
            <a:avLst/>
          </a:prstGeom>
          <a:solidFill>
            <a:schemeClr val="accent1">
              <a:alpha val="55000"/>
            </a:schemeClr>
          </a:solidFill>
          <a:ln w="9525" cap="flat" cmpd="sng" algn="ctr">
            <a:solidFill>
              <a:schemeClr val="tx1">
                <a:alpha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23" name="Rectangle 3"/>
          <p:cNvSpPr>
            <a:spLocks noChangeArrowheads="1"/>
          </p:cNvSpPr>
          <p:nvPr/>
        </p:nvSpPr>
        <p:spPr bwMode="auto">
          <a:xfrm>
            <a:off x="144754" y="347361"/>
            <a:ext cx="5223738" cy="461665"/>
          </a:xfrm>
          <a:prstGeom prst="rect">
            <a:avLst/>
          </a:prstGeom>
          <a:noFill/>
          <a:ln w="9525">
            <a:noFill/>
            <a:miter lim="800000"/>
            <a:headEnd/>
            <a:tailEnd/>
          </a:ln>
          <a:effectLst/>
        </p:spPr>
        <p:txBody>
          <a:bodyPr wrap="none">
            <a:spAutoFit/>
          </a:bodyPr>
          <a:lstStyle/>
          <a:p>
            <a:pPr>
              <a:defRPr/>
            </a:pPr>
            <a:r>
              <a:rPr lang="pt-BR" sz="2400" b="1" dirty="0">
                <a:solidFill>
                  <a:srgbClr val="002060"/>
                </a:solidFill>
                <a:latin typeface="+mn-lt"/>
              </a:rPr>
              <a:t>Sombra (exemplo do prédio e do poste)</a:t>
            </a:r>
          </a:p>
        </p:txBody>
      </p:sp>
      <p:pic>
        <p:nvPicPr>
          <p:cNvPr id="26" name="Imagem 25"/>
          <p:cNvPicPr>
            <a:picLocks noChangeAspect="1"/>
          </p:cNvPicPr>
          <p:nvPr/>
        </p:nvPicPr>
        <p:blipFill>
          <a:blip r:embed="rId4"/>
          <a:stretch>
            <a:fillRect/>
          </a:stretch>
        </p:blipFill>
        <p:spPr>
          <a:xfrm>
            <a:off x="11599408" y="117265"/>
            <a:ext cx="488736" cy="573209"/>
          </a:xfrm>
          <a:prstGeom prst="rect">
            <a:avLst/>
          </a:prstGeom>
        </p:spPr>
      </p:pic>
      <p:cxnSp>
        <p:nvCxnSpPr>
          <p:cNvPr id="27" name="Conector reto 26"/>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72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stretch>
            <a:fillRect/>
          </a:stretch>
        </p:blipFill>
        <p:spPr>
          <a:xfrm>
            <a:off x="259205" y="1548990"/>
            <a:ext cx="3735587" cy="4652765"/>
          </a:xfrm>
          <a:prstGeom prst="rect">
            <a:avLst/>
          </a:prstGeom>
        </p:spPr>
      </p:pic>
      <p:sp>
        <p:nvSpPr>
          <p:cNvPr id="8" name="Retângulo 7"/>
          <p:cNvSpPr/>
          <p:nvPr/>
        </p:nvSpPr>
        <p:spPr>
          <a:xfrm>
            <a:off x="1395707" y="6047571"/>
            <a:ext cx="1146468" cy="646331"/>
          </a:xfrm>
          <a:prstGeom prst="rect">
            <a:avLst/>
          </a:prstGeom>
        </p:spPr>
        <p:txBody>
          <a:bodyPr wrap="none">
            <a:spAutoFit/>
          </a:bodyPr>
          <a:lstStyle/>
          <a:p>
            <a:pPr algn="ctr"/>
            <a:r>
              <a:rPr lang="pt-BR" dirty="0"/>
              <a:t>sombra</a:t>
            </a:r>
          </a:p>
          <a:p>
            <a:pPr algn="ctr"/>
            <a:r>
              <a:rPr lang="pt-BR" dirty="0"/>
              <a:t>projetada</a:t>
            </a:r>
          </a:p>
        </p:txBody>
      </p:sp>
      <p:sp>
        <p:nvSpPr>
          <p:cNvPr id="15" name="Retângulo 14"/>
          <p:cNvSpPr/>
          <p:nvPr/>
        </p:nvSpPr>
        <p:spPr>
          <a:xfrm>
            <a:off x="2503703" y="6036439"/>
            <a:ext cx="1223413" cy="646331"/>
          </a:xfrm>
          <a:prstGeom prst="rect">
            <a:avLst/>
          </a:prstGeom>
        </p:spPr>
        <p:txBody>
          <a:bodyPr wrap="none">
            <a:spAutoFit/>
          </a:bodyPr>
          <a:lstStyle/>
          <a:p>
            <a:pPr algn="ctr"/>
            <a:r>
              <a:rPr lang="pt-BR" dirty="0"/>
              <a:t>penumbra</a:t>
            </a:r>
          </a:p>
          <a:p>
            <a:pPr algn="ctr"/>
            <a:r>
              <a:rPr lang="pt-BR" dirty="0"/>
              <a:t>projetada</a:t>
            </a:r>
          </a:p>
        </p:txBody>
      </p:sp>
      <p:sp>
        <p:nvSpPr>
          <p:cNvPr id="10" name="Retângulo 9"/>
          <p:cNvSpPr/>
          <p:nvPr/>
        </p:nvSpPr>
        <p:spPr>
          <a:xfrm>
            <a:off x="32784" y="3506040"/>
            <a:ext cx="1223412" cy="369332"/>
          </a:xfrm>
          <a:prstGeom prst="rect">
            <a:avLst/>
          </a:prstGeom>
        </p:spPr>
        <p:txBody>
          <a:bodyPr wrap="none">
            <a:spAutoFit/>
          </a:bodyPr>
          <a:lstStyle/>
          <a:p>
            <a:pPr algn="ctr"/>
            <a:r>
              <a:rPr lang="pt-BR" dirty="0"/>
              <a:t>penumbra</a:t>
            </a:r>
          </a:p>
        </p:txBody>
      </p:sp>
      <p:sp>
        <p:nvSpPr>
          <p:cNvPr id="16" name="Retângulo 15"/>
          <p:cNvSpPr/>
          <p:nvPr/>
        </p:nvSpPr>
        <p:spPr>
          <a:xfrm>
            <a:off x="3246561" y="3587979"/>
            <a:ext cx="1223412" cy="369332"/>
          </a:xfrm>
          <a:prstGeom prst="rect">
            <a:avLst/>
          </a:prstGeom>
        </p:spPr>
        <p:txBody>
          <a:bodyPr wrap="none">
            <a:spAutoFit/>
          </a:bodyPr>
          <a:lstStyle/>
          <a:p>
            <a:pPr algn="ctr"/>
            <a:r>
              <a:rPr lang="pt-BR" dirty="0"/>
              <a:t>penumbra</a:t>
            </a:r>
          </a:p>
        </p:txBody>
      </p:sp>
      <p:pic>
        <p:nvPicPr>
          <p:cNvPr id="17" name="Imagem 16"/>
          <p:cNvPicPr>
            <a:picLocks noChangeAspect="1"/>
          </p:cNvPicPr>
          <p:nvPr/>
        </p:nvPicPr>
        <p:blipFill>
          <a:blip r:embed="rId3"/>
          <a:stretch>
            <a:fillRect/>
          </a:stretch>
        </p:blipFill>
        <p:spPr>
          <a:xfrm>
            <a:off x="6106952" y="1257018"/>
            <a:ext cx="5981192" cy="4184268"/>
          </a:xfrm>
          <a:prstGeom prst="rect">
            <a:avLst/>
          </a:prstGeom>
        </p:spPr>
      </p:pic>
      <p:sp>
        <p:nvSpPr>
          <p:cNvPr id="3" name="CaixaDeTexto 2"/>
          <p:cNvSpPr txBox="1"/>
          <p:nvPr/>
        </p:nvSpPr>
        <p:spPr>
          <a:xfrm>
            <a:off x="7059932" y="1301829"/>
            <a:ext cx="414092" cy="477054"/>
          </a:xfrm>
          <a:prstGeom prst="rect">
            <a:avLst/>
          </a:prstGeom>
          <a:noFill/>
        </p:spPr>
        <p:txBody>
          <a:bodyPr wrap="square" rtlCol="0">
            <a:spAutoFit/>
          </a:bodyPr>
          <a:lstStyle/>
          <a:p>
            <a:r>
              <a:rPr lang="pt-BR" sz="2500" dirty="0"/>
              <a:t>A</a:t>
            </a:r>
          </a:p>
        </p:txBody>
      </p:sp>
      <p:sp>
        <p:nvSpPr>
          <p:cNvPr id="19" name="CaixaDeTexto 18"/>
          <p:cNvSpPr txBox="1"/>
          <p:nvPr/>
        </p:nvSpPr>
        <p:spPr>
          <a:xfrm>
            <a:off x="10789104" y="1266487"/>
            <a:ext cx="553085" cy="477054"/>
          </a:xfrm>
          <a:prstGeom prst="rect">
            <a:avLst/>
          </a:prstGeom>
          <a:noFill/>
        </p:spPr>
        <p:txBody>
          <a:bodyPr wrap="square" rtlCol="0">
            <a:spAutoFit/>
          </a:bodyPr>
          <a:lstStyle/>
          <a:p>
            <a:r>
              <a:rPr lang="pt-BR" sz="2500" dirty="0"/>
              <a:t>B</a:t>
            </a:r>
          </a:p>
        </p:txBody>
      </p:sp>
      <p:cxnSp>
        <p:nvCxnSpPr>
          <p:cNvPr id="20" name="Conector reto 19"/>
          <p:cNvCxnSpPr/>
          <p:nvPr/>
        </p:nvCxnSpPr>
        <p:spPr bwMode="auto">
          <a:xfrm>
            <a:off x="8042431" y="1462448"/>
            <a:ext cx="3095352" cy="3881722"/>
          </a:xfrm>
          <a:prstGeom prst="line">
            <a:avLst/>
          </a:prstGeom>
          <a:solidFill>
            <a:schemeClr val="accent1"/>
          </a:solidFill>
          <a:ln w="28575" cap="flat" cmpd="sng" algn="ctr">
            <a:solidFill>
              <a:schemeClr val="accent5">
                <a:lumMod val="25000"/>
              </a:schemeClr>
            </a:solidFill>
            <a:prstDash val="solid"/>
            <a:round/>
            <a:headEnd type="none" w="med" len="med"/>
            <a:tailEnd type="none" w="med" len="med"/>
          </a:ln>
          <a:effectLst/>
        </p:spPr>
      </p:cxnSp>
      <p:cxnSp>
        <p:nvCxnSpPr>
          <p:cNvPr id="5" name="Conector reto 4"/>
          <p:cNvCxnSpPr>
            <a:stCxn id="2" idx="4"/>
          </p:cNvCxnSpPr>
          <p:nvPr/>
        </p:nvCxnSpPr>
        <p:spPr bwMode="auto">
          <a:xfrm>
            <a:off x="8080875" y="1627565"/>
            <a:ext cx="785775" cy="3716605"/>
          </a:xfrm>
          <a:prstGeom prst="line">
            <a:avLst/>
          </a:prstGeom>
          <a:solidFill>
            <a:schemeClr val="accent1"/>
          </a:solidFill>
          <a:ln w="28575" cap="flat" cmpd="sng" algn="ctr">
            <a:solidFill>
              <a:schemeClr val="accent5">
                <a:lumMod val="25000"/>
              </a:schemeClr>
            </a:solidFill>
            <a:prstDash val="solid"/>
            <a:round/>
            <a:headEnd type="none" w="med" len="med"/>
            <a:tailEnd type="none" w="med" len="med"/>
          </a:ln>
          <a:effectLst/>
        </p:spPr>
      </p:cxnSp>
      <p:sp>
        <p:nvSpPr>
          <p:cNvPr id="2" name="Elipse 1"/>
          <p:cNvSpPr/>
          <p:nvPr/>
        </p:nvSpPr>
        <p:spPr bwMode="auto">
          <a:xfrm>
            <a:off x="7948240" y="1373075"/>
            <a:ext cx="265269" cy="254490"/>
          </a:xfrm>
          <a:prstGeom prst="ellips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cxnSp>
        <p:nvCxnSpPr>
          <p:cNvPr id="23" name="Conector reto 22"/>
          <p:cNvCxnSpPr>
            <a:stCxn id="18" idx="3"/>
          </p:cNvCxnSpPr>
          <p:nvPr/>
        </p:nvCxnSpPr>
        <p:spPr bwMode="auto">
          <a:xfrm flipH="1">
            <a:off x="7243767" y="1590296"/>
            <a:ext cx="2865500" cy="3753874"/>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26" name="Conector reto 25"/>
          <p:cNvCxnSpPr>
            <a:stCxn id="18" idx="4"/>
          </p:cNvCxnSpPr>
          <p:nvPr/>
        </p:nvCxnSpPr>
        <p:spPr bwMode="auto">
          <a:xfrm flipH="1">
            <a:off x="9484998" y="1627565"/>
            <a:ext cx="718056" cy="37166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8" name="Elipse 17"/>
          <p:cNvSpPr/>
          <p:nvPr/>
        </p:nvSpPr>
        <p:spPr bwMode="auto">
          <a:xfrm>
            <a:off x="10070419" y="1373075"/>
            <a:ext cx="265269" cy="25449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rgbClr val="FF0000"/>
              </a:solidFill>
              <a:effectLst/>
              <a:latin typeface="Arial" charset="0"/>
              <a:cs typeface="Arial" charset="0"/>
            </a:endParaRPr>
          </a:p>
        </p:txBody>
      </p:sp>
      <p:sp>
        <p:nvSpPr>
          <p:cNvPr id="12" name="Retângulo 11">
            <a:extLst>
              <a:ext uri="{FF2B5EF4-FFF2-40B4-BE49-F238E27FC236}">
                <a16:creationId xmlns:a16="http://schemas.microsoft.com/office/drawing/2014/main" id="{F02883F4-B618-44CA-836F-6575657B014C}"/>
              </a:ext>
            </a:extLst>
          </p:cNvPr>
          <p:cNvSpPr/>
          <p:nvPr/>
        </p:nvSpPr>
        <p:spPr>
          <a:xfrm>
            <a:off x="5174419" y="3485867"/>
            <a:ext cx="1274708" cy="369332"/>
          </a:xfrm>
          <a:prstGeom prst="rect">
            <a:avLst/>
          </a:prstGeom>
        </p:spPr>
        <p:txBody>
          <a:bodyPr wrap="none">
            <a:spAutoFit/>
          </a:bodyPr>
          <a:lstStyle/>
          <a:p>
            <a:pPr>
              <a:defRPr/>
            </a:pPr>
            <a:r>
              <a:rPr lang="pt-BR" b="1" dirty="0"/>
              <a:t>obstáculo</a:t>
            </a:r>
          </a:p>
        </p:txBody>
      </p:sp>
      <p:sp>
        <p:nvSpPr>
          <p:cNvPr id="13" name="Retângulo 12">
            <a:extLst>
              <a:ext uri="{FF2B5EF4-FFF2-40B4-BE49-F238E27FC236}">
                <a16:creationId xmlns:a16="http://schemas.microsoft.com/office/drawing/2014/main" id="{20ABB076-EE08-4780-A25A-B2C4DD5FC8AE}"/>
              </a:ext>
            </a:extLst>
          </p:cNvPr>
          <p:cNvSpPr/>
          <p:nvPr/>
        </p:nvSpPr>
        <p:spPr>
          <a:xfrm>
            <a:off x="5077813" y="1139282"/>
            <a:ext cx="1467921" cy="646331"/>
          </a:xfrm>
          <a:prstGeom prst="rect">
            <a:avLst/>
          </a:prstGeom>
        </p:spPr>
        <p:txBody>
          <a:bodyPr wrap="square">
            <a:spAutoFit/>
          </a:bodyPr>
          <a:lstStyle/>
          <a:p>
            <a:pPr algn="ctr">
              <a:defRPr/>
            </a:pPr>
            <a:r>
              <a:rPr lang="pt-BR" b="1" dirty="0"/>
              <a:t>fonte </a:t>
            </a:r>
          </a:p>
          <a:p>
            <a:pPr algn="ctr">
              <a:defRPr/>
            </a:pPr>
            <a:r>
              <a:rPr lang="pt-BR" b="1" dirty="0"/>
              <a:t>extensa</a:t>
            </a:r>
            <a:r>
              <a:rPr lang="pt-BR" dirty="0"/>
              <a:t> </a:t>
            </a:r>
          </a:p>
        </p:txBody>
      </p:sp>
      <p:sp>
        <p:nvSpPr>
          <p:cNvPr id="9" name="Retângulo 8">
            <a:extLst>
              <a:ext uri="{FF2B5EF4-FFF2-40B4-BE49-F238E27FC236}">
                <a16:creationId xmlns:a16="http://schemas.microsoft.com/office/drawing/2014/main" id="{C5C2281F-59C9-4FB2-87C5-B92B5C7168EC}"/>
              </a:ext>
            </a:extLst>
          </p:cNvPr>
          <p:cNvSpPr/>
          <p:nvPr/>
        </p:nvSpPr>
        <p:spPr>
          <a:xfrm>
            <a:off x="5162446" y="5370787"/>
            <a:ext cx="1159292" cy="369332"/>
          </a:xfrm>
          <a:prstGeom prst="rect">
            <a:avLst/>
          </a:prstGeom>
        </p:spPr>
        <p:txBody>
          <a:bodyPr wrap="none">
            <a:spAutoFit/>
          </a:bodyPr>
          <a:lstStyle/>
          <a:p>
            <a:pPr>
              <a:defRPr/>
            </a:pPr>
            <a:r>
              <a:rPr lang="pt-BR" b="1" dirty="0"/>
              <a:t>anteparo</a:t>
            </a:r>
          </a:p>
        </p:txBody>
      </p:sp>
      <p:sp>
        <p:nvSpPr>
          <p:cNvPr id="29" name="Rectangle 3"/>
          <p:cNvSpPr>
            <a:spLocks noChangeArrowheads="1"/>
          </p:cNvSpPr>
          <p:nvPr/>
        </p:nvSpPr>
        <p:spPr bwMode="auto">
          <a:xfrm>
            <a:off x="144754" y="392331"/>
            <a:ext cx="4394152" cy="430887"/>
          </a:xfrm>
          <a:prstGeom prst="rect">
            <a:avLst/>
          </a:prstGeom>
          <a:noFill/>
          <a:ln w="9525">
            <a:noFill/>
            <a:miter lim="800000"/>
            <a:headEnd/>
            <a:tailEnd/>
          </a:ln>
          <a:effectLst/>
        </p:spPr>
        <p:txBody>
          <a:bodyPr wrap="none">
            <a:spAutoFit/>
          </a:bodyPr>
          <a:lstStyle/>
          <a:p>
            <a:pPr>
              <a:defRPr/>
            </a:pPr>
            <a:r>
              <a:rPr lang="pt-BR" sz="2200" b="1" dirty="0">
                <a:solidFill>
                  <a:srgbClr val="002060"/>
                </a:solidFill>
                <a:latin typeface="+mn-lt"/>
              </a:rPr>
              <a:t>Sombra e Penumbra (fonte extensa)</a:t>
            </a:r>
          </a:p>
        </p:txBody>
      </p:sp>
      <p:pic>
        <p:nvPicPr>
          <p:cNvPr id="30" name="Imagem 29"/>
          <p:cNvPicPr>
            <a:picLocks noChangeAspect="1"/>
          </p:cNvPicPr>
          <p:nvPr/>
        </p:nvPicPr>
        <p:blipFill>
          <a:blip r:embed="rId4"/>
          <a:stretch>
            <a:fillRect/>
          </a:stretch>
        </p:blipFill>
        <p:spPr>
          <a:xfrm>
            <a:off x="11599408" y="117265"/>
            <a:ext cx="488736" cy="573209"/>
          </a:xfrm>
          <a:prstGeom prst="rect">
            <a:avLst/>
          </a:prstGeom>
        </p:spPr>
      </p:pic>
      <p:cxnSp>
        <p:nvCxnSpPr>
          <p:cNvPr id="31" name="Conector reto 30"/>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Retângulo 31">
            <a:extLst>
              <a:ext uri="{FF2B5EF4-FFF2-40B4-BE49-F238E27FC236}">
                <a16:creationId xmlns:a16="http://schemas.microsoft.com/office/drawing/2014/main" id="{8FCE999E-DDE6-4B6F-B46A-12FE690D7A40}"/>
              </a:ext>
            </a:extLst>
          </p:cNvPr>
          <p:cNvSpPr/>
          <p:nvPr/>
        </p:nvSpPr>
        <p:spPr>
          <a:xfrm>
            <a:off x="5829231" y="5867687"/>
            <a:ext cx="6513577" cy="923330"/>
          </a:xfrm>
          <a:prstGeom prst="rect">
            <a:avLst/>
          </a:prstGeom>
        </p:spPr>
        <p:txBody>
          <a:bodyPr wrap="square">
            <a:spAutoFit/>
          </a:bodyPr>
          <a:lstStyle/>
          <a:p>
            <a:pPr marL="285750" indent="-285750">
              <a:buFont typeface="Arial" panose="020B0604020202020204" pitchFamily="34" charset="0"/>
              <a:buChar char="•"/>
              <a:defRPr/>
            </a:pPr>
            <a:r>
              <a:rPr lang="pt-BR" dirty="0">
                <a:latin typeface="+mn-lt"/>
              </a:rPr>
              <a:t>(0 e IV): regiões totalmente iluminadas.</a:t>
            </a:r>
          </a:p>
          <a:p>
            <a:pPr marL="285750" indent="-285750">
              <a:buFont typeface="Arial" panose="020B0604020202020204" pitchFamily="34" charset="0"/>
              <a:buChar char="•"/>
              <a:defRPr/>
            </a:pPr>
            <a:r>
              <a:rPr lang="pt-BR" dirty="0">
                <a:latin typeface="+mn-lt"/>
              </a:rPr>
              <a:t>Penumbras (I e III): regiões parcialmente iluminadas pela fonte.</a:t>
            </a:r>
          </a:p>
          <a:p>
            <a:pPr marL="285750" indent="-285750">
              <a:buFont typeface="Arial" panose="020B0604020202020204" pitchFamily="34" charset="0"/>
              <a:buChar char="•"/>
              <a:defRPr/>
            </a:pPr>
            <a:r>
              <a:rPr lang="pt-BR" dirty="0">
                <a:latin typeface="+mn-lt"/>
              </a:rPr>
              <a:t>Sombra (II): região não iluminada pela fonte.</a:t>
            </a:r>
          </a:p>
        </p:txBody>
      </p:sp>
      <p:sp>
        <p:nvSpPr>
          <p:cNvPr id="33" name="Retângulo 32"/>
          <p:cNvSpPr/>
          <p:nvPr/>
        </p:nvSpPr>
        <p:spPr>
          <a:xfrm>
            <a:off x="8908882" y="5002089"/>
            <a:ext cx="530915" cy="369332"/>
          </a:xfrm>
          <a:prstGeom prst="rect">
            <a:avLst/>
          </a:prstGeom>
        </p:spPr>
        <p:txBody>
          <a:bodyPr wrap="none">
            <a:spAutoFit/>
          </a:bodyPr>
          <a:lstStyle/>
          <a:p>
            <a:r>
              <a:rPr lang="pt-BR" dirty="0"/>
              <a:t>(II) </a:t>
            </a:r>
          </a:p>
        </p:txBody>
      </p:sp>
      <p:sp>
        <p:nvSpPr>
          <p:cNvPr id="34" name="Retângulo 33"/>
          <p:cNvSpPr/>
          <p:nvPr/>
        </p:nvSpPr>
        <p:spPr>
          <a:xfrm>
            <a:off x="7842056" y="5009160"/>
            <a:ext cx="466794" cy="369332"/>
          </a:xfrm>
          <a:prstGeom prst="rect">
            <a:avLst/>
          </a:prstGeom>
        </p:spPr>
        <p:txBody>
          <a:bodyPr wrap="none">
            <a:spAutoFit/>
          </a:bodyPr>
          <a:lstStyle/>
          <a:p>
            <a:r>
              <a:rPr lang="pt-BR" dirty="0"/>
              <a:t>(I) </a:t>
            </a:r>
          </a:p>
        </p:txBody>
      </p:sp>
      <p:sp>
        <p:nvSpPr>
          <p:cNvPr id="35" name="Retângulo 34"/>
          <p:cNvSpPr/>
          <p:nvPr/>
        </p:nvSpPr>
        <p:spPr>
          <a:xfrm>
            <a:off x="9905536" y="5002089"/>
            <a:ext cx="595035" cy="369332"/>
          </a:xfrm>
          <a:prstGeom prst="rect">
            <a:avLst/>
          </a:prstGeom>
        </p:spPr>
        <p:txBody>
          <a:bodyPr wrap="none">
            <a:spAutoFit/>
          </a:bodyPr>
          <a:lstStyle/>
          <a:p>
            <a:r>
              <a:rPr lang="pt-BR" dirty="0"/>
              <a:t>(III) </a:t>
            </a:r>
          </a:p>
        </p:txBody>
      </p:sp>
      <p:sp>
        <p:nvSpPr>
          <p:cNvPr id="36" name="Retângulo 35"/>
          <p:cNvSpPr/>
          <p:nvPr/>
        </p:nvSpPr>
        <p:spPr>
          <a:xfrm>
            <a:off x="6399236" y="5009160"/>
            <a:ext cx="530915" cy="369332"/>
          </a:xfrm>
          <a:prstGeom prst="rect">
            <a:avLst/>
          </a:prstGeom>
        </p:spPr>
        <p:txBody>
          <a:bodyPr wrap="none">
            <a:spAutoFit/>
          </a:bodyPr>
          <a:lstStyle/>
          <a:p>
            <a:r>
              <a:rPr lang="pt-BR" dirty="0"/>
              <a:t>(0) </a:t>
            </a:r>
          </a:p>
        </p:txBody>
      </p:sp>
      <p:sp>
        <p:nvSpPr>
          <p:cNvPr id="37" name="Retângulo 36"/>
          <p:cNvSpPr/>
          <p:nvPr/>
        </p:nvSpPr>
        <p:spPr>
          <a:xfrm>
            <a:off x="11282952" y="5002089"/>
            <a:ext cx="620683" cy="369332"/>
          </a:xfrm>
          <a:prstGeom prst="rect">
            <a:avLst/>
          </a:prstGeom>
        </p:spPr>
        <p:txBody>
          <a:bodyPr wrap="none">
            <a:spAutoFit/>
          </a:bodyPr>
          <a:lstStyle/>
          <a:p>
            <a:r>
              <a:rPr lang="pt-BR" dirty="0"/>
              <a:t>(IV) </a:t>
            </a:r>
          </a:p>
        </p:txBody>
      </p:sp>
    </p:spTree>
    <p:extLst>
      <p:ext uri="{BB962C8B-B14F-4D97-AF65-F5344CB8AC3E}">
        <p14:creationId xmlns:p14="http://schemas.microsoft.com/office/powerpoint/2010/main" val="363633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a:blip r:embed="rId2"/>
          <a:stretch>
            <a:fillRect/>
          </a:stretch>
        </p:blipFill>
        <p:spPr>
          <a:xfrm>
            <a:off x="5458640" y="1414532"/>
            <a:ext cx="5981192" cy="4184268"/>
          </a:xfrm>
          <a:prstGeom prst="rect">
            <a:avLst/>
          </a:prstGeom>
        </p:spPr>
      </p:pic>
      <p:sp>
        <p:nvSpPr>
          <p:cNvPr id="35" name="Triângulo isósceles 34"/>
          <p:cNvSpPr/>
          <p:nvPr/>
        </p:nvSpPr>
        <p:spPr bwMode="auto">
          <a:xfrm>
            <a:off x="4571275" y="1737809"/>
            <a:ext cx="4870679" cy="3763875"/>
          </a:xfrm>
          <a:custGeom>
            <a:avLst/>
            <a:gdLst>
              <a:gd name="connsiteX0" fmla="*/ 0 w 2553212"/>
              <a:gd name="connsiteY0" fmla="*/ 3794355 h 3794355"/>
              <a:gd name="connsiteX1" fmla="*/ 2553212 w 2553212"/>
              <a:gd name="connsiteY1" fmla="*/ 0 h 3794355"/>
              <a:gd name="connsiteX2" fmla="*/ 2553212 w 2553212"/>
              <a:gd name="connsiteY2" fmla="*/ 3794355 h 3794355"/>
              <a:gd name="connsiteX3" fmla="*/ 0 w 2553212"/>
              <a:gd name="connsiteY3" fmla="*/ 3794355 h 3794355"/>
              <a:gd name="connsiteX0" fmla="*/ 0 w 5418332"/>
              <a:gd name="connsiteY0" fmla="*/ 3763875 h 3763875"/>
              <a:gd name="connsiteX1" fmla="*/ 5418332 w 5418332"/>
              <a:gd name="connsiteY1" fmla="*/ 0 h 3763875"/>
              <a:gd name="connsiteX2" fmla="*/ 2553212 w 5418332"/>
              <a:gd name="connsiteY2" fmla="*/ 3763875 h 3763875"/>
              <a:gd name="connsiteX3" fmla="*/ 0 w 5418332"/>
              <a:gd name="connsiteY3" fmla="*/ 3763875 h 3763875"/>
              <a:gd name="connsiteX0" fmla="*/ 0 w 5418332"/>
              <a:gd name="connsiteY0" fmla="*/ 3763875 h 3763875"/>
              <a:gd name="connsiteX1" fmla="*/ 5418332 w 5418332"/>
              <a:gd name="connsiteY1" fmla="*/ 0 h 3763875"/>
              <a:gd name="connsiteX2" fmla="*/ 2257892 w 5418332"/>
              <a:gd name="connsiteY2" fmla="*/ 3763875 h 3763875"/>
              <a:gd name="connsiteX3" fmla="*/ 0 w 5418332"/>
              <a:gd name="connsiteY3" fmla="*/ 3763875 h 3763875"/>
            </a:gdLst>
            <a:ahLst/>
            <a:cxnLst>
              <a:cxn ang="0">
                <a:pos x="connsiteX0" y="connsiteY0"/>
              </a:cxn>
              <a:cxn ang="0">
                <a:pos x="connsiteX1" y="connsiteY1"/>
              </a:cxn>
              <a:cxn ang="0">
                <a:pos x="connsiteX2" y="connsiteY2"/>
              </a:cxn>
              <a:cxn ang="0">
                <a:pos x="connsiteX3" y="connsiteY3"/>
              </a:cxn>
            </a:cxnLst>
            <a:rect l="l" t="t" r="r" b="b"/>
            <a:pathLst>
              <a:path w="5418332" h="3763875">
                <a:moveTo>
                  <a:pt x="0" y="3763875"/>
                </a:moveTo>
                <a:lnTo>
                  <a:pt x="5418332" y="0"/>
                </a:lnTo>
                <a:lnTo>
                  <a:pt x="2257892" y="3763875"/>
                </a:lnTo>
                <a:lnTo>
                  <a:pt x="0" y="3763875"/>
                </a:lnTo>
                <a:close/>
              </a:path>
            </a:pathLst>
          </a:custGeom>
          <a:solidFill>
            <a:srgbClr val="FF0000">
              <a:alpha val="3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pic>
        <p:nvPicPr>
          <p:cNvPr id="7" name="Imagem 6"/>
          <p:cNvPicPr>
            <a:picLocks noChangeAspect="1"/>
          </p:cNvPicPr>
          <p:nvPr/>
        </p:nvPicPr>
        <p:blipFill>
          <a:blip r:embed="rId3"/>
          <a:stretch>
            <a:fillRect/>
          </a:stretch>
        </p:blipFill>
        <p:spPr>
          <a:xfrm>
            <a:off x="259206" y="1548990"/>
            <a:ext cx="3066518" cy="3819423"/>
          </a:xfrm>
          <a:prstGeom prst="rect">
            <a:avLst/>
          </a:prstGeom>
        </p:spPr>
      </p:pic>
      <p:sp>
        <p:nvSpPr>
          <p:cNvPr id="8" name="Retângulo 7"/>
          <p:cNvSpPr/>
          <p:nvPr/>
        </p:nvSpPr>
        <p:spPr>
          <a:xfrm>
            <a:off x="1224601" y="5390108"/>
            <a:ext cx="1146468" cy="646331"/>
          </a:xfrm>
          <a:prstGeom prst="rect">
            <a:avLst/>
          </a:prstGeom>
        </p:spPr>
        <p:txBody>
          <a:bodyPr wrap="none">
            <a:spAutoFit/>
          </a:bodyPr>
          <a:lstStyle/>
          <a:p>
            <a:pPr algn="ctr"/>
            <a:r>
              <a:rPr lang="pt-BR" dirty="0"/>
              <a:t>sombra</a:t>
            </a:r>
          </a:p>
          <a:p>
            <a:pPr algn="ctr"/>
            <a:r>
              <a:rPr lang="pt-BR" dirty="0"/>
              <a:t>projetada</a:t>
            </a:r>
          </a:p>
        </p:txBody>
      </p:sp>
      <p:sp>
        <p:nvSpPr>
          <p:cNvPr id="15" name="Retângulo 14"/>
          <p:cNvSpPr/>
          <p:nvPr/>
        </p:nvSpPr>
        <p:spPr>
          <a:xfrm>
            <a:off x="2489290" y="5390108"/>
            <a:ext cx="1223413" cy="646331"/>
          </a:xfrm>
          <a:prstGeom prst="rect">
            <a:avLst/>
          </a:prstGeom>
        </p:spPr>
        <p:txBody>
          <a:bodyPr wrap="none">
            <a:spAutoFit/>
          </a:bodyPr>
          <a:lstStyle/>
          <a:p>
            <a:pPr algn="ctr"/>
            <a:r>
              <a:rPr lang="pt-BR" dirty="0"/>
              <a:t>penumbra</a:t>
            </a:r>
          </a:p>
          <a:p>
            <a:pPr algn="ctr"/>
            <a:r>
              <a:rPr lang="pt-BR" dirty="0"/>
              <a:t>projetada</a:t>
            </a:r>
          </a:p>
        </p:txBody>
      </p:sp>
      <p:sp>
        <p:nvSpPr>
          <p:cNvPr id="10" name="Retângulo 9"/>
          <p:cNvSpPr/>
          <p:nvPr/>
        </p:nvSpPr>
        <p:spPr>
          <a:xfrm>
            <a:off x="-69581" y="3137334"/>
            <a:ext cx="1223412" cy="369332"/>
          </a:xfrm>
          <a:prstGeom prst="rect">
            <a:avLst/>
          </a:prstGeom>
        </p:spPr>
        <p:txBody>
          <a:bodyPr wrap="none">
            <a:spAutoFit/>
          </a:bodyPr>
          <a:lstStyle/>
          <a:p>
            <a:pPr algn="ctr"/>
            <a:r>
              <a:rPr lang="pt-BR" dirty="0"/>
              <a:t>penumbra</a:t>
            </a:r>
          </a:p>
        </p:txBody>
      </p:sp>
      <p:sp>
        <p:nvSpPr>
          <p:cNvPr id="16" name="Retângulo 15"/>
          <p:cNvSpPr/>
          <p:nvPr/>
        </p:nvSpPr>
        <p:spPr>
          <a:xfrm>
            <a:off x="2626706" y="3137334"/>
            <a:ext cx="1223412" cy="369332"/>
          </a:xfrm>
          <a:prstGeom prst="rect">
            <a:avLst/>
          </a:prstGeom>
        </p:spPr>
        <p:txBody>
          <a:bodyPr wrap="none">
            <a:spAutoFit/>
          </a:bodyPr>
          <a:lstStyle/>
          <a:p>
            <a:pPr algn="ctr"/>
            <a:r>
              <a:rPr lang="pt-BR" dirty="0"/>
              <a:t>penumbra</a:t>
            </a:r>
          </a:p>
        </p:txBody>
      </p:sp>
      <p:sp>
        <p:nvSpPr>
          <p:cNvPr id="3" name="CaixaDeTexto 2"/>
          <p:cNvSpPr txBox="1"/>
          <p:nvPr/>
        </p:nvSpPr>
        <p:spPr>
          <a:xfrm>
            <a:off x="6411620" y="1459343"/>
            <a:ext cx="414092" cy="477054"/>
          </a:xfrm>
          <a:prstGeom prst="rect">
            <a:avLst/>
          </a:prstGeom>
          <a:noFill/>
        </p:spPr>
        <p:txBody>
          <a:bodyPr wrap="square" rtlCol="0">
            <a:spAutoFit/>
          </a:bodyPr>
          <a:lstStyle/>
          <a:p>
            <a:r>
              <a:rPr lang="pt-BR" sz="2500" dirty="0"/>
              <a:t>A</a:t>
            </a:r>
          </a:p>
        </p:txBody>
      </p:sp>
      <p:sp>
        <p:nvSpPr>
          <p:cNvPr id="19" name="CaixaDeTexto 18"/>
          <p:cNvSpPr txBox="1"/>
          <p:nvPr/>
        </p:nvSpPr>
        <p:spPr>
          <a:xfrm>
            <a:off x="10140792" y="1424001"/>
            <a:ext cx="553085" cy="477054"/>
          </a:xfrm>
          <a:prstGeom prst="rect">
            <a:avLst/>
          </a:prstGeom>
          <a:noFill/>
        </p:spPr>
        <p:txBody>
          <a:bodyPr wrap="square" rtlCol="0">
            <a:spAutoFit/>
          </a:bodyPr>
          <a:lstStyle/>
          <a:p>
            <a:r>
              <a:rPr lang="pt-BR" sz="2500" dirty="0"/>
              <a:t>B</a:t>
            </a:r>
          </a:p>
        </p:txBody>
      </p:sp>
      <p:cxnSp>
        <p:nvCxnSpPr>
          <p:cNvPr id="20" name="Conector reto 19"/>
          <p:cNvCxnSpPr/>
          <p:nvPr/>
        </p:nvCxnSpPr>
        <p:spPr bwMode="auto">
          <a:xfrm>
            <a:off x="7394119" y="1619962"/>
            <a:ext cx="3095352" cy="3881722"/>
          </a:xfrm>
          <a:prstGeom prst="line">
            <a:avLst/>
          </a:prstGeom>
          <a:solidFill>
            <a:schemeClr val="accent1"/>
          </a:solidFill>
          <a:ln w="28575" cap="flat" cmpd="sng" algn="ctr">
            <a:solidFill>
              <a:schemeClr val="accent5">
                <a:lumMod val="25000"/>
              </a:schemeClr>
            </a:solidFill>
            <a:prstDash val="solid"/>
            <a:round/>
            <a:headEnd type="none" w="med" len="med"/>
            <a:tailEnd type="none" w="med" len="med"/>
          </a:ln>
          <a:effectLst/>
        </p:spPr>
      </p:cxnSp>
      <p:cxnSp>
        <p:nvCxnSpPr>
          <p:cNvPr id="5" name="Conector reto 4"/>
          <p:cNvCxnSpPr>
            <a:stCxn id="2" idx="4"/>
          </p:cNvCxnSpPr>
          <p:nvPr/>
        </p:nvCxnSpPr>
        <p:spPr bwMode="auto">
          <a:xfrm>
            <a:off x="7432563" y="1785079"/>
            <a:ext cx="785775" cy="3716605"/>
          </a:xfrm>
          <a:prstGeom prst="line">
            <a:avLst/>
          </a:prstGeom>
          <a:solidFill>
            <a:schemeClr val="accent1"/>
          </a:solidFill>
          <a:ln w="28575" cap="flat" cmpd="sng" algn="ctr">
            <a:solidFill>
              <a:schemeClr val="accent5">
                <a:lumMod val="25000"/>
              </a:schemeClr>
            </a:solidFill>
            <a:prstDash val="solid"/>
            <a:round/>
            <a:headEnd type="none" w="med" len="med"/>
            <a:tailEnd type="none" w="med" len="med"/>
          </a:ln>
          <a:effectLst/>
        </p:spPr>
      </p:cxnSp>
      <p:sp>
        <p:nvSpPr>
          <p:cNvPr id="2" name="Elipse 1"/>
          <p:cNvSpPr/>
          <p:nvPr/>
        </p:nvSpPr>
        <p:spPr bwMode="auto">
          <a:xfrm>
            <a:off x="7299928" y="1530589"/>
            <a:ext cx="265269" cy="254490"/>
          </a:xfrm>
          <a:prstGeom prst="ellips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cxnSp>
        <p:nvCxnSpPr>
          <p:cNvPr id="23" name="Conector reto 22"/>
          <p:cNvCxnSpPr>
            <a:stCxn id="18" idx="3"/>
          </p:cNvCxnSpPr>
          <p:nvPr/>
        </p:nvCxnSpPr>
        <p:spPr bwMode="auto">
          <a:xfrm flipH="1">
            <a:off x="6595455" y="1747810"/>
            <a:ext cx="2865500" cy="3753874"/>
          </a:xfrm>
          <a:prstGeom prst="line">
            <a:avLst/>
          </a:prstGeom>
          <a:solidFill>
            <a:schemeClr val="accent1"/>
          </a:solidFill>
          <a:ln w="28575" cap="flat" cmpd="sng" algn="ctr">
            <a:solidFill>
              <a:srgbClr val="C00000"/>
            </a:solidFill>
            <a:prstDash val="solid"/>
            <a:round/>
            <a:headEnd type="none" w="med" len="med"/>
            <a:tailEnd type="none" w="med" len="med"/>
          </a:ln>
          <a:effectLst/>
        </p:spPr>
      </p:cxnSp>
      <p:cxnSp>
        <p:nvCxnSpPr>
          <p:cNvPr id="26" name="Conector reto 25"/>
          <p:cNvCxnSpPr>
            <a:stCxn id="18" idx="4"/>
          </p:cNvCxnSpPr>
          <p:nvPr/>
        </p:nvCxnSpPr>
        <p:spPr bwMode="auto">
          <a:xfrm flipH="1">
            <a:off x="8836686" y="1785079"/>
            <a:ext cx="718056" cy="3716605"/>
          </a:xfrm>
          <a:prstGeom prst="line">
            <a:avLst/>
          </a:prstGeom>
          <a:solidFill>
            <a:schemeClr val="accent1"/>
          </a:solidFill>
          <a:ln w="28575" cap="flat" cmpd="sng" algn="ctr">
            <a:solidFill>
              <a:srgbClr val="C00000"/>
            </a:solidFill>
            <a:prstDash val="solid"/>
            <a:round/>
            <a:headEnd type="none" w="med" len="med"/>
            <a:tailEnd type="none" w="med" len="med"/>
          </a:ln>
          <a:effectLst/>
        </p:spPr>
      </p:cxnSp>
      <p:sp>
        <p:nvSpPr>
          <p:cNvPr id="18" name="Elipse 17"/>
          <p:cNvSpPr/>
          <p:nvPr/>
        </p:nvSpPr>
        <p:spPr bwMode="auto">
          <a:xfrm>
            <a:off x="9422107" y="1530589"/>
            <a:ext cx="265269" cy="25449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rgbClr val="FF0000"/>
              </a:solidFill>
              <a:effectLst/>
              <a:latin typeface="Arial" charset="0"/>
              <a:cs typeface="Arial" charset="0"/>
            </a:endParaRPr>
          </a:p>
        </p:txBody>
      </p:sp>
      <p:sp>
        <p:nvSpPr>
          <p:cNvPr id="12" name="Retângulo 11">
            <a:extLst>
              <a:ext uri="{FF2B5EF4-FFF2-40B4-BE49-F238E27FC236}">
                <a16:creationId xmlns:a16="http://schemas.microsoft.com/office/drawing/2014/main" id="{F02883F4-B618-44CA-836F-6575657B014C}"/>
              </a:ext>
            </a:extLst>
          </p:cNvPr>
          <p:cNvSpPr/>
          <p:nvPr/>
        </p:nvSpPr>
        <p:spPr>
          <a:xfrm>
            <a:off x="4435117" y="3643381"/>
            <a:ext cx="1274708" cy="369332"/>
          </a:xfrm>
          <a:prstGeom prst="rect">
            <a:avLst/>
          </a:prstGeom>
        </p:spPr>
        <p:txBody>
          <a:bodyPr wrap="none">
            <a:spAutoFit/>
          </a:bodyPr>
          <a:lstStyle/>
          <a:p>
            <a:pPr>
              <a:defRPr/>
            </a:pPr>
            <a:r>
              <a:rPr lang="pt-BR" b="1" dirty="0"/>
              <a:t>obstáculo</a:t>
            </a:r>
          </a:p>
        </p:txBody>
      </p:sp>
      <p:sp>
        <p:nvSpPr>
          <p:cNvPr id="13" name="Retângulo 12">
            <a:extLst>
              <a:ext uri="{FF2B5EF4-FFF2-40B4-BE49-F238E27FC236}">
                <a16:creationId xmlns:a16="http://schemas.microsoft.com/office/drawing/2014/main" id="{20ABB076-EE08-4780-A25A-B2C4DD5FC8AE}"/>
              </a:ext>
            </a:extLst>
          </p:cNvPr>
          <p:cNvSpPr/>
          <p:nvPr/>
        </p:nvSpPr>
        <p:spPr>
          <a:xfrm>
            <a:off x="4429501" y="1296796"/>
            <a:ext cx="1467921" cy="646331"/>
          </a:xfrm>
          <a:prstGeom prst="rect">
            <a:avLst/>
          </a:prstGeom>
        </p:spPr>
        <p:txBody>
          <a:bodyPr wrap="square">
            <a:spAutoFit/>
          </a:bodyPr>
          <a:lstStyle/>
          <a:p>
            <a:pPr algn="ctr">
              <a:defRPr/>
            </a:pPr>
            <a:r>
              <a:rPr lang="pt-BR" b="1" dirty="0"/>
              <a:t>fonte </a:t>
            </a:r>
          </a:p>
          <a:p>
            <a:pPr algn="ctr">
              <a:defRPr/>
            </a:pPr>
            <a:r>
              <a:rPr lang="pt-BR" b="1" dirty="0"/>
              <a:t>extensa</a:t>
            </a:r>
            <a:r>
              <a:rPr lang="pt-BR" dirty="0"/>
              <a:t> </a:t>
            </a:r>
          </a:p>
        </p:txBody>
      </p:sp>
      <p:sp>
        <p:nvSpPr>
          <p:cNvPr id="9" name="Retângulo 8">
            <a:extLst>
              <a:ext uri="{FF2B5EF4-FFF2-40B4-BE49-F238E27FC236}">
                <a16:creationId xmlns:a16="http://schemas.microsoft.com/office/drawing/2014/main" id="{C5C2281F-59C9-4FB2-87C5-B92B5C7168EC}"/>
              </a:ext>
            </a:extLst>
          </p:cNvPr>
          <p:cNvSpPr/>
          <p:nvPr/>
        </p:nvSpPr>
        <p:spPr>
          <a:xfrm>
            <a:off x="4429501" y="5650925"/>
            <a:ext cx="1159292" cy="369332"/>
          </a:xfrm>
          <a:prstGeom prst="rect">
            <a:avLst/>
          </a:prstGeom>
        </p:spPr>
        <p:txBody>
          <a:bodyPr wrap="none">
            <a:spAutoFit/>
          </a:bodyPr>
          <a:lstStyle/>
          <a:p>
            <a:pPr>
              <a:defRPr/>
            </a:pPr>
            <a:r>
              <a:rPr lang="pt-BR" b="1" dirty="0"/>
              <a:t>anteparo</a:t>
            </a:r>
          </a:p>
        </p:txBody>
      </p:sp>
      <p:sp>
        <p:nvSpPr>
          <p:cNvPr id="22" name="Retângulo 21">
            <a:extLst>
              <a:ext uri="{FF2B5EF4-FFF2-40B4-BE49-F238E27FC236}">
                <a16:creationId xmlns:a16="http://schemas.microsoft.com/office/drawing/2014/main" id="{8FCE999E-DDE6-4B6F-B46A-12FE690D7A40}"/>
              </a:ext>
            </a:extLst>
          </p:cNvPr>
          <p:cNvSpPr/>
          <p:nvPr/>
        </p:nvSpPr>
        <p:spPr>
          <a:xfrm>
            <a:off x="5829231" y="5867687"/>
            <a:ext cx="6513577" cy="923330"/>
          </a:xfrm>
          <a:prstGeom prst="rect">
            <a:avLst/>
          </a:prstGeom>
        </p:spPr>
        <p:txBody>
          <a:bodyPr wrap="square">
            <a:spAutoFit/>
          </a:bodyPr>
          <a:lstStyle/>
          <a:p>
            <a:pPr marL="285750" indent="-285750">
              <a:buFont typeface="Arial" panose="020B0604020202020204" pitchFamily="34" charset="0"/>
              <a:buChar char="•"/>
              <a:defRPr/>
            </a:pPr>
            <a:r>
              <a:rPr lang="pt-BR" dirty="0">
                <a:latin typeface="+mn-lt"/>
              </a:rPr>
              <a:t>(0 e IV): regiões totalmente iluminadas.</a:t>
            </a:r>
          </a:p>
          <a:p>
            <a:pPr marL="285750" indent="-285750">
              <a:buFont typeface="Arial" panose="020B0604020202020204" pitchFamily="34" charset="0"/>
              <a:buChar char="•"/>
              <a:defRPr/>
            </a:pPr>
            <a:r>
              <a:rPr lang="pt-BR" dirty="0">
                <a:latin typeface="+mn-lt"/>
              </a:rPr>
              <a:t>Penumbras (I e III): regiões parcialmente iluminadas pela fonte.</a:t>
            </a:r>
          </a:p>
          <a:p>
            <a:pPr marL="285750" indent="-285750">
              <a:buFont typeface="Arial" panose="020B0604020202020204" pitchFamily="34" charset="0"/>
              <a:buChar char="•"/>
              <a:defRPr/>
            </a:pPr>
            <a:r>
              <a:rPr lang="pt-BR" dirty="0">
                <a:latin typeface="+mn-lt"/>
              </a:rPr>
              <a:t>Sombra (II): região não iluminada pela fonte.</a:t>
            </a:r>
          </a:p>
        </p:txBody>
      </p:sp>
      <p:sp>
        <p:nvSpPr>
          <p:cNvPr id="4" name="Retângulo 3"/>
          <p:cNvSpPr/>
          <p:nvPr/>
        </p:nvSpPr>
        <p:spPr>
          <a:xfrm>
            <a:off x="8276600" y="4945112"/>
            <a:ext cx="530915" cy="369332"/>
          </a:xfrm>
          <a:prstGeom prst="rect">
            <a:avLst/>
          </a:prstGeom>
        </p:spPr>
        <p:txBody>
          <a:bodyPr wrap="none">
            <a:spAutoFit/>
          </a:bodyPr>
          <a:lstStyle/>
          <a:p>
            <a:r>
              <a:rPr lang="pt-BR" dirty="0"/>
              <a:t>(II) </a:t>
            </a:r>
          </a:p>
        </p:txBody>
      </p:sp>
      <p:sp>
        <p:nvSpPr>
          <p:cNvPr id="27" name="Retângulo 26"/>
          <p:cNvSpPr/>
          <p:nvPr/>
        </p:nvSpPr>
        <p:spPr>
          <a:xfrm>
            <a:off x="7209774" y="4952183"/>
            <a:ext cx="466794" cy="369332"/>
          </a:xfrm>
          <a:prstGeom prst="rect">
            <a:avLst/>
          </a:prstGeom>
        </p:spPr>
        <p:txBody>
          <a:bodyPr wrap="none">
            <a:spAutoFit/>
          </a:bodyPr>
          <a:lstStyle/>
          <a:p>
            <a:r>
              <a:rPr lang="pt-BR" dirty="0"/>
              <a:t>(I) </a:t>
            </a:r>
          </a:p>
        </p:txBody>
      </p:sp>
      <p:sp>
        <p:nvSpPr>
          <p:cNvPr id="28" name="Retângulo 27"/>
          <p:cNvSpPr/>
          <p:nvPr/>
        </p:nvSpPr>
        <p:spPr>
          <a:xfrm>
            <a:off x="9273254" y="4945112"/>
            <a:ext cx="595035" cy="369332"/>
          </a:xfrm>
          <a:prstGeom prst="rect">
            <a:avLst/>
          </a:prstGeom>
        </p:spPr>
        <p:txBody>
          <a:bodyPr wrap="none">
            <a:spAutoFit/>
          </a:bodyPr>
          <a:lstStyle/>
          <a:p>
            <a:r>
              <a:rPr lang="pt-BR" dirty="0"/>
              <a:t>(III) </a:t>
            </a:r>
          </a:p>
        </p:txBody>
      </p:sp>
      <p:sp>
        <p:nvSpPr>
          <p:cNvPr id="29" name="Rectangle 3"/>
          <p:cNvSpPr>
            <a:spLocks noChangeArrowheads="1"/>
          </p:cNvSpPr>
          <p:nvPr/>
        </p:nvSpPr>
        <p:spPr bwMode="auto">
          <a:xfrm>
            <a:off x="144754" y="377341"/>
            <a:ext cx="4394152" cy="430887"/>
          </a:xfrm>
          <a:prstGeom prst="rect">
            <a:avLst/>
          </a:prstGeom>
          <a:noFill/>
          <a:ln w="9525">
            <a:noFill/>
            <a:miter lim="800000"/>
            <a:headEnd/>
            <a:tailEnd/>
          </a:ln>
          <a:effectLst/>
        </p:spPr>
        <p:txBody>
          <a:bodyPr wrap="none">
            <a:spAutoFit/>
          </a:bodyPr>
          <a:lstStyle/>
          <a:p>
            <a:pPr>
              <a:defRPr/>
            </a:pPr>
            <a:r>
              <a:rPr lang="pt-BR" sz="2200" b="1" dirty="0">
                <a:solidFill>
                  <a:srgbClr val="002060"/>
                </a:solidFill>
                <a:latin typeface="+mn-lt"/>
              </a:rPr>
              <a:t>Sombra e Penumbra (fonte extensa)</a:t>
            </a:r>
          </a:p>
        </p:txBody>
      </p:sp>
      <p:pic>
        <p:nvPicPr>
          <p:cNvPr id="30" name="Imagem 29"/>
          <p:cNvPicPr>
            <a:picLocks noChangeAspect="1"/>
          </p:cNvPicPr>
          <p:nvPr/>
        </p:nvPicPr>
        <p:blipFill>
          <a:blip r:embed="rId4"/>
          <a:stretch>
            <a:fillRect/>
          </a:stretch>
        </p:blipFill>
        <p:spPr>
          <a:xfrm>
            <a:off x="11599408" y="117265"/>
            <a:ext cx="488736" cy="573209"/>
          </a:xfrm>
          <a:prstGeom prst="rect">
            <a:avLst/>
          </a:prstGeom>
        </p:spPr>
      </p:pic>
      <p:cxnSp>
        <p:nvCxnSpPr>
          <p:cNvPr id="31" name="Conector reto 30"/>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riângulo isósceles 5"/>
          <p:cNvSpPr/>
          <p:nvPr/>
        </p:nvSpPr>
        <p:spPr bwMode="auto">
          <a:xfrm>
            <a:off x="4561575" y="1720389"/>
            <a:ext cx="3683170" cy="3794355"/>
          </a:xfrm>
          <a:prstGeom prst="triangle">
            <a:avLst>
              <a:gd name="adj" fmla="val 78280"/>
            </a:avLst>
          </a:prstGeom>
          <a:solidFill>
            <a:srgbClr val="0070C0">
              <a:alpha val="3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3" name="Triângulo isósceles 32"/>
          <p:cNvSpPr/>
          <p:nvPr/>
        </p:nvSpPr>
        <p:spPr bwMode="auto">
          <a:xfrm>
            <a:off x="7524165" y="1748689"/>
            <a:ext cx="4743457" cy="3779115"/>
          </a:xfrm>
          <a:custGeom>
            <a:avLst/>
            <a:gdLst>
              <a:gd name="connsiteX0" fmla="*/ 0 w 2553212"/>
              <a:gd name="connsiteY0" fmla="*/ 3794355 h 3794355"/>
              <a:gd name="connsiteX1" fmla="*/ 0 w 2553212"/>
              <a:gd name="connsiteY1" fmla="*/ 0 h 3794355"/>
              <a:gd name="connsiteX2" fmla="*/ 2553212 w 2553212"/>
              <a:gd name="connsiteY2" fmla="*/ 3794355 h 3794355"/>
              <a:gd name="connsiteX3" fmla="*/ 0 w 2553212"/>
              <a:gd name="connsiteY3" fmla="*/ 3794355 h 3794355"/>
              <a:gd name="connsiteX0" fmla="*/ 2987040 w 5540252"/>
              <a:gd name="connsiteY0" fmla="*/ 3809595 h 3809595"/>
              <a:gd name="connsiteX1" fmla="*/ 0 w 5540252"/>
              <a:gd name="connsiteY1" fmla="*/ 0 h 3809595"/>
              <a:gd name="connsiteX2" fmla="*/ 5540252 w 5540252"/>
              <a:gd name="connsiteY2" fmla="*/ 3809595 h 3809595"/>
              <a:gd name="connsiteX3" fmla="*/ 2987040 w 5540252"/>
              <a:gd name="connsiteY3" fmla="*/ 3809595 h 3809595"/>
              <a:gd name="connsiteX0" fmla="*/ 8671953 w 11225165"/>
              <a:gd name="connsiteY0" fmla="*/ 3779115 h 3779115"/>
              <a:gd name="connsiteX1" fmla="*/ 0 w 11225165"/>
              <a:gd name="connsiteY1" fmla="*/ 0 h 3779115"/>
              <a:gd name="connsiteX2" fmla="*/ 11225165 w 11225165"/>
              <a:gd name="connsiteY2" fmla="*/ 3779115 h 3779115"/>
              <a:gd name="connsiteX3" fmla="*/ 8671953 w 11225165"/>
              <a:gd name="connsiteY3" fmla="*/ 3779115 h 3779115"/>
              <a:gd name="connsiteX0" fmla="*/ 7066489 w 11225165"/>
              <a:gd name="connsiteY0" fmla="*/ 3779115 h 3779115"/>
              <a:gd name="connsiteX1" fmla="*/ 0 w 11225165"/>
              <a:gd name="connsiteY1" fmla="*/ 0 h 3779115"/>
              <a:gd name="connsiteX2" fmla="*/ 11225165 w 11225165"/>
              <a:gd name="connsiteY2" fmla="*/ 3779115 h 3779115"/>
              <a:gd name="connsiteX3" fmla="*/ 7066489 w 11225165"/>
              <a:gd name="connsiteY3" fmla="*/ 3779115 h 3779115"/>
            </a:gdLst>
            <a:ahLst/>
            <a:cxnLst>
              <a:cxn ang="0">
                <a:pos x="connsiteX0" y="connsiteY0"/>
              </a:cxn>
              <a:cxn ang="0">
                <a:pos x="connsiteX1" y="connsiteY1"/>
              </a:cxn>
              <a:cxn ang="0">
                <a:pos x="connsiteX2" y="connsiteY2"/>
              </a:cxn>
              <a:cxn ang="0">
                <a:pos x="connsiteX3" y="connsiteY3"/>
              </a:cxn>
            </a:cxnLst>
            <a:rect l="l" t="t" r="r" b="b"/>
            <a:pathLst>
              <a:path w="11225165" h="3779115">
                <a:moveTo>
                  <a:pt x="7066489" y="3779115"/>
                </a:moveTo>
                <a:lnTo>
                  <a:pt x="0" y="0"/>
                </a:lnTo>
                <a:lnTo>
                  <a:pt x="11225165" y="3779115"/>
                </a:lnTo>
                <a:lnTo>
                  <a:pt x="7066489" y="3779115"/>
                </a:lnTo>
                <a:close/>
              </a:path>
            </a:pathLst>
          </a:custGeom>
          <a:solidFill>
            <a:srgbClr val="0070C0">
              <a:alpha val="3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4" name="Triângulo isósceles 33"/>
          <p:cNvSpPr/>
          <p:nvPr/>
        </p:nvSpPr>
        <p:spPr bwMode="auto">
          <a:xfrm>
            <a:off x="8836686" y="1736984"/>
            <a:ext cx="3430936" cy="3794355"/>
          </a:xfrm>
          <a:prstGeom prst="triangle">
            <a:avLst>
              <a:gd name="adj" fmla="val 21686"/>
            </a:avLst>
          </a:prstGeom>
          <a:solidFill>
            <a:srgbClr val="FF0000">
              <a:alpha val="3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cxnSp>
        <p:nvCxnSpPr>
          <p:cNvPr id="21" name="Conector reto 20"/>
          <p:cNvCxnSpPr/>
          <p:nvPr/>
        </p:nvCxnSpPr>
        <p:spPr bwMode="auto">
          <a:xfrm>
            <a:off x="4509044" y="5514744"/>
            <a:ext cx="7685467" cy="0"/>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37" name="Retângulo 36"/>
          <p:cNvSpPr/>
          <p:nvPr/>
        </p:nvSpPr>
        <p:spPr>
          <a:xfrm>
            <a:off x="5766954" y="4952183"/>
            <a:ext cx="530915" cy="369332"/>
          </a:xfrm>
          <a:prstGeom prst="rect">
            <a:avLst/>
          </a:prstGeom>
        </p:spPr>
        <p:txBody>
          <a:bodyPr wrap="none">
            <a:spAutoFit/>
          </a:bodyPr>
          <a:lstStyle/>
          <a:p>
            <a:r>
              <a:rPr lang="pt-BR" dirty="0"/>
              <a:t>(0) </a:t>
            </a:r>
          </a:p>
        </p:txBody>
      </p:sp>
      <p:sp>
        <p:nvSpPr>
          <p:cNvPr id="38" name="Retângulo 37"/>
          <p:cNvSpPr/>
          <p:nvPr/>
        </p:nvSpPr>
        <p:spPr>
          <a:xfrm>
            <a:off x="10650670" y="4945112"/>
            <a:ext cx="620683" cy="369332"/>
          </a:xfrm>
          <a:prstGeom prst="rect">
            <a:avLst/>
          </a:prstGeom>
        </p:spPr>
        <p:txBody>
          <a:bodyPr wrap="none">
            <a:spAutoFit/>
          </a:bodyPr>
          <a:lstStyle/>
          <a:p>
            <a:r>
              <a:rPr lang="pt-BR" dirty="0"/>
              <a:t>(IV) </a:t>
            </a:r>
          </a:p>
        </p:txBody>
      </p:sp>
    </p:spTree>
    <p:extLst>
      <p:ext uri="{BB962C8B-B14F-4D97-AF65-F5344CB8AC3E}">
        <p14:creationId xmlns:p14="http://schemas.microsoft.com/office/powerpoint/2010/main" val="366320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 grpId="0"/>
      <p:bldP spid="19" grpId="0"/>
      <p:bldP spid="2" grpId="0" animBg="1"/>
      <p:bldP spid="18" grpId="0" animBg="1"/>
      <p:bldP spid="6"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472C92F3-45ED-424C-B344-155AC95D7362}"/>
              </a:ext>
            </a:extLst>
          </p:cNvPr>
          <p:cNvPicPr>
            <a:picLocks noChangeAspect="1"/>
          </p:cNvPicPr>
          <p:nvPr/>
        </p:nvPicPr>
        <p:blipFill>
          <a:blip r:embed="rId2"/>
          <a:stretch>
            <a:fillRect/>
          </a:stretch>
        </p:blipFill>
        <p:spPr>
          <a:xfrm>
            <a:off x="3062999" y="242046"/>
            <a:ext cx="6991932" cy="6490225"/>
          </a:xfrm>
          <a:prstGeom prst="rect">
            <a:avLst/>
          </a:prstGeom>
        </p:spPr>
      </p:pic>
      <p:sp>
        <p:nvSpPr>
          <p:cNvPr id="9" name="Rectangle 3"/>
          <p:cNvSpPr>
            <a:spLocks noChangeArrowheads="1"/>
          </p:cNvSpPr>
          <p:nvPr/>
        </p:nvSpPr>
        <p:spPr bwMode="auto">
          <a:xfrm>
            <a:off x="239003" y="595453"/>
            <a:ext cx="2563907" cy="430887"/>
          </a:xfrm>
          <a:prstGeom prst="rect">
            <a:avLst/>
          </a:prstGeom>
          <a:noFill/>
          <a:ln w="9525">
            <a:noFill/>
            <a:miter lim="800000"/>
            <a:headEnd/>
            <a:tailEnd/>
          </a:ln>
          <a:effectLst/>
        </p:spPr>
        <p:txBody>
          <a:bodyPr wrap="none">
            <a:spAutoFit/>
          </a:bodyPr>
          <a:lstStyle/>
          <a:p>
            <a:pPr>
              <a:defRPr/>
            </a:pPr>
            <a:r>
              <a:rPr lang="pt-BR" sz="2200" b="1" dirty="0">
                <a:solidFill>
                  <a:srgbClr val="002060"/>
                </a:solidFill>
                <a:latin typeface="+mn-lt"/>
              </a:rPr>
              <a:t>Sombra e penumbra</a:t>
            </a:r>
          </a:p>
        </p:txBody>
      </p:sp>
      <p:sp>
        <p:nvSpPr>
          <p:cNvPr id="2" name="Elipse 1"/>
          <p:cNvSpPr/>
          <p:nvPr/>
        </p:nvSpPr>
        <p:spPr bwMode="auto">
          <a:xfrm>
            <a:off x="5251409" y="6297561"/>
            <a:ext cx="221226" cy="23597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5" name="Triângulo isósceles 4"/>
          <p:cNvSpPr/>
          <p:nvPr/>
        </p:nvSpPr>
        <p:spPr bwMode="auto">
          <a:xfrm flipV="1">
            <a:off x="5044442" y="1012451"/>
            <a:ext cx="638577" cy="5285108"/>
          </a:xfrm>
          <a:prstGeom prst="triangle">
            <a:avLst/>
          </a:prstGeom>
          <a:solidFill>
            <a:schemeClr val="accent1">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2" name="Retângulo 11"/>
          <p:cNvSpPr/>
          <p:nvPr/>
        </p:nvSpPr>
        <p:spPr bwMode="auto">
          <a:xfrm>
            <a:off x="5044442" y="632798"/>
            <a:ext cx="638577" cy="39354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1" name="Triângulo isósceles 10"/>
          <p:cNvSpPr/>
          <p:nvPr/>
        </p:nvSpPr>
        <p:spPr bwMode="auto">
          <a:xfrm flipV="1">
            <a:off x="5923461" y="1012450"/>
            <a:ext cx="3281499" cy="5490603"/>
          </a:xfrm>
          <a:custGeom>
            <a:avLst/>
            <a:gdLst>
              <a:gd name="connsiteX0" fmla="*/ 0 w 1102179"/>
              <a:gd name="connsiteY0" fmla="*/ 5521083 h 5521083"/>
              <a:gd name="connsiteX1" fmla="*/ 1102179 w 1102179"/>
              <a:gd name="connsiteY1" fmla="*/ 0 h 5521083"/>
              <a:gd name="connsiteX2" fmla="*/ 1102179 w 1102179"/>
              <a:gd name="connsiteY2" fmla="*/ 5521083 h 5521083"/>
              <a:gd name="connsiteX3" fmla="*/ 0 w 1102179"/>
              <a:gd name="connsiteY3" fmla="*/ 5521083 h 5521083"/>
              <a:gd name="connsiteX0" fmla="*/ 0 w 2199459"/>
              <a:gd name="connsiteY0" fmla="*/ 5490603 h 5490603"/>
              <a:gd name="connsiteX1" fmla="*/ 2199459 w 2199459"/>
              <a:gd name="connsiteY1" fmla="*/ 0 h 5490603"/>
              <a:gd name="connsiteX2" fmla="*/ 1102179 w 2199459"/>
              <a:gd name="connsiteY2" fmla="*/ 5490603 h 5490603"/>
              <a:gd name="connsiteX3" fmla="*/ 0 w 2199459"/>
              <a:gd name="connsiteY3" fmla="*/ 5490603 h 5490603"/>
              <a:gd name="connsiteX0" fmla="*/ 0 w 3281499"/>
              <a:gd name="connsiteY0" fmla="*/ 5460123 h 5490603"/>
              <a:gd name="connsiteX1" fmla="*/ 3281499 w 3281499"/>
              <a:gd name="connsiteY1" fmla="*/ 0 h 5490603"/>
              <a:gd name="connsiteX2" fmla="*/ 2184219 w 3281499"/>
              <a:gd name="connsiteY2" fmla="*/ 5490603 h 5490603"/>
              <a:gd name="connsiteX3" fmla="*/ 0 w 3281499"/>
              <a:gd name="connsiteY3" fmla="*/ 5460123 h 5490603"/>
            </a:gdLst>
            <a:ahLst/>
            <a:cxnLst>
              <a:cxn ang="0">
                <a:pos x="connsiteX0" y="connsiteY0"/>
              </a:cxn>
              <a:cxn ang="0">
                <a:pos x="connsiteX1" y="connsiteY1"/>
              </a:cxn>
              <a:cxn ang="0">
                <a:pos x="connsiteX2" y="connsiteY2"/>
              </a:cxn>
              <a:cxn ang="0">
                <a:pos x="connsiteX3" y="connsiteY3"/>
              </a:cxn>
            </a:cxnLst>
            <a:rect l="l" t="t" r="r" b="b"/>
            <a:pathLst>
              <a:path w="3281499" h="5490603">
                <a:moveTo>
                  <a:pt x="0" y="5460123"/>
                </a:moveTo>
                <a:lnTo>
                  <a:pt x="3281499" y="0"/>
                </a:lnTo>
                <a:lnTo>
                  <a:pt x="2184219" y="5490603"/>
                </a:lnTo>
                <a:lnTo>
                  <a:pt x="0" y="5460123"/>
                </a:lnTo>
                <a:close/>
              </a:path>
            </a:pathLst>
          </a:custGeom>
          <a:solidFill>
            <a:srgbClr val="FF0000">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3" name="Retângulo 12"/>
          <p:cNvSpPr/>
          <p:nvPr/>
        </p:nvSpPr>
        <p:spPr bwMode="auto">
          <a:xfrm>
            <a:off x="5943108" y="632798"/>
            <a:ext cx="2150798" cy="39354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8" name="Elipse 7"/>
          <p:cNvSpPr/>
          <p:nvPr/>
        </p:nvSpPr>
        <p:spPr bwMode="auto">
          <a:xfrm>
            <a:off x="9046169" y="6297561"/>
            <a:ext cx="221226" cy="235974"/>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4" name="Retângulo 13">
            <a:extLst>
              <a:ext uri="{FF2B5EF4-FFF2-40B4-BE49-F238E27FC236}">
                <a16:creationId xmlns:a16="http://schemas.microsoft.com/office/drawing/2014/main" id="{8FCE999E-DDE6-4B6F-B46A-12FE690D7A40}"/>
              </a:ext>
            </a:extLst>
          </p:cNvPr>
          <p:cNvSpPr/>
          <p:nvPr/>
        </p:nvSpPr>
        <p:spPr>
          <a:xfrm>
            <a:off x="143834" y="2918009"/>
            <a:ext cx="4236437" cy="2031325"/>
          </a:xfrm>
          <a:prstGeom prst="rect">
            <a:avLst/>
          </a:prstGeom>
        </p:spPr>
        <p:txBody>
          <a:bodyPr wrap="square">
            <a:spAutoFit/>
          </a:bodyPr>
          <a:lstStyle/>
          <a:p>
            <a:pPr marL="285750" indent="-285750">
              <a:buFont typeface="Arial" panose="020B0604020202020204" pitchFamily="34" charset="0"/>
              <a:buChar char="•"/>
              <a:defRPr/>
            </a:pPr>
            <a:r>
              <a:rPr lang="pt-BR" dirty="0">
                <a:latin typeface="+mn-lt"/>
              </a:rPr>
              <a:t>(0 e IV): regiões totalmente iluminadas.</a:t>
            </a:r>
          </a:p>
          <a:p>
            <a:pPr marL="285750" indent="-285750">
              <a:buFont typeface="Arial" panose="020B0604020202020204" pitchFamily="34" charset="0"/>
              <a:buChar char="•"/>
              <a:defRPr/>
            </a:pPr>
            <a:endParaRPr lang="pt-BR" dirty="0">
              <a:latin typeface="+mn-lt"/>
            </a:endParaRPr>
          </a:p>
          <a:p>
            <a:pPr marL="285750" indent="-285750">
              <a:buFont typeface="Arial" panose="020B0604020202020204" pitchFamily="34" charset="0"/>
              <a:buChar char="•"/>
              <a:defRPr/>
            </a:pPr>
            <a:r>
              <a:rPr lang="pt-BR" dirty="0">
                <a:latin typeface="+mn-lt"/>
              </a:rPr>
              <a:t>Penumbras (I e III): regiões parcialmente iluminadas pela fonte.</a:t>
            </a:r>
          </a:p>
          <a:p>
            <a:pPr marL="285750" indent="-285750">
              <a:buFont typeface="Arial" panose="020B0604020202020204" pitchFamily="34" charset="0"/>
              <a:buChar char="•"/>
              <a:defRPr/>
            </a:pPr>
            <a:endParaRPr lang="pt-BR" dirty="0">
              <a:latin typeface="+mn-lt"/>
            </a:endParaRPr>
          </a:p>
          <a:p>
            <a:pPr marL="285750" indent="-285750">
              <a:buFont typeface="Arial" panose="020B0604020202020204" pitchFamily="34" charset="0"/>
              <a:buChar char="•"/>
              <a:defRPr/>
            </a:pPr>
            <a:r>
              <a:rPr lang="pt-BR" dirty="0">
                <a:latin typeface="+mn-lt"/>
              </a:rPr>
              <a:t>Sombra (II): região não iluminada pela fonte.</a:t>
            </a:r>
          </a:p>
        </p:txBody>
      </p:sp>
      <mc:AlternateContent xmlns:mc="http://schemas.openxmlformats.org/markup-compatibility/2006" xmlns:a14="http://schemas.microsoft.com/office/drawing/2010/main">
        <mc:Choice Requires="a14">
          <p:sp>
            <p:nvSpPr>
              <p:cNvPr id="15" name="CaixaDeTexto 14"/>
              <p:cNvSpPr txBox="1"/>
              <p:nvPr/>
            </p:nvSpPr>
            <p:spPr>
              <a:xfrm>
                <a:off x="4841195" y="5937833"/>
                <a:ext cx="399660" cy="384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2500" i="1" smtClean="0">
                              <a:latin typeface="Cambria Math" panose="02040503050406030204" pitchFamily="18" charset="0"/>
                            </a:rPr>
                          </m:ctrlPr>
                        </m:sSubPr>
                        <m:e>
                          <m:r>
                            <a:rPr lang="pt-BR" sz="2500" b="0" i="1" smtClean="0">
                              <a:latin typeface="Cambria Math" panose="02040503050406030204" pitchFamily="18" charset="0"/>
                            </a:rPr>
                            <m:t>𝑝</m:t>
                          </m:r>
                        </m:e>
                        <m:sub>
                          <m:r>
                            <a:rPr lang="pt-BR" sz="2500" b="0" i="1" smtClean="0">
                              <a:latin typeface="Cambria Math" panose="02040503050406030204" pitchFamily="18" charset="0"/>
                            </a:rPr>
                            <m:t>1</m:t>
                          </m:r>
                        </m:sub>
                      </m:sSub>
                    </m:oMath>
                  </m:oMathPara>
                </a14:m>
                <a:endParaRPr lang="pt-BR" sz="2500" dirty="0"/>
              </a:p>
            </p:txBody>
          </p:sp>
        </mc:Choice>
        <mc:Fallback xmlns="">
          <p:sp>
            <p:nvSpPr>
              <p:cNvPr id="15" name="CaixaDeTexto 14"/>
              <p:cNvSpPr txBox="1">
                <a:spLocks noRot="1" noChangeAspect="1" noMove="1" noResize="1" noEditPoints="1" noAdjustHandles="1" noChangeArrowheads="1" noChangeShapeType="1" noTextEdit="1"/>
              </p:cNvSpPr>
              <p:nvPr/>
            </p:nvSpPr>
            <p:spPr>
              <a:xfrm>
                <a:off x="4841195" y="5937833"/>
                <a:ext cx="399660" cy="384721"/>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CaixaDeTexto 15"/>
              <p:cNvSpPr txBox="1"/>
              <p:nvPr/>
            </p:nvSpPr>
            <p:spPr>
              <a:xfrm>
                <a:off x="8326458" y="5937833"/>
                <a:ext cx="407099" cy="3847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2500" i="1" smtClean="0">
                              <a:latin typeface="Cambria Math" panose="02040503050406030204" pitchFamily="18" charset="0"/>
                            </a:rPr>
                          </m:ctrlPr>
                        </m:sSubPr>
                        <m:e>
                          <m:r>
                            <a:rPr lang="pt-BR" sz="2500" b="0" i="1" smtClean="0">
                              <a:latin typeface="Cambria Math" panose="02040503050406030204" pitchFamily="18" charset="0"/>
                            </a:rPr>
                            <m:t>𝑝</m:t>
                          </m:r>
                        </m:e>
                        <m:sub>
                          <m:r>
                            <a:rPr lang="pt-BR" sz="2500" b="0" i="1" smtClean="0">
                              <a:latin typeface="Cambria Math" panose="02040503050406030204" pitchFamily="18" charset="0"/>
                            </a:rPr>
                            <m:t>3</m:t>
                          </m:r>
                        </m:sub>
                      </m:sSub>
                    </m:oMath>
                  </m:oMathPara>
                </a14:m>
                <a:endParaRPr lang="pt-BR" sz="2500" dirty="0"/>
              </a:p>
            </p:txBody>
          </p:sp>
        </mc:Choice>
        <mc:Fallback xmlns="">
          <p:sp>
            <p:nvSpPr>
              <p:cNvPr id="16" name="CaixaDeTexto 15"/>
              <p:cNvSpPr txBox="1">
                <a:spLocks noRot="1" noChangeAspect="1" noMove="1" noResize="1" noEditPoints="1" noAdjustHandles="1" noChangeArrowheads="1" noChangeShapeType="1" noTextEdit="1"/>
              </p:cNvSpPr>
              <p:nvPr/>
            </p:nvSpPr>
            <p:spPr>
              <a:xfrm>
                <a:off x="8326458" y="5937833"/>
                <a:ext cx="407099" cy="384721"/>
              </a:xfrm>
              <a:prstGeom prst="rect">
                <a:avLst/>
              </a:prstGeom>
              <a:blipFill>
                <a:blip r:embed="rId4"/>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222091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2"/>
          <a:srcRect/>
          <a:stretch>
            <a:fillRect/>
          </a:stretch>
        </p:blipFill>
        <p:spPr bwMode="auto">
          <a:xfrm>
            <a:off x="431383" y="2357895"/>
            <a:ext cx="10766269" cy="3133488"/>
          </a:xfrm>
          <a:prstGeom prst="rect">
            <a:avLst/>
          </a:prstGeom>
          <a:noFill/>
          <a:ln w="9525">
            <a:noFill/>
            <a:miter lim="800000"/>
            <a:headEnd/>
            <a:tailEnd/>
          </a:ln>
        </p:spPr>
      </p:pic>
      <p:sp>
        <p:nvSpPr>
          <p:cNvPr id="20484" name="Rectangle 7"/>
          <p:cNvSpPr>
            <a:spLocks noChangeArrowheads="1"/>
          </p:cNvSpPr>
          <p:nvPr/>
        </p:nvSpPr>
        <p:spPr bwMode="auto">
          <a:xfrm>
            <a:off x="343003" y="5329343"/>
            <a:ext cx="4998997" cy="1323439"/>
          </a:xfrm>
          <a:prstGeom prst="rect">
            <a:avLst/>
          </a:prstGeom>
          <a:noFill/>
          <a:ln w="9525">
            <a:noFill/>
            <a:miter lim="800000"/>
            <a:headEnd/>
            <a:tailEnd/>
          </a:ln>
        </p:spPr>
        <p:txBody>
          <a:bodyPr wrap="none">
            <a:spAutoFit/>
          </a:bodyPr>
          <a:lstStyle/>
          <a:p>
            <a:pPr marL="342900" indent="-342900">
              <a:buFont typeface="Arial" panose="020B0604020202020204" pitchFamily="34" charset="0"/>
              <a:buChar char="•"/>
            </a:pPr>
            <a:r>
              <a:rPr lang="pt-BR" sz="2000" dirty="0">
                <a:latin typeface="+mn-lt"/>
              </a:rPr>
              <a:t>Região A: eclipse total. </a:t>
            </a:r>
          </a:p>
          <a:p>
            <a:pPr marL="342900" indent="-342900">
              <a:buFont typeface="Arial" panose="020B0604020202020204" pitchFamily="34" charset="0"/>
              <a:buChar char="•"/>
            </a:pPr>
            <a:r>
              <a:rPr lang="pt-BR" sz="2000" dirty="0">
                <a:latin typeface="+mn-lt"/>
              </a:rPr>
              <a:t>Regiões B e C: eclipse parcial.</a:t>
            </a:r>
          </a:p>
          <a:p>
            <a:endParaRPr lang="pt-BR" sz="2000" dirty="0">
              <a:latin typeface="+mn-lt"/>
            </a:endParaRPr>
          </a:p>
          <a:p>
            <a:r>
              <a:rPr lang="pt-BR" sz="2000" dirty="0">
                <a:latin typeface="+mn-lt"/>
              </a:rPr>
              <a:t>Existem outras possibilidades de eclipse solar. </a:t>
            </a:r>
          </a:p>
        </p:txBody>
      </p:sp>
      <p:sp>
        <p:nvSpPr>
          <p:cNvPr id="2" name="CaixaDeTexto 1"/>
          <p:cNvSpPr txBox="1"/>
          <p:nvPr/>
        </p:nvSpPr>
        <p:spPr>
          <a:xfrm>
            <a:off x="5285319" y="2706949"/>
            <a:ext cx="1619868" cy="369332"/>
          </a:xfrm>
          <a:prstGeom prst="rect">
            <a:avLst/>
          </a:prstGeom>
          <a:noFill/>
        </p:spPr>
        <p:txBody>
          <a:bodyPr wrap="square" rtlCol="0">
            <a:spAutoFit/>
          </a:bodyPr>
          <a:lstStyle/>
          <a:p>
            <a:r>
              <a:rPr lang="pt-BR" dirty="0"/>
              <a:t>Lua nova</a:t>
            </a:r>
          </a:p>
        </p:txBody>
      </p:sp>
      <p:sp>
        <p:nvSpPr>
          <p:cNvPr id="9" name="Rectangle 3"/>
          <p:cNvSpPr>
            <a:spLocks noChangeArrowheads="1"/>
          </p:cNvSpPr>
          <p:nvPr/>
        </p:nvSpPr>
        <p:spPr bwMode="auto">
          <a:xfrm>
            <a:off x="144754" y="392331"/>
            <a:ext cx="1617751" cy="430887"/>
          </a:xfrm>
          <a:prstGeom prst="rect">
            <a:avLst/>
          </a:prstGeom>
          <a:noFill/>
          <a:ln w="9525">
            <a:noFill/>
            <a:miter lim="800000"/>
            <a:headEnd/>
            <a:tailEnd/>
          </a:ln>
          <a:effectLst/>
        </p:spPr>
        <p:txBody>
          <a:bodyPr wrap="none">
            <a:spAutoFit/>
          </a:bodyPr>
          <a:lstStyle/>
          <a:p>
            <a:pPr>
              <a:defRPr/>
            </a:pPr>
            <a:r>
              <a:rPr lang="pt-BR" sz="2200" b="1" dirty="0">
                <a:solidFill>
                  <a:srgbClr val="002060"/>
                </a:solidFill>
                <a:latin typeface="+mn-lt"/>
              </a:rPr>
              <a:t>Eclipse solar</a:t>
            </a:r>
          </a:p>
        </p:txBody>
      </p:sp>
      <p:pic>
        <p:nvPicPr>
          <p:cNvPr id="10" name="Imagem 9"/>
          <p:cNvPicPr>
            <a:picLocks noChangeAspect="1"/>
          </p:cNvPicPr>
          <p:nvPr/>
        </p:nvPicPr>
        <p:blipFill>
          <a:blip r:embed="rId3"/>
          <a:stretch>
            <a:fillRect/>
          </a:stretch>
        </p:blipFill>
        <p:spPr>
          <a:xfrm>
            <a:off x="11599408" y="117265"/>
            <a:ext cx="488736" cy="573209"/>
          </a:xfrm>
          <a:prstGeom prst="rect">
            <a:avLst/>
          </a:prstGeom>
        </p:spPr>
      </p:pic>
      <p:cxnSp>
        <p:nvCxnSpPr>
          <p:cNvPr id="11" name="Conector reto 10"/>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CaixaDeTexto 2"/>
          <p:cNvSpPr txBox="1"/>
          <p:nvPr/>
        </p:nvSpPr>
        <p:spPr>
          <a:xfrm>
            <a:off x="395288" y="4808934"/>
            <a:ext cx="1828799" cy="369332"/>
          </a:xfrm>
          <a:prstGeom prst="rect">
            <a:avLst/>
          </a:prstGeom>
          <a:noFill/>
        </p:spPr>
        <p:txBody>
          <a:bodyPr wrap="square" rtlCol="0">
            <a:spAutoFit/>
          </a:bodyPr>
          <a:lstStyle/>
          <a:p>
            <a:r>
              <a:rPr lang="pt-BR" dirty="0"/>
              <a:t>(fonte extensa)</a:t>
            </a:r>
          </a:p>
        </p:txBody>
      </p:sp>
      <p:pic>
        <p:nvPicPr>
          <p:cNvPr id="1026" name="Picture 2" descr="Eclipse Solar visto do espaço! | VIVIMETALIUN">
            <a:extLst>
              <a:ext uri="{FF2B5EF4-FFF2-40B4-BE49-F238E27FC236}">
                <a16:creationId xmlns:a16="http://schemas.microsoft.com/office/drawing/2014/main" id="{7ACABDB5-4E28-49F2-B819-D2123A1705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2893" y="59227"/>
            <a:ext cx="3930222" cy="2210749"/>
          </a:xfrm>
          <a:prstGeom prst="roundRect">
            <a:avLst>
              <a:gd name="adj" fmla="val 5212"/>
            </a:avLst>
          </a:prstGeom>
          <a:solidFill>
            <a:srgbClr val="FFFFFF">
              <a:shade val="85000"/>
            </a:srgbClr>
          </a:solidFill>
          <a:ln>
            <a:solidFill>
              <a:schemeClr val="tx1"/>
            </a:solidFill>
          </a:ln>
          <a:effectLst>
            <a:outerShdw blurRad="50800" dist="38100" dir="2700000" sx="101000" sy="101000" algn="tl" rotWithShape="0">
              <a:prstClr val="black">
                <a:alpha val="40000"/>
              </a:prstClr>
            </a:outerShdw>
          </a:effectLst>
        </p:spPr>
      </p:pic>
      <p:pic>
        <p:nvPicPr>
          <p:cNvPr id="5" name="Imagem 4">
            <a:extLst>
              <a:ext uri="{FF2B5EF4-FFF2-40B4-BE49-F238E27FC236}">
                <a16:creationId xmlns:a16="http://schemas.microsoft.com/office/drawing/2014/main" id="{138CDE00-5FE6-402C-B5A4-FA38552BC6D6}"/>
              </a:ext>
            </a:extLst>
          </p:cNvPr>
          <p:cNvPicPr>
            <a:picLocks noChangeAspect="1"/>
          </p:cNvPicPr>
          <p:nvPr/>
        </p:nvPicPr>
        <p:blipFill>
          <a:blip r:embed="rId5"/>
          <a:stretch>
            <a:fillRect/>
          </a:stretch>
        </p:blipFill>
        <p:spPr>
          <a:xfrm>
            <a:off x="474456" y="1153807"/>
            <a:ext cx="3248025" cy="1247775"/>
          </a:xfrm>
          <a:prstGeom prst="rect">
            <a:avLst/>
          </a:prstGeom>
        </p:spPr>
      </p:pic>
    </p:spTree>
    <p:extLst>
      <p:ext uri="{BB962C8B-B14F-4D97-AF65-F5344CB8AC3E}">
        <p14:creationId xmlns:p14="http://schemas.microsoft.com/office/powerpoint/2010/main" val="158513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bwMode="auto">
          <a:xfrm>
            <a:off x="621632" y="2520923"/>
            <a:ext cx="3561347" cy="33528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4" name="Retângulo 3"/>
          <p:cNvSpPr/>
          <p:nvPr/>
        </p:nvSpPr>
        <p:spPr bwMode="auto">
          <a:xfrm>
            <a:off x="3974433" y="4133155"/>
            <a:ext cx="417094" cy="29677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5" name="Seta para Cima 4"/>
          <p:cNvSpPr/>
          <p:nvPr/>
        </p:nvSpPr>
        <p:spPr bwMode="auto">
          <a:xfrm>
            <a:off x="10604735" y="2565426"/>
            <a:ext cx="272716" cy="3064041"/>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7" name="CaixaDeTexto 6"/>
          <p:cNvSpPr txBox="1"/>
          <p:nvPr/>
        </p:nvSpPr>
        <p:spPr>
          <a:xfrm>
            <a:off x="10251378" y="6073777"/>
            <a:ext cx="1058779" cy="369332"/>
          </a:xfrm>
          <a:prstGeom prst="rect">
            <a:avLst/>
          </a:prstGeom>
          <a:noFill/>
        </p:spPr>
        <p:txBody>
          <a:bodyPr wrap="square" rtlCol="0">
            <a:spAutoFit/>
          </a:bodyPr>
          <a:lstStyle/>
          <a:p>
            <a:r>
              <a:rPr lang="pt-BR" dirty="0"/>
              <a:t>Objeto</a:t>
            </a:r>
          </a:p>
        </p:txBody>
      </p:sp>
      <p:sp>
        <p:nvSpPr>
          <p:cNvPr id="8" name="CaixaDeTexto 7"/>
          <p:cNvSpPr txBox="1"/>
          <p:nvPr/>
        </p:nvSpPr>
        <p:spPr>
          <a:xfrm>
            <a:off x="11265569" y="2336257"/>
            <a:ext cx="625642" cy="477054"/>
          </a:xfrm>
          <a:prstGeom prst="rect">
            <a:avLst/>
          </a:prstGeom>
          <a:noFill/>
        </p:spPr>
        <p:txBody>
          <a:bodyPr wrap="square" rtlCol="0">
            <a:spAutoFit/>
          </a:bodyPr>
          <a:lstStyle/>
          <a:p>
            <a:r>
              <a:rPr lang="pt-BR" sz="2500" dirty="0"/>
              <a:t>A</a:t>
            </a:r>
          </a:p>
        </p:txBody>
      </p:sp>
      <p:sp>
        <p:nvSpPr>
          <p:cNvPr id="21" name="Elipse 20"/>
          <p:cNvSpPr/>
          <p:nvPr/>
        </p:nvSpPr>
        <p:spPr bwMode="auto">
          <a:xfrm>
            <a:off x="10639928" y="5533215"/>
            <a:ext cx="192506" cy="192505"/>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22" name="CaixaDeTexto 21"/>
          <p:cNvSpPr txBox="1"/>
          <p:nvPr/>
        </p:nvSpPr>
        <p:spPr>
          <a:xfrm>
            <a:off x="11257548" y="5412714"/>
            <a:ext cx="625642" cy="477054"/>
          </a:xfrm>
          <a:prstGeom prst="rect">
            <a:avLst/>
          </a:prstGeom>
          <a:noFill/>
        </p:spPr>
        <p:txBody>
          <a:bodyPr wrap="square" rtlCol="0">
            <a:spAutoFit/>
          </a:bodyPr>
          <a:lstStyle/>
          <a:p>
            <a:r>
              <a:rPr lang="pt-BR" sz="2500" dirty="0"/>
              <a:t>B</a:t>
            </a:r>
          </a:p>
        </p:txBody>
      </p:sp>
      <p:cxnSp>
        <p:nvCxnSpPr>
          <p:cNvPr id="25" name="Conector reto 24"/>
          <p:cNvCxnSpPr>
            <a:stCxn id="6" idx="6"/>
          </p:cNvCxnSpPr>
          <p:nvPr/>
        </p:nvCxnSpPr>
        <p:spPr bwMode="auto">
          <a:xfrm flipH="1">
            <a:off x="702847" y="2553011"/>
            <a:ext cx="10137608" cy="2611529"/>
          </a:xfrm>
          <a:prstGeom prst="line">
            <a:avLst/>
          </a:prstGeom>
          <a:solidFill>
            <a:schemeClr val="accent1"/>
          </a:solidFill>
          <a:ln w="31750" cap="flat" cmpd="sng" algn="ctr">
            <a:solidFill>
              <a:schemeClr val="tx1"/>
            </a:solidFill>
            <a:prstDash val="solid"/>
            <a:round/>
            <a:headEnd type="none" w="med" len="med"/>
            <a:tailEnd type="none" w="med" len="med"/>
          </a:ln>
          <a:effectLst/>
        </p:spPr>
      </p:cxnSp>
      <p:sp>
        <p:nvSpPr>
          <p:cNvPr id="27" name="Triângulo isósceles 26"/>
          <p:cNvSpPr/>
          <p:nvPr/>
        </p:nvSpPr>
        <p:spPr bwMode="auto">
          <a:xfrm rot="15178758">
            <a:off x="6903485" y="3329565"/>
            <a:ext cx="309354" cy="362854"/>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6" name="Elipse 5"/>
          <p:cNvSpPr/>
          <p:nvPr/>
        </p:nvSpPr>
        <p:spPr bwMode="auto">
          <a:xfrm>
            <a:off x="10647949" y="2456758"/>
            <a:ext cx="192506" cy="192505"/>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cxnSp>
        <p:nvCxnSpPr>
          <p:cNvPr id="34" name="Conector reto 33"/>
          <p:cNvCxnSpPr>
            <a:stCxn id="21" idx="2"/>
          </p:cNvCxnSpPr>
          <p:nvPr/>
        </p:nvCxnSpPr>
        <p:spPr bwMode="auto">
          <a:xfrm flipH="1" flipV="1">
            <a:off x="621632" y="3510991"/>
            <a:ext cx="10018296" cy="2118477"/>
          </a:xfrm>
          <a:prstGeom prst="line">
            <a:avLst/>
          </a:prstGeom>
          <a:solidFill>
            <a:schemeClr val="accent1"/>
          </a:solidFill>
          <a:ln w="31750" cap="flat" cmpd="sng" algn="ctr">
            <a:solidFill>
              <a:schemeClr val="tx1"/>
            </a:solidFill>
            <a:prstDash val="solid"/>
            <a:round/>
            <a:headEnd type="none" w="med" len="med"/>
            <a:tailEnd type="none" w="med" len="med"/>
          </a:ln>
          <a:effectLst/>
        </p:spPr>
      </p:cxnSp>
      <p:sp>
        <p:nvSpPr>
          <p:cNvPr id="37" name="Triângulo isósceles 36"/>
          <p:cNvSpPr/>
          <p:nvPr/>
        </p:nvSpPr>
        <p:spPr bwMode="auto">
          <a:xfrm rot="16806659">
            <a:off x="6930549" y="4646660"/>
            <a:ext cx="283243" cy="422365"/>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8" name="CaixaDeTexto 37"/>
          <p:cNvSpPr txBox="1"/>
          <p:nvPr/>
        </p:nvSpPr>
        <p:spPr>
          <a:xfrm>
            <a:off x="0" y="5408795"/>
            <a:ext cx="625642" cy="477054"/>
          </a:xfrm>
          <a:prstGeom prst="rect">
            <a:avLst/>
          </a:prstGeom>
          <a:noFill/>
        </p:spPr>
        <p:txBody>
          <a:bodyPr wrap="square" rtlCol="0">
            <a:spAutoFit/>
          </a:bodyPr>
          <a:lstStyle/>
          <a:p>
            <a:r>
              <a:rPr lang="pt-BR" sz="2500" dirty="0"/>
              <a:t>A ’</a:t>
            </a:r>
          </a:p>
        </p:txBody>
      </p:sp>
      <p:sp>
        <p:nvSpPr>
          <p:cNvPr id="39" name="CaixaDeTexto 38"/>
          <p:cNvSpPr txBox="1"/>
          <p:nvPr/>
        </p:nvSpPr>
        <p:spPr>
          <a:xfrm>
            <a:off x="69182" y="2992801"/>
            <a:ext cx="625642" cy="477054"/>
          </a:xfrm>
          <a:prstGeom prst="rect">
            <a:avLst/>
          </a:prstGeom>
          <a:noFill/>
        </p:spPr>
        <p:txBody>
          <a:bodyPr wrap="square" rtlCol="0">
            <a:spAutoFit/>
          </a:bodyPr>
          <a:lstStyle/>
          <a:p>
            <a:r>
              <a:rPr lang="pt-BR" sz="2500" dirty="0"/>
              <a:t>B ’</a:t>
            </a:r>
          </a:p>
        </p:txBody>
      </p:sp>
      <p:sp>
        <p:nvSpPr>
          <p:cNvPr id="42" name="Elipse 41"/>
          <p:cNvSpPr/>
          <p:nvPr/>
        </p:nvSpPr>
        <p:spPr bwMode="auto">
          <a:xfrm>
            <a:off x="510341" y="5073318"/>
            <a:ext cx="192506" cy="192505"/>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47" name="Elipse 46"/>
          <p:cNvSpPr/>
          <p:nvPr/>
        </p:nvSpPr>
        <p:spPr bwMode="auto">
          <a:xfrm>
            <a:off x="550447" y="3429001"/>
            <a:ext cx="192506" cy="192505"/>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48" name="Seta para Cima 47"/>
          <p:cNvSpPr/>
          <p:nvPr/>
        </p:nvSpPr>
        <p:spPr bwMode="auto">
          <a:xfrm flipV="1">
            <a:off x="525380" y="3614109"/>
            <a:ext cx="217573" cy="150733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49" name="CaixaDeTexto 48"/>
          <p:cNvSpPr txBox="1"/>
          <p:nvPr/>
        </p:nvSpPr>
        <p:spPr>
          <a:xfrm>
            <a:off x="213563" y="6033850"/>
            <a:ext cx="1058779" cy="369332"/>
          </a:xfrm>
          <a:prstGeom prst="rect">
            <a:avLst/>
          </a:prstGeom>
          <a:noFill/>
        </p:spPr>
        <p:txBody>
          <a:bodyPr wrap="square" rtlCol="0">
            <a:spAutoFit/>
          </a:bodyPr>
          <a:lstStyle/>
          <a:p>
            <a:r>
              <a:rPr lang="pt-BR" dirty="0"/>
              <a:t>Imagem</a:t>
            </a:r>
          </a:p>
        </p:txBody>
      </p:sp>
      <p:sp>
        <p:nvSpPr>
          <p:cNvPr id="23" name="Rectangle 3"/>
          <p:cNvSpPr>
            <a:spLocks noChangeArrowheads="1"/>
          </p:cNvSpPr>
          <p:nvPr/>
        </p:nvSpPr>
        <p:spPr bwMode="auto">
          <a:xfrm>
            <a:off x="144754" y="347361"/>
            <a:ext cx="3402855" cy="461665"/>
          </a:xfrm>
          <a:prstGeom prst="rect">
            <a:avLst/>
          </a:prstGeom>
          <a:noFill/>
          <a:ln w="9525">
            <a:noFill/>
            <a:miter lim="800000"/>
            <a:headEnd/>
            <a:tailEnd/>
          </a:ln>
          <a:effectLst/>
        </p:spPr>
        <p:txBody>
          <a:bodyPr wrap="none">
            <a:spAutoFit/>
          </a:bodyPr>
          <a:lstStyle/>
          <a:p>
            <a:pPr>
              <a:defRPr/>
            </a:pPr>
            <a:r>
              <a:rPr lang="pt-BR" sz="2400" b="1" dirty="0">
                <a:solidFill>
                  <a:srgbClr val="002060"/>
                </a:solidFill>
                <a:latin typeface="+mn-lt"/>
              </a:rPr>
              <a:t>Câmara escura de orifício</a:t>
            </a:r>
          </a:p>
        </p:txBody>
      </p:sp>
      <p:pic>
        <p:nvPicPr>
          <p:cNvPr id="28" name="Imagem 27"/>
          <p:cNvPicPr>
            <a:picLocks noChangeAspect="1"/>
          </p:cNvPicPr>
          <p:nvPr/>
        </p:nvPicPr>
        <p:blipFill>
          <a:blip r:embed="rId2"/>
          <a:stretch>
            <a:fillRect/>
          </a:stretch>
        </p:blipFill>
        <p:spPr>
          <a:xfrm>
            <a:off x="11643551" y="148865"/>
            <a:ext cx="460411" cy="539989"/>
          </a:xfrm>
          <a:prstGeom prst="rect">
            <a:avLst/>
          </a:prstGeom>
        </p:spPr>
      </p:pic>
      <p:cxnSp>
        <p:nvCxnSpPr>
          <p:cNvPr id="30" name="Conector reto 29"/>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F98C99E4-F035-4D41-9135-A4E938D498AB}"/>
              </a:ext>
            </a:extLst>
          </p:cNvPr>
          <p:cNvPicPr>
            <a:picLocks noChangeAspect="1"/>
          </p:cNvPicPr>
          <p:nvPr/>
        </p:nvPicPr>
        <p:blipFill>
          <a:blip r:embed="rId3"/>
          <a:stretch>
            <a:fillRect/>
          </a:stretch>
        </p:blipFill>
        <p:spPr>
          <a:xfrm>
            <a:off x="8349001" y="95739"/>
            <a:ext cx="3714813" cy="1911245"/>
          </a:xfrm>
          <a:prstGeom prst="roundRect">
            <a:avLst>
              <a:gd name="adj" fmla="val 5212"/>
            </a:avLst>
          </a:prstGeom>
          <a:solidFill>
            <a:srgbClr val="FFFFFF">
              <a:shade val="85000"/>
            </a:srgbClr>
          </a:solidFill>
          <a:ln>
            <a:solidFill>
              <a:schemeClr val="tx1"/>
            </a:solidFill>
          </a:ln>
          <a:effectLst>
            <a:outerShdw blurRad="50800" dist="38100" dir="2700000" sx="101000" sy="101000" algn="tl" rotWithShape="0">
              <a:prstClr val="black">
                <a:alpha val="40000"/>
              </a:prstClr>
            </a:outerShdw>
          </a:effectLst>
        </p:spPr>
      </p:pic>
      <p:sp>
        <p:nvSpPr>
          <p:cNvPr id="26" name="Retângulo 25">
            <a:extLst>
              <a:ext uri="{FF2B5EF4-FFF2-40B4-BE49-F238E27FC236}">
                <a16:creationId xmlns:a16="http://schemas.microsoft.com/office/drawing/2014/main" id="{2BFA68AA-D2DC-4238-99D8-42C741574146}"/>
              </a:ext>
            </a:extLst>
          </p:cNvPr>
          <p:cNvSpPr/>
          <p:nvPr/>
        </p:nvSpPr>
        <p:spPr>
          <a:xfrm>
            <a:off x="8705023" y="170605"/>
            <a:ext cx="2828397" cy="335202"/>
          </a:xfrm>
          <a:prstGeom prst="rect">
            <a:avLst/>
          </a:prstGeom>
        </p:spPr>
        <p:txBody>
          <a:bodyPr wrap="none">
            <a:spAutoFit/>
          </a:bodyPr>
          <a:lstStyle/>
          <a:p>
            <a:r>
              <a:rPr lang="pt-BR" sz="1600" b="1" dirty="0">
                <a:solidFill>
                  <a:schemeClr val="bg1"/>
                </a:solidFill>
              </a:rPr>
              <a:t>Light </a:t>
            </a:r>
            <a:r>
              <a:rPr lang="pt-BR" sz="1600" b="1" dirty="0" err="1">
                <a:solidFill>
                  <a:schemeClr val="bg1"/>
                </a:solidFill>
              </a:rPr>
              <a:t>Bulb</a:t>
            </a:r>
            <a:r>
              <a:rPr lang="pt-BR" sz="1600" b="1" dirty="0">
                <a:solidFill>
                  <a:schemeClr val="bg1"/>
                </a:solidFill>
              </a:rPr>
              <a:t> – Abelardo </a:t>
            </a:r>
            <a:r>
              <a:rPr lang="pt-BR" sz="1600" b="1" dirty="0" err="1">
                <a:solidFill>
                  <a:schemeClr val="bg1"/>
                </a:solidFill>
              </a:rPr>
              <a:t>Morell</a:t>
            </a:r>
            <a:endParaRPr lang="pt-BR" sz="1600" dirty="0">
              <a:solidFill>
                <a:schemeClr val="bg1"/>
              </a:solidFill>
            </a:endParaRPr>
          </a:p>
        </p:txBody>
      </p:sp>
    </p:spTree>
    <p:extLst>
      <p:ext uri="{BB962C8B-B14F-4D97-AF65-F5344CB8AC3E}">
        <p14:creationId xmlns:p14="http://schemas.microsoft.com/office/powerpoint/2010/main" val="139764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21" grpId="0" animBg="1"/>
      <p:bldP spid="22" grpId="0"/>
      <p:bldP spid="27" grpId="0" animBg="1"/>
      <p:bldP spid="6" grpId="0" animBg="1"/>
      <p:bldP spid="37" grpId="0" animBg="1"/>
      <p:bldP spid="38" grpId="0"/>
      <p:bldP spid="39" grpId="0"/>
      <p:bldP spid="42" grpId="0" animBg="1"/>
      <p:bldP spid="47" grpId="0" animBg="1"/>
      <p:bldP spid="48" grpId="0" animBg="1"/>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p:nvPr/>
        </p:nvCxnSpPr>
        <p:spPr bwMode="auto">
          <a:xfrm flipV="1">
            <a:off x="2081405" y="1736486"/>
            <a:ext cx="0" cy="4565797"/>
          </a:xfrm>
          <a:prstGeom prst="line">
            <a:avLst/>
          </a:prstGeom>
          <a:solidFill>
            <a:schemeClr val="accent1"/>
          </a:solidFill>
          <a:ln w="73025" cap="flat" cmpd="sng" algn="ctr">
            <a:solidFill>
              <a:schemeClr val="tx1"/>
            </a:solidFill>
            <a:prstDash val="solid"/>
            <a:round/>
            <a:headEnd type="none" w="med" len="med"/>
            <a:tailEnd type="none" w="med" len="med"/>
          </a:ln>
          <a:effectLst/>
        </p:spPr>
      </p:cxnSp>
      <p:cxnSp>
        <p:nvCxnSpPr>
          <p:cNvPr id="10" name="Conector reto 9"/>
          <p:cNvCxnSpPr/>
          <p:nvPr/>
        </p:nvCxnSpPr>
        <p:spPr bwMode="auto">
          <a:xfrm flipV="1">
            <a:off x="580151" y="2258824"/>
            <a:ext cx="8420669" cy="3016155"/>
          </a:xfrm>
          <a:prstGeom prst="line">
            <a:avLst/>
          </a:prstGeom>
          <a:solidFill>
            <a:schemeClr val="accent1"/>
          </a:solidFill>
          <a:ln w="73025" cap="flat" cmpd="sng" algn="ctr">
            <a:solidFill>
              <a:schemeClr val="tx1"/>
            </a:solidFill>
            <a:prstDash val="solid"/>
            <a:round/>
            <a:headEnd type="none" w="med" len="med"/>
            <a:tailEnd type="none" w="med" len="med"/>
          </a:ln>
          <a:effectLst/>
        </p:spPr>
      </p:cxnSp>
      <p:cxnSp>
        <p:nvCxnSpPr>
          <p:cNvPr id="17" name="Conector reto 16"/>
          <p:cNvCxnSpPr/>
          <p:nvPr/>
        </p:nvCxnSpPr>
        <p:spPr bwMode="auto">
          <a:xfrm flipV="1">
            <a:off x="6901340" y="1736486"/>
            <a:ext cx="0" cy="4565798"/>
          </a:xfrm>
          <a:prstGeom prst="line">
            <a:avLst/>
          </a:prstGeom>
          <a:solidFill>
            <a:schemeClr val="accent1"/>
          </a:solidFill>
          <a:ln w="73025" cap="flat" cmpd="sng" algn="ctr">
            <a:solidFill>
              <a:schemeClr val="tx1"/>
            </a:solidFill>
            <a:prstDash val="solid"/>
            <a:round/>
            <a:headEnd type="none" w="med" len="med"/>
            <a:tailEnd type="none" w="med" len="med"/>
          </a:ln>
          <a:effectLst/>
        </p:spPr>
      </p:cxnSp>
      <p:sp>
        <p:nvSpPr>
          <p:cNvPr id="21" name="CaixaDeTexto 20"/>
          <p:cNvSpPr txBox="1"/>
          <p:nvPr/>
        </p:nvSpPr>
        <p:spPr>
          <a:xfrm>
            <a:off x="1562790" y="5909150"/>
            <a:ext cx="1037230" cy="553998"/>
          </a:xfrm>
          <a:prstGeom prst="rect">
            <a:avLst/>
          </a:prstGeom>
          <a:noFill/>
        </p:spPr>
        <p:txBody>
          <a:bodyPr wrap="square" rtlCol="0">
            <a:spAutoFit/>
          </a:bodyPr>
          <a:lstStyle/>
          <a:p>
            <a:r>
              <a:rPr lang="pt-BR" sz="3000" dirty="0"/>
              <a:t>r</a:t>
            </a:r>
          </a:p>
        </p:txBody>
      </p:sp>
      <p:sp>
        <p:nvSpPr>
          <p:cNvPr id="22" name="Retângulo 21"/>
          <p:cNvSpPr/>
          <p:nvPr/>
        </p:nvSpPr>
        <p:spPr>
          <a:xfrm>
            <a:off x="6344337" y="5898494"/>
            <a:ext cx="377026" cy="553998"/>
          </a:xfrm>
          <a:prstGeom prst="rect">
            <a:avLst/>
          </a:prstGeom>
        </p:spPr>
        <p:txBody>
          <a:bodyPr wrap="none">
            <a:spAutoFit/>
          </a:bodyPr>
          <a:lstStyle/>
          <a:p>
            <a:r>
              <a:rPr lang="pt-BR" sz="3000" dirty="0"/>
              <a:t>s</a:t>
            </a:r>
          </a:p>
        </p:txBody>
      </p:sp>
      <p:sp>
        <p:nvSpPr>
          <p:cNvPr id="23" name="Retângulo 22"/>
          <p:cNvSpPr/>
          <p:nvPr/>
        </p:nvSpPr>
        <p:spPr>
          <a:xfrm>
            <a:off x="174810" y="5034310"/>
            <a:ext cx="292068" cy="553998"/>
          </a:xfrm>
          <a:prstGeom prst="rect">
            <a:avLst/>
          </a:prstGeom>
        </p:spPr>
        <p:txBody>
          <a:bodyPr wrap="none">
            <a:spAutoFit/>
          </a:bodyPr>
          <a:lstStyle/>
          <a:p>
            <a:r>
              <a:rPr lang="pt-BR" sz="3000" dirty="0"/>
              <a:t>t</a:t>
            </a:r>
          </a:p>
        </p:txBody>
      </p:sp>
      <p:sp>
        <p:nvSpPr>
          <p:cNvPr id="26" name="Arco 25"/>
          <p:cNvSpPr/>
          <p:nvPr/>
        </p:nvSpPr>
        <p:spPr bwMode="auto">
          <a:xfrm>
            <a:off x="1658324" y="4243239"/>
            <a:ext cx="894049" cy="914400"/>
          </a:xfrm>
          <a:prstGeom prst="arc">
            <a:avLst>
              <a:gd name="adj1" fmla="val 16200000"/>
              <a:gd name="adj2" fmla="val 2039813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Arial" charset="0"/>
              <a:cs typeface="Arial" charset="0"/>
            </a:endParaRPr>
          </a:p>
        </p:txBody>
      </p:sp>
      <p:sp>
        <p:nvSpPr>
          <p:cNvPr id="28" name="Arco 27"/>
          <p:cNvSpPr/>
          <p:nvPr/>
        </p:nvSpPr>
        <p:spPr bwMode="auto">
          <a:xfrm>
            <a:off x="6481611" y="2499443"/>
            <a:ext cx="894049" cy="914400"/>
          </a:xfrm>
          <a:prstGeom prst="arc">
            <a:avLst>
              <a:gd name="adj1" fmla="val 16200000"/>
              <a:gd name="adj2" fmla="val 2047698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Arial" charset="0"/>
              <a:cs typeface="Arial" charset="0"/>
            </a:endParaRPr>
          </a:p>
        </p:txBody>
      </p:sp>
      <p:sp>
        <p:nvSpPr>
          <p:cNvPr id="29" name="Retângulo 28"/>
          <p:cNvSpPr/>
          <p:nvPr/>
        </p:nvSpPr>
        <p:spPr>
          <a:xfrm>
            <a:off x="10144837" y="5588308"/>
            <a:ext cx="934871" cy="553998"/>
          </a:xfrm>
          <a:prstGeom prst="rect">
            <a:avLst/>
          </a:prstGeom>
        </p:spPr>
        <p:txBody>
          <a:bodyPr wrap="none">
            <a:spAutoFit/>
          </a:bodyPr>
          <a:lstStyle/>
          <a:p>
            <a:r>
              <a:rPr lang="pt-BR" sz="3000" dirty="0"/>
              <a:t>r // s</a:t>
            </a:r>
          </a:p>
        </p:txBody>
      </p:sp>
      <p:sp>
        <p:nvSpPr>
          <p:cNvPr id="30" name="Arco 29"/>
          <p:cNvSpPr/>
          <p:nvPr/>
        </p:nvSpPr>
        <p:spPr bwMode="auto">
          <a:xfrm rot="10800000">
            <a:off x="1603734" y="4323672"/>
            <a:ext cx="894049" cy="914400"/>
          </a:xfrm>
          <a:prstGeom prst="arc">
            <a:avLst>
              <a:gd name="adj1" fmla="val 16200000"/>
              <a:gd name="adj2" fmla="val 2039813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Arial" charset="0"/>
              <a:cs typeface="Arial" charset="0"/>
            </a:endParaRPr>
          </a:p>
        </p:txBody>
      </p:sp>
      <p:sp>
        <p:nvSpPr>
          <p:cNvPr id="32" name="Arco 31"/>
          <p:cNvSpPr/>
          <p:nvPr/>
        </p:nvSpPr>
        <p:spPr bwMode="auto">
          <a:xfrm rot="10800000">
            <a:off x="6422873" y="2595424"/>
            <a:ext cx="894049" cy="914400"/>
          </a:xfrm>
          <a:prstGeom prst="arc">
            <a:avLst>
              <a:gd name="adj1" fmla="val 16200000"/>
              <a:gd name="adj2" fmla="val 2039813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Arial" charset="0"/>
              <a:cs typeface="Arial" charset="0"/>
            </a:endParaRPr>
          </a:p>
        </p:txBody>
      </p:sp>
      <p:sp>
        <p:nvSpPr>
          <p:cNvPr id="18" name="Rectangle 3"/>
          <p:cNvSpPr>
            <a:spLocks noChangeArrowheads="1"/>
          </p:cNvSpPr>
          <p:nvPr/>
        </p:nvSpPr>
        <p:spPr bwMode="auto">
          <a:xfrm>
            <a:off x="144754" y="347361"/>
            <a:ext cx="6966844" cy="461665"/>
          </a:xfrm>
          <a:prstGeom prst="rect">
            <a:avLst/>
          </a:prstGeom>
          <a:noFill/>
          <a:ln w="9525">
            <a:noFill/>
            <a:miter lim="800000"/>
            <a:headEnd/>
            <a:tailEnd/>
          </a:ln>
          <a:effectLst/>
        </p:spPr>
        <p:txBody>
          <a:bodyPr wrap="none">
            <a:spAutoFit/>
          </a:bodyPr>
          <a:lstStyle/>
          <a:p>
            <a:pPr>
              <a:defRPr/>
            </a:pPr>
            <a:r>
              <a:rPr lang="pt-BR" sz="2400" b="1" dirty="0">
                <a:solidFill>
                  <a:srgbClr val="002060"/>
                </a:solidFill>
                <a:latin typeface="+mn-lt"/>
              </a:rPr>
              <a:t>Revisão: retas paralelas cortadas por uma transversal</a:t>
            </a:r>
          </a:p>
        </p:txBody>
      </p:sp>
      <p:pic>
        <p:nvPicPr>
          <p:cNvPr id="19" name="Imagem 18"/>
          <p:cNvPicPr>
            <a:picLocks noChangeAspect="1"/>
          </p:cNvPicPr>
          <p:nvPr/>
        </p:nvPicPr>
        <p:blipFill>
          <a:blip r:embed="rId2"/>
          <a:stretch>
            <a:fillRect/>
          </a:stretch>
        </p:blipFill>
        <p:spPr>
          <a:xfrm>
            <a:off x="11599408" y="117265"/>
            <a:ext cx="488736" cy="573209"/>
          </a:xfrm>
          <a:prstGeom prst="rect">
            <a:avLst/>
          </a:prstGeom>
        </p:spPr>
      </p:pic>
      <p:cxnSp>
        <p:nvCxnSpPr>
          <p:cNvPr id="20" name="Conector reto 19"/>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86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0"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to 4"/>
          <p:cNvCxnSpPr/>
          <p:nvPr/>
        </p:nvCxnSpPr>
        <p:spPr bwMode="auto">
          <a:xfrm flipV="1">
            <a:off x="1930298" y="1848781"/>
            <a:ext cx="0" cy="4565797"/>
          </a:xfrm>
          <a:prstGeom prst="line">
            <a:avLst/>
          </a:prstGeom>
          <a:solidFill>
            <a:schemeClr val="accent1"/>
          </a:solidFill>
          <a:ln w="73025" cap="flat" cmpd="sng" algn="ctr">
            <a:solidFill>
              <a:schemeClr val="tx1"/>
            </a:solidFill>
            <a:prstDash val="solid"/>
            <a:round/>
            <a:headEnd type="none" w="med" len="med"/>
            <a:tailEnd type="none" w="med" len="med"/>
          </a:ln>
          <a:effectLst/>
        </p:spPr>
      </p:cxnSp>
      <p:cxnSp>
        <p:nvCxnSpPr>
          <p:cNvPr id="10" name="Conector reto 9"/>
          <p:cNvCxnSpPr/>
          <p:nvPr/>
        </p:nvCxnSpPr>
        <p:spPr bwMode="auto">
          <a:xfrm flipV="1">
            <a:off x="429044" y="2371119"/>
            <a:ext cx="8420669" cy="3016155"/>
          </a:xfrm>
          <a:prstGeom prst="line">
            <a:avLst/>
          </a:prstGeom>
          <a:solidFill>
            <a:schemeClr val="accent1"/>
          </a:solidFill>
          <a:ln w="73025" cap="flat" cmpd="sng" algn="ctr">
            <a:solidFill>
              <a:schemeClr val="tx1"/>
            </a:solidFill>
            <a:prstDash val="solid"/>
            <a:round/>
            <a:headEnd type="none" w="med" len="med"/>
            <a:tailEnd type="none" w="med" len="med"/>
          </a:ln>
          <a:effectLst/>
        </p:spPr>
      </p:cxnSp>
      <p:cxnSp>
        <p:nvCxnSpPr>
          <p:cNvPr id="17" name="Conector reto 16"/>
          <p:cNvCxnSpPr/>
          <p:nvPr/>
        </p:nvCxnSpPr>
        <p:spPr bwMode="auto">
          <a:xfrm flipV="1">
            <a:off x="6750233" y="1848781"/>
            <a:ext cx="0" cy="4565798"/>
          </a:xfrm>
          <a:prstGeom prst="line">
            <a:avLst/>
          </a:prstGeom>
          <a:solidFill>
            <a:schemeClr val="accent1"/>
          </a:solidFill>
          <a:ln w="73025" cap="flat" cmpd="sng" algn="ctr">
            <a:solidFill>
              <a:schemeClr val="tx1"/>
            </a:solidFill>
            <a:prstDash val="solid"/>
            <a:round/>
            <a:headEnd type="none" w="med" len="med"/>
            <a:tailEnd type="none" w="med" len="med"/>
          </a:ln>
          <a:effectLst/>
        </p:spPr>
      </p:cxnSp>
      <p:sp>
        <p:nvSpPr>
          <p:cNvPr id="21" name="CaixaDeTexto 20"/>
          <p:cNvSpPr txBox="1"/>
          <p:nvPr/>
        </p:nvSpPr>
        <p:spPr>
          <a:xfrm>
            <a:off x="1411683" y="6021445"/>
            <a:ext cx="1037230" cy="553998"/>
          </a:xfrm>
          <a:prstGeom prst="rect">
            <a:avLst/>
          </a:prstGeom>
          <a:noFill/>
        </p:spPr>
        <p:txBody>
          <a:bodyPr wrap="square" rtlCol="0">
            <a:spAutoFit/>
          </a:bodyPr>
          <a:lstStyle/>
          <a:p>
            <a:r>
              <a:rPr lang="pt-BR" sz="3000" dirty="0"/>
              <a:t>r</a:t>
            </a:r>
          </a:p>
        </p:txBody>
      </p:sp>
      <p:sp>
        <p:nvSpPr>
          <p:cNvPr id="22" name="Retângulo 21"/>
          <p:cNvSpPr/>
          <p:nvPr/>
        </p:nvSpPr>
        <p:spPr>
          <a:xfrm>
            <a:off x="6193230" y="6010789"/>
            <a:ext cx="377026" cy="553998"/>
          </a:xfrm>
          <a:prstGeom prst="rect">
            <a:avLst/>
          </a:prstGeom>
        </p:spPr>
        <p:txBody>
          <a:bodyPr wrap="none">
            <a:spAutoFit/>
          </a:bodyPr>
          <a:lstStyle/>
          <a:p>
            <a:r>
              <a:rPr lang="pt-BR" sz="3000" dirty="0"/>
              <a:t>s</a:t>
            </a:r>
          </a:p>
        </p:txBody>
      </p:sp>
      <p:sp>
        <p:nvSpPr>
          <p:cNvPr id="23" name="Retângulo 22"/>
          <p:cNvSpPr/>
          <p:nvPr/>
        </p:nvSpPr>
        <p:spPr>
          <a:xfrm>
            <a:off x="105623" y="4726978"/>
            <a:ext cx="292068" cy="553998"/>
          </a:xfrm>
          <a:prstGeom prst="rect">
            <a:avLst/>
          </a:prstGeom>
        </p:spPr>
        <p:txBody>
          <a:bodyPr wrap="none">
            <a:spAutoFit/>
          </a:bodyPr>
          <a:lstStyle/>
          <a:p>
            <a:r>
              <a:rPr lang="pt-BR" sz="3000" dirty="0"/>
              <a:t>t</a:t>
            </a:r>
          </a:p>
        </p:txBody>
      </p:sp>
      <p:sp>
        <p:nvSpPr>
          <p:cNvPr id="26" name="Arco 25"/>
          <p:cNvSpPr/>
          <p:nvPr/>
        </p:nvSpPr>
        <p:spPr bwMode="auto">
          <a:xfrm>
            <a:off x="1507217" y="4355534"/>
            <a:ext cx="894049" cy="914400"/>
          </a:xfrm>
          <a:prstGeom prst="arc">
            <a:avLst>
              <a:gd name="adj1" fmla="val 16200000"/>
              <a:gd name="adj2" fmla="val 2039813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Arial" charset="0"/>
              <a:cs typeface="Arial" charset="0"/>
            </a:endParaRPr>
          </a:p>
        </p:txBody>
      </p:sp>
      <p:sp>
        <p:nvSpPr>
          <p:cNvPr id="29" name="Retângulo 28"/>
          <p:cNvSpPr/>
          <p:nvPr/>
        </p:nvSpPr>
        <p:spPr>
          <a:xfrm>
            <a:off x="9677401" y="5110275"/>
            <a:ext cx="934871" cy="553998"/>
          </a:xfrm>
          <a:prstGeom prst="rect">
            <a:avLst/>
          </a:prstGeom>
        </p:spPr>
        <p:txBody>
          <a:bodyPr wrap="none">
            <a:spAutoFit/>
          </a:bodyPr>
          <a:lstStyle/>
          <a:p>
            <a:r>
              <a:rPr lang="pt-BR" sz="3000" dirty="0"/>
              <a:t>r // s</a:t>
            </a:r>
          </a:p>
        </p:txBody>
      </p:sp>
      <p:sp>
        <p:nvSpPr>
          <p:cNvPr id="32" name="Arco 31"/>
          <p:cNvSpPr/>
          <p:nvPr/>
        </p:nvSpPr>
        <p:spPr bwMode="auto">
          <a:xfrm rot="10800000">
            <a:off x="6271766" y="2707719"/>
            <a:ext cx="894049" cy="914400"/>
          </a:xfrm>
          <a:prstGeom prst="arc">
            <a:avLst>
              <a:gd name="adj1" fmla="val 16200000"/>
              <a:gd name="adj2" fmla="val 2039813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Arial" charset="0"/>
              <a:cs typeface="Arial" charset="0"/>
            </a:endParaRPr>
          </a:p>
        </p:txBody>
      </p:sp>
      <p:sp>
        <p:nvSpPr>
          <p:cNvPr id="2" name="CaixaDeTexto 1"/>
          <p:cNvSpPr txBox="1"/>
          <p:nvPr/>
        </p:nvSpPr>
        <p:spPr>
          <a:xfrm>
            <a:off x="8024210" y="3683870"/>
            <a:ext cx="3791804" cy="477054"/>
          </a:xfrm>
          <a:prstGeom prst="rect">
            <a:avLst/>
          </a:prstGeom>
          <a:noFill/>
        </p:spPr>
        <p:txBody>
          <a:bodyPr wrap="square" rtlCol="0">
            <a:spAutoFit/>
          </a:bodyPr>
          <a:lstStyle/>
          <a:p>
            <a:r>
              <a:rPr lang="pt-BR" sz="2500" dirty="0"/>
              <a:t>Ângulos alternos internos</a:t>
            </a:r>
          </a:p>
        </p:txBody>
      </p:sp>
      <p:sp>
        <p:nvSpPr>
          <p:cNvPr id="3" name="CaixaDeTexto 2"/>
          <p:cNvSpPr txBox="1"/>
          <p:nvPr/>
        </p:nvSpPr>
        <p:spPr>
          <a:xfrm>
            <a:off x="2244318" y="3990215"/>
            <a:ext cx="580030" cy="477054"/>
          </a:xfrm>
          <a:prstGeom prst="rect">
            <a:avLst/>
          </a:prstGeom>
          <a:noFill/>
        </p:spPr>
        <p:txBody>
          <a:bodyPr wrap="square" rtlCol="0">
            <a:spAutoFit/>
          </a:bodyPr>
          <a:lstStyle/>
          <a:p>
            <a:r>
              <a:rPr lang="el-GR" sz="2500" dirty="0">
                <a:latin typeface="+mn-lt"/>
              </a:rPr>
              <a:t>α</a:t>
            </a:r>
            <a:endParaRPr lang="pt-BR" sz="2500" dirty="0">
              <a:latin typeface="+mn-lt"/>
            </a:endParaRPr>
          </a:p>
        </p:txBody>
      </p:sp>
      <p:sp>
        <p:nvSpPr>
          <p:cNvPr id="16" name="CaixaDeTexto 15"/>
          <p:cNvSpPr txBox="1"/>
          <p:nvPr/>
        </p:nvSpPr>
        <p:spPr>
          <a:xfrm>
            <a:off x="6091728" y="3654625"/>
            <a:ext cx="580030" cy="477054"/>
          </a:xfrm>
          <a:prstGeom prst="rect">
            <a:avLst/>
          </a:prstGeom>
          <a:noFill/>
        </p:spPr>
        <p:txBody>
          <a:bodyPr wrap="square" rtlCol="0">
            <a:spAutoFit/>
          </a:bodyPr>
          <a:lstStyle/>
          <a:p>
            <a:r>
              <a:rPr lang="el-GR" sz="2500" dirty="0">
                <a:latin typeface="+mn-lt"/>
              </a:rPr>
              <a:t>β</a:t>
            </a:r>
            <a:endParaRPr lang="pt-BR" sz="2500" dirty="0">
              <a:latin typeface="+mn-lt"/>
            </a:endParaRPr>
          </a:p>
        </p:txBody>
      </p:sp>
      <p:sp>
        <p:nvSpPr>
          <p:cNvPr id="4" name="Retângulo 3"/>
          <p:cNvSpPr/>
          <p:nvPr/>
        </p:nvSpPr>
        <p:spPr>
          <a:xfrm>
            <a:off x="9532251" y="3164919"/>
            <a:ext cx="1080021" cy="553998"/>
          </a:xfrm>
          <a:prstGeom prst="rect">
            <a:avLst/>
          </a:prstGeom>
        </p:spPr>
        <p:txBody>
          <a:bodyPr wrap="square">
            <a:spAutoFit/>
          </a:bodyPr>
          <a:lstStyle/>
          <a:p>
            <a:r>
              <a:rPr lang="el-GR" sz="3000" dirty="0"/>
              <a:t>α</a:t>
            </a:r>
            <a:r>
              <a:rPr lang="pt-BR" sz="3000" dirty="0"/>
              <a:t> = </a:t>
            </a:r>
            <a:r>
              <a:rPr lang="el-GR" sz="3000" dirty="0"/>
              <a:t>β</a:t>
            </a:r>
            <a:endParaRPr lang="pt-BR" sz="3000" dirty="0"/>
          </a:p>
        </p:txBody>
      </p:sp>
      <p:sp>
        <p:nvSpPr>
          <p:cNvPr id="24" name="Rectangle 3"/>
          <p:cNvSpPr>
            <a:spLocks noChangeArrowheads="1"/>
          </p:cNvSpPr>
          <p:nvPr/>
        </p:nvSpPr>
        <p:spPr bwMode="auto">
          <a:xfrm>
            <a:off x="144754" y="347361"/>
            <a:ext cx="6966844" cy="461665"/>
          </a:xfrm>
          <a:prstGeom prst="rect">
            <a:avLst/>
          </a:prstGeom>
          <a:noFill/>
          <a:ln w="9525">
            <a:noFill/>
            <a:miter lim="800000"/>
            <a:headEnd/>
            <a:tailEnd/>
          </a:ln>
          <a:effectLst/>
        </p:spPr>
        <p:txBody>
          <a:bodyPr wrap="none">
            <a:spAutoFit/>
          </a:bodyPr>
          <a:lstStyle/>
          <a:p>
            <a:pPr>
              <a:defRPr/>
            </a:pPr>
            <a:r>
              <a:rPr lang="pt-BR" sz="2400" b="1" dirty="0">
                <a:solidFill>
                  <a:srgbClr val="002060"/>
                </a:solidFill>
                <a:latin typeface="+mn-lt"/>
              </a:rPr>
              <a:t>Revisão: retas paralelas cortadas por uma transversal</a:t>
            </a:r>
          </a:p>
        </p:txBody>
      </p:sp>
      <p:pic>
        <p:nvPicPr>
          <p:cNvPr id="25" name="Imagem 24"/>
          <p:cNvPicPr>
            <a:picLocks noChangeAspect="1"/>
          </p:cNvPicPr>
          <p:nvPr/>
        </p:nvPicPr>
        <p:blipFill>
          <a:blip r:embed="rId2"/>
          <a:stretch>
            <a:fillRect/>
          </a:stretch>
        </p:blipFill>
        <p:spPr>
          <a:xfrm>
            <a:off x="11599408" y="117265"/>
            <a:ext cx="488736" cy="573209"/>
          </a:xfrm>
          <a:prstGeom prst="rect">
            <a:avLst/>
          </a:prstGeom>
        </p:spPr>
      </p:pic>
      <p:cxnSp>
        <p:nvCxnSpPr>
          <p:cNvPr id="27" name="Conector reto 26"/>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30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2" grpId="0" animBg="1"/>
      <p:bldP spid="2" grpId="0"/>
      <p:bldP spid="3" grpId="0"/>
      <p:bldP spid="16"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35054" y="1669501"/>
            <a:ext cx="12056946" cy="4618874"/>
          </a:xfrm>
          <a:prstGeom prst="rect">
            <a:avLst/>
          </a:prstGeom>
        </p:spPr>
      </p:pic>
      <p:sp>
        <p:nvSpPr>
          <p:cNvPr id="9" name="Triângulo isósceles 8"/>
          <p:cNvSpPr/>
          <p:nvPr/>
        </p:nvSpPr>
        <p:spPr bwMode="auto">
          <a:xfrm rot="5400000">
            <a:off x="1610617" y="2707291"/>
            <a:ext cx="1636302" cy="3504589"/>
          </a:xfrm>
          <a:prstGeom prst="triangle">
            <a:avLst>
              <a:gd name="adj" fmla="val 45393"/>
            </a:avLst>
          </a:prstGeom>
          <a:solidFill>
            <a:srgbClr val="FFC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26" name="Triângulo isósceles 25"/>
          <p:cNvSpPr/>
          <p:nvPr/>
        </p:nvSpPr>
        <p:spPr bwMode="auto">
          <a:xfrm rot="16200000">
            <a:off x="5981534" y="1064583"/>
            <a:ext cx="2979021" cy="6346871"/>
          </a:xfrm>
          <a:prstGeom prst="triangle">
            <a:avLst>
              <a:gd name="adj" fmla="val 45393"/>
            </a:avLst>
          </a:prstGeom>
          <a:solidFill>
            <a:srgbClr val="FFC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1" name="Arco 10"/>
          <p:cNvSpPr/>
          <p:nvPr/>
        </p:nvSpPr>
        <p:spPr bwMode="auto">
          <a:xfrm rot="13994570">
            <a:off x="3598755" y="3770896"/>
            <a:ext cx="1105283" cy="1245373"/>
          </a:xfrm>
          <a:prstGeom prst="arc">
            <a:avLst>
              <a:gd name="adj1" fmla="val 17545347"/>
              <a:gd name="adj2" fmla="val 19246064"/>
            </a:avLst>
          </a:prstGeom>
          <a:solidFill>
            <a:srgbClr val="00B050"/>
          </a:solid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28" name="Arco 27"/>
          <p:cNvSpPr/>
          <p:nvPr/>
        </p:nvSpPr>
        <p:spPr bwMode="auto">
          <a:xfrm rot="1342460">
            <a:off x="3679839" y="3740495"/>
            <a:ext cx="1254764" cy="1290274"/>
          </a:xfrm>
          <a:prstGeom prst="arc">
            <a:avLst>
              <a:gd name="adj1" fmla="val 19348676"/>
              <a:gd name="adj2" fmla="val 21052984"/>
            </a:avLst>
          </a:prstGeom>
          <a:solidFill>
            <a:srgbClr val="00B050"/>
          </a:solid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 name="Arco 2"/>
          <p:cNvSpPr/>
          <p:nvPr/>
        </p:nvSpPr>
        <p:spPr bwMode="auto">
          <a:xfrm>
            <a:off x="229448" y="4813130"/>
            <a:ext cx="894049" cy="914400"/>
          </a:xfrm>
          <a:prstGeom prst="arc">
            <a:avLst>
              <a:gd name="adj1" fmla="val 16200000"/>
              <a:gd name="adj2" fmla="val 20709312"/>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Arial" charset="0"/>
              <a:cs typeface="Arial" charset="0"/>
            </a:endParaRPr>
          </a:p>
        </p:txBody>
      </p:sp>
      <p:sp>
        <p:nvSpPr>
          <p:cNvPr id="10" name="Arco 9"/>
          <p:cNvSpPr/>
          <p:nvPr/>
        </p:nvSpPr>
        <p:spPr bwMode="auto">
          <a:xfrm rot="10800000">
            <a:off x="10197457" y="2283356"/>
            <a:ext cx="894049" cy="914400"/>
          </a:xfrm>
          <a:prstGeom prst="arc">
            <a:avLst>
              <a:gd name="adj1" fmla="val 16200000"/>
              <a:gd name="adj2" fmla="val 20765270"/>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2" name="Arco 11"/>
          <p:cNvSpPr/>
          <p:nvPr/>
        </p:nvSpPr>
        <p:spPr bwMode="auto">
          <a:xfrm rot="5931891">
            <a:off x="229447" y="3184023"/>
            <a:ext cx="894049" cy="914400"/>
          </a:xfrm>
          <a:prstGeom prst="arc">
            <a:avLst>
              <a:gd name="adj1" fmla="val 16375648"/>
              <a:gd name="adj2" fmla="val 21006541"/>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3" name="Arco 12"/>
          <p:cNvSpPr/>
          <p:nvPr/>
        </p:nvSpPr>
        <p:spPr bwMode="auto">
          <a:xfrm rot="16926742">
            <a:off x="10210335" y="5275826"/>
            <a:ext cx="894049" cy="914400"/>
          </a:xfrm>
          <a:prstGeom prst="arc">
            <a:avLst>
              <a:gd name="adj1" fmla="val 16200000"/>
              <a:gd name="adj2" fmla="val 20886544"/>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6" name="Rectangle 3"/>
          <p:cNvSpPr>
            <a:spLocks noChangeArrowheads="1"/>
          </p:cNvSpPr>
          <p:nvPr/>
        </p:nvSpPr>
        <p:spPr bwMode="auto">
          <a:xfrm>
            <a:off x="144754" y="347361"/>
            <a:ext cx="2053126" cy="461665"/>
          </a:xfrm>
          <a:prstGeom prst="rect">
            <a:avLst/>
          </a:prstGeom>
          <a:noFill/>
          <a:ln w="9525">
            <a:noFill/>
            <a:miter lim="800000"/>
            <a:headEnd/>
            <a:tailEnd/>
          </a:ln>
          <a:effectLst/>
        </p:spPr>
        <p:txBody>
          <a:bodyPr wrap="none">
            <a:spAutoFit/>
          </a:bodyPr>
          <a:lstStyle/>
          <a:p>
            <a:pPr>
              <a:defRPr/>
            </a:pPr>
            <a:r>
              <a:rPr lang="pt-BR" sz="2400" b="1" dirty="0">
                <a:solidFill>
                  <a:srgbClr val="002060"/>
                </a:solidFill>
                <a:latin typeface="+mn-lt"/>
              </a:rPr>
              <a:t>Câmara escura</a:t>
            </a:r>
          </a:p>
        </p:txBody>
      </p:sp>
      <p:pic>
        <p:nvPicPr>
          <p:cNvPr id="18" name="Imagem 17"/>
          <p:cNvPicPr>
            <a:picLocks noChangeAspect="1"/>
          </p:cNvPicPr>
          <p:nvPr/>
        </p:nvPicPr>
        <p:blipFill>
          <a:blip r:embed="rId3"/>
          <a:stretch>
            <a:fillRect/>
          </a:stretch>
        </p:blipFill>
        <p:spPr>
          <a:xfrm>
            <a:off x="11599408" y="117265"/>
            <a:ext cx="488736" cy="573209"/>
          </a:xfrm>
          <a:prstGeom prst="rect">
            <a:avLst/>
          </a:prstGeom>
        </p:spPr>
      </p:pic>
      <p:cxnSp>
        <p:nvCxnSpPr>
          <p:cNvPr id="19" name="Conector reto 18"/>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57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animBg="1"/>
      <p:bldP spid="11" grpId="0" animBg="1"/>
      <p:bldP spid="28" grpId="0" animBg="1"/>
      <p:bldP spid="3" grpId="0" animBg="1"/>
      <p:bldP spid="10"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18732" y="1208180"/>
            <a:ext cx="11111268" cy="1446550"/>
          </a:xfrm>
          <a:prstGeom prst="rect">
            <a:avLst/>
          </a:prstGeom>
        </p:spPr>
        <p:txBody>
          <a:bodyPr wrap="square">
            <a:spAutoFit/>
          </a:bodyPr>
          <a:lstStyle/>
          <a:p>
            <a:pPr algn="just">
              <a:defRPr/>
            </a:pPr>
            <a:r>
              <a:rPr lang="pt-BR" sz="2200" b="1" dirty="0">
                <a:latin typeface="Calibri" pitchFamily="34" charset="0"/>
              </a:rPr>
              <a:t>Óptica geométrica</a:t>
            </a:r>
            <a:r>
              <a:rPr lang="pt-BR" sz="2200" dirty="0">
                <a:latin typeface="Calibri" pitchFamily="34" charset="0"/>
              </a:rPr>
              <a:t>: estudo da conjugação de imagens por sistemas ópticos sem preocupação com a natureza da luz.</a:t>
            </a:r>
          </a:p>
          <a:p>
            <a:pPr algn="just">
              <a:defRPr/>
            </a:pPr>
            <a:endParaRPr lang="pt-BR" sz="2200" dirty="0">
              <a:latin typeface="Calibri" pitchFamily="34" charset="0"/>
            </a:endParaRPr>
          </a:p>
          <a:p>
            <a:pPr algn="just">
              <a:defRPr/>
            </a:pPr>
            <a:r>
              <a:rPr lang="pt-BR" sz="2200" b="1" dirty="0">
                <a:solidFill>
                  <a:srgbClr val="002060"/>
                </a:solidFill>
                <a:latin typeface="+mn-lt"/>
              </a:rPr>
              <a:t>Como enxergamos?</a:t>
            </a:r>
          </a:p>
        </p:txBody>
      </p:sp>
      <p:pic>
        <p:nvPicPr>
          <p:cNvPr id="3" name="Imagem 2"/>
          <p:cNvPicPr>
            <a:picLocks noChangeAspect="1"/>
          </p:cNvPicPr>
          <p:nvPr/>
        </p:nvPicPr>
        <p:blipFill>
          <a:blip r:embed="rId2"/>
          <a:stretch>
            <a:fillRect/>
          </a:stretch>
        </p:blipFill>
        <p:spPr>
          <a:xfrm>
            <a:off x="373856" y="2573791"/>
            <a:ext cx="1877786" cy="1736952"/>
          </a:xfrm>
          <a:prstGeom prst="rect">
            <a:avLst/>
          </a:prstGeom>
        </p:spPr>
      </p:pic>
      <p:pic>
        <p:nvPicPr>
          <p:cNvPr id="6" name="Imagem 5"/>
          <p:cNvPicPr>
            <a:picLocks noChangeAspect="1"/>
          </p:cNvPicPr>
          <p:nvPr/>
        </p:nvPicPr>
        <p:blipFill>
          <a:blip r:embed="rId3"/>
          <a:stretch>
            <a:fillRect/>
          </a:stretch>
        </p:blipFill>
        <p:spPr>
          <a:xfrm>
            <a:off x="6843167" y="1989746"/>
            <a:ext cx="1574910" cy="1814137"/>
          </a:xfrm>
          <a:prstGeom prst="rect">
            <a:avLst/>
          </a:prstGeom>
        </p:spPr>
      </p:pic>
      <p:pic>
        <p:nvPicPr>
          <p:cNvPr id="7" name="Imagem 6"/>
          <p:cNvPicPr>
            <a:picLocks noChangeAspect="1"/>
          </p:cNvPicPr>
          <p:nvPr/>
        </p:nvPicPr>
        <p:blipFill>
          <a:blip r:embed="rId4"/>
          <a:stretch>
            <a:fillRect/>
          </a:stretch>
        </p:blipFill>
        <p:spPr>
          <a:xfrm>
            <a:off x="3345214" y="5087590"/>
            <a:ext cx="1579483" cy="1770410"/>
          </a:xfrm>
          <a:prstGeom prst="rect">
            <a:avLst/>
          </a:prstGeom>
        </p:spPr>
      </p:pic>
      <p:cxnSp>
        <p:nvCxnSpPr>
          <p:cNvPr id="11" name="Conector reto 10"/>
          <p:cNvCxnSpPr/>
          <p:nvPr/>
        </p:nvCxnSpPr>
        <p:spPr bwMode="auto">
          <a:xfrm flipH="1">
            <a:off x="1585914" y="2896814"/>
            <a:ext cx="5443536" cy="545453"/>
          </a:xfrm>
          <a:prstGeom prst="line">
            <a:avLst/>
          </a:prstGeom>
          <a:solidFill>
            <a:schemeClr val="accent1"/>
          </a:solidFill>
          <a:ln w="66675" cap="flat" cmpd="sng" algn="ctr">
            <a:solidFill>
              <a:srgbClr val="FF0000"/>
            </a:solidFill>
            <a:prstDash val="solid"/>
            <a:round/>
            <a:headEnd type="none" w="med" len="med"/>
            <a:tailEnd type="none" w="med" len="med"/>
          </a:ln>
          <a:effectLst/>
        </p:spPr>
      </p:cxnSp>
      <p:sp>
        <p:nvSpPr>
          <p:cNvPr id="13" name="Triângulo isósceles 12"/>
          <p:cNvSpPr/>
          <p:nvPr/>
        </p:nvSpPr>
        <p:spPr bwMode="auto">
          <a:xfrm rot="15824543">
            <a:off x="3604859" y="3031847"/>
            <a:ext cx="290043" cy="374204"/>
          </a:xfrm>
          <a:prstGeom prst="triangl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cxnSp>
        <p:nvCxnSpPr>
          <p:cNvPr id="15" name="Conector reto 14"/>
          <p:cNvCxnSpPr/>
          <p:nvPr/>
        </p:nvCxnSpPr>
        <p:spPr bwMode="auto">
          <a:xfrm flipH="1">
            <a:off x="3830348" y="3066072"/>
            <a:ext cx="3255473" cy="2184361"/>
          </a:xfrm>
          <a:prstGeom prst="line">
            <a:avLst/>
          </a:prstGeom>
          <a:solidFill>
            <a:schemeClr val="accent1"/>
          </a:solidFill>
          <a:ln w="66675" cap="flat" cmpd="sng" algn="ctr">
            <a:solidFill>
              <a:srgbClr val="FF0000"/>
            </a:solidFill>
            <a:prstDash val="solid"/>
            <a:round/>
            <a:headEnd type="none" w="med" len="med"/>
            <a:tailEnd type="none" w="med" len="med"/>
          </a:ln>
          <a:effectLst/>
        </p:spPr>
      </p:cxnSp>
      <p:sp>
        <p:nvSpPr>
          <p:cNvPr id="20" name="Triângulo isósceles 19"/>
          <p:cNvSpPr/>
          <p:nvPr/>
        </p:nvSpPr>
        <p:spPr bwMode="auto">
          <a:xfrm rot="14113332">
            <a:off x="5069607" y="4145372"/>
            <a:ext cx="319047" cy="340186"/>
          </a:xfrm>
          <a:prstGeom prst="triangl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cxnSp>
        <p:nvCxnSpPr>
          <p:cNvPr id="26" name="Conector reto 25"/>
          <p:cNvCxnSpPr/>
          <p:nvPr/>
        </p:nvCxnSpPr>
        <p:spPr bwMode="auto">
          <a:xfrm flipH="1" flipV="1">
            <a:off x="1585914" y="3803883"/>
            <a:ext cx="2302274" cy="1446550"/>
          </a:xfrm>
          <a:prstGeom prst="line">
            <a:avLst/>
          </a:prstGeom>
          <a:solidFill>
            <a:schemeClr val="accent1"/>
          </a:solidFill>
          <a:ln w="66675" cap="flat" cmpd="sng" algn="ctr">
            <a:solidFill>
              <a:srgbClr val="FF0000"/>
            </a:solidFill>
            <a:prstDash val="solid"/>
            <a:round/>
            <a:headEnd type="none" w="med" len="med"/>
            <a:tailEnd type="none" w="med" len="med"/>
          </a:ln>
          <a:effectLst/>
        </p:spPr>
      </p:cxnSp>
      <p:sp>
        <p:nvSpPr>
          <p:cNvPr id="33" name="Triângulo isósceles 32"/>
          <p:cNvSpPr/>
          <p:nvPr/>
        </p:nvSpPr>
        <p:spPr bwMode="auto">
          <a:xfrm rot="18052849">
            <a:off x="2618716" y="4383580"/>
            <a:ext cx="290043" cy="309260"/>
          </a:xfrm>
          <a:prstGeom prst="triangl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2" name="CaixaDeTexto 31"/>
          <p:cNvSpPr txBox="1"/>
          <p:nvPr/>
        </p:nvSpPr>
        <p:spPr>
          <a:xfrm>
            <a:off x="8931479" y="2573791"/>
            <a:ext cx="1978926" cy="2308324"/>
          </a:xfrm>
          <a:prstGeom prst="rect">
            <a:avLst/>
          </a:prstGeom>
          <a:noFill/>
        </p:spPr>
        <p:txBody>
          <a:bodyPr wrap="square" rtlCol="0">
            <a:spAutoFit/>
          </a:bodyPr>
          <a:lstStyle/>
          <a:p>
            <a:pPr algn="ctr"/>
            <a:r>
              <a:rPr lang="pt-BR" b="1" dirty="0"/>
              <a:t>Fonte primária</a:t>
            </a:r>
          </a:p>
          <a:p>
            <a:pPr algn="ctr"/>
            <a:endParaRPr lang="pt-BR" dirty="0"/>
          </a:p>
          <a:p>
            <a:pPr algn="ctr"/>
            <a:r>
              <a:rPr lang="pt-BR" dirty="0"/>
              <a:t>(corpo luminoso)</a:t>
            </a:r>
          </a:p>
          <a:p>
            <a:pPr algn="ctr"/>
            <a:r>
              <a:rPr lang="pt-BR" dirty="0"/>
              <a:t>emite luz</a:t>
            </a:r>
          </a:p>
          <a:p>
            <a:pPr algn="ctr"/>
            <a:endParaRPr lang="pt-BR" dirty="0"/>
          </a:p>
          <a:p>
            <a:pPr marL="285750" indent="-285750">
              <a:buFont typeface="Arial" panose="020B0604020202020204" pitchFamily="34" charset="0"/>
              <a:buChar char="•"/>
            </a:pPr>
            <a:r>
              <a:rPr lang="pt-BR" dirty="0"/>
              <a:t>Lâmpadas</a:t>
            </a:r>
          </a:p>
          <a:p>
            <a:pPr marL="285750" indent="-285750">
              <a:buFont typeface="Arial" panose="020B0604020202020204" pitchFamily="34" charset="0"/>
              <a:buChar char="•"/>
            </a:pPr>
            <a:r>
              <a:rPr lang="pt-BR" dirty="0"/>
              <a:t>Estrelas (Sol)</a:t>
            </a:r>
          </a:p>
          <a:p>
            <a:pPr algn="ctr"/>
            <a:endParaRPr lang="pt-BR" dirty="0"/>
          </a:p>
        </p:txBody>
      </p:sp>
      <p:sp>
        <p:nvSpPr>
          <p:cNvPr id="35" name="CaixaDeTexto 34"/>
          <p:cNvSpPr txBox="1"/>
          <p:nvPr/>
        </p:nvSpPr>
        <p:spPr>
          <a:xfrm>
            <a:off x="5592029" y="4704457"/>
            <a:ext cx="2353260" cy="2031325"/>
          </a:xfrm>
          <a:prstGeom prst="rect">
            <a:avLst/>
          </a:prstGeom>
          <a:noFill/>
        </p:spPr>
        <p:txBody>
          <a:bodyPr wrap="square" rtlCol="0">
            <a:spAutoFit/>
          </a:bodyPr>
          <a:lstStyle/>
          <a:p>
            <a:pPr algn="ctr"/>
            <a:r>
              <a:rPr lang="pt-BR" b="1" dirty="0"/>
              <a:t>Fonte secundária</a:t>
            </a:r>
          </a:p>
          <a:p>
            <a:pPr algn="ctr"/>
            <a:endParaRPr lang="pt-BR" dirty="0"/>
          </a:p>
          <a:p>
            <a:pPr algn="ctr"/>
            <a:r>
              <a:rPr lang="pt-BR" dirty="0"/>
              <a:t>(corpo iluminado)</a:t>
            </a:r>
          </a:p>
          <a:p>
            <a:pPr algn="ctr"/>
            <a:r>
              <a:rPr lang="pt-BR" dirty="0"/>
              <a:t>reflete luz</a:t>
            </a:r>
          </a:p>
          <a:p>
            <a:pPr algn="ctr"/>
            <a:endParaRPr lang="pt-BR" dirty="0"/>
          </a:p>
          <a:p>
            <a:pPr marL="285750" indent="-285750">
              <a:buFont typeface="Arial" panose="020B0604020202020204" pitchFamily="34" charset="0"/>
              <a:buChar char="•"/>
            </a:pPr>
            <a:r>
              <a:rPr lang="pt-BR" dirty="0"/>
              <a:t>Lua e planetas</a:t>
            </a:r>
          </a:p>
          <a:p>
            <a:pPr marL="285750" indent="-285750">
              <a:buFont typeface="Arial" panose="020B0604020202020204" pitchFamily="34" charset="0"/>
              <a:buChar char="•"/>
            </a:pPr>
            <a:r>
              <a:rPr lang="pt-BR" dirty="0"/>
              <a:t>Alunos</a:t>
            </a:r>
          </a:p>
        </p:txBody>
      </p:sp>
      <p:pic>
        <p:nvPicPr>
          <p:cNvPr id="17" name="Imagem 16"/>
          <p:cNvPicPr>
            <a:picLocks noChangeAspect="1"/>
          </p:cNvPicPr>
          <p:nvPr/>
        </p:nvPicPr>
        <p:blipFill>
          <a:blip r:embed="rId5"/>
          <a:stretch>
            <a:fillRect/>
          </a:stretch>
        </p:blipFill>
        <p:spPr>
          <a:xfrm>
            <a:off x="11599408" y="117265"/>
            <a:ext cx="488736" cy="573209"/>
          </a:xfrm>
          <a:prstGeom prst="rect">
            <a:avLst/>
          </a:prstGeom>
        </p:spPr>
      </p:pic>
      <p:cxnSp>
        <p:nvCxnSpPr>
          <p:cNvPr id="18" name="Conector reto 17"/>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764631" y="1895658"/>
            <a:ext cx="8522118" cy="3779602"/>
          </a:xfrm>
          <a:prstGeom prst="rect">
            <a:avLst/>
          </a:prstGeom>
        </p:spPr>
      </p:pic>
      <p:sp>
        <p:nvSpPr>
          <p:cNvPr id="6" name="Chave Esquerda 5"/>
          <p:cNvSpPr/>
          <p:nvPr/>
        </p:nvSpPr>
        <p:spPr bwMode="auto">
          <a:xfrm>
            <a:off x="1058779" y="3669245"/>
            <a:ext cx="336884" cy="1122948"/>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7" name="CaixaDeTexto 6"/>
          <p:cNvSpPr txBox="1"/>
          <p:nvPr/>
        </p:nvSpPr>
        <p:spPr>
          <a:xfrm>
            <a:off x="354220" y="3992192"/>
            <a:ext cx="520075" cy="477054"/>
          </a:xfrm>
          <a:prstGeom prst="rect">
            <a:avLst/>
          </a:prstGeom>
          <a:noFill/>
        </p:spPr>
        <p:txBody>
          <a:bodyPr wrap="square" rtlCol="0">
            <a:spAutoFit/>
          </a:bodyPr>
          <a:lstStyle/>
          <a:p>
            <a:r>
              <a:rPr lang="pt-BR" sz="2500" dirty="0"/>
              <a:t>y ‘</a:t>
            </a:r>
          </a:p>
        </p:txBody>
      </p:sp>
      <p:sp>
        <p:nvSpPr>
          <p:cNvPr id="8" name="Chave Esquerda 7"/>
          <p:cNvSpPr/>
          <p:nvPr/>
        </p:nvSpPr>
        <p:spPr bwMode="auto">
          <a:xfrm flipH="1">
            <a:off x="10411324" y="3139855"/>
            <a:ext cx="244392" cy="2197769"/>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9" name="CaixaDeTexto 8"/>
          <p:cNvSpPr txBox="1"/>
          <p:nvPr/>
        </p:nvSpPr>
        <p:spPr>
          <a:xfrm>
            <a:off x="10780291" y="3992192"/>
            <a:ext cx="520075" cy="477054"/>
          </a:xfrm>
          <a:prstGeom prst="rect">
            <a:avLst/>
          </a:prstGeom>
          <a:noFill/>
        </p:spPr>
        <p:txBody>
          <a:bodyPr wrap="square" rtlCol="0">
            <a:spAutoFit/>
          </a:bodyPr>
          <a:lstStyle/>
          <a:p>
            <a:r>
              <a:rPr lang="pt-BR" sz="2500" dirty="0"/>
              <a:t>y </a:t>
            </a:r>
          </a:p>
        </p:txBody>
      </p:sp>
      <p:sp>
        <p:nvSpPr>
          <p:cNvPr id="10" name="Chave Esquerda 9"/>
          <p:cNvSpPr/>
          <p:nvPr/>
        </p:nvSpPr>
        <p:spPr bwMode="auto">
          <a:xfrm rot="5400000" flipH="1">
            <a:off x="3153065" y="4672668"/>
            <a:ext cx="448424" cy="2453614"/>
          </a:xfrm>
          <a:prstGeom prst="leftBrace">
            <a:avLst>
              <a:gd name="adj1" fmla="val 8333"/>
              <a:gd name="adj2" fmla="val 4875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1" name="Chave Esquerda 10"/>
          <p:cNvSpPr/>
          <p:nvPr/>
        </p:nvSpPr>
        <p:spPr bwMode="auto">
          <a:xfrm rot="5400000" flipH="1">
            <a:off x="6931713" y="3558474"/>
            <a:ext cx="432382" cy="4698043"/>
          </a:xfrm>
          <a:prstGeom prst="leftBrace">
            <a:avLst>
              <a:gd name="adj1" fmla="val 8333"/>
              <a:gd name="adj2" fmla="val 4875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2" name="CaixaDeTexto 11"/>
          <p:cNvSpPr txBox="1"/>
          <p:nvPr/>
        </p:nvSpPr>
        <p:spPr>
          <a:xfrm>
            <a:off x="3216334" y="6139731"/>
            <a:ext cx="520075" cy="477054"/>
          </a:xfrm>
          <a:prstGeom prst="rect">
            <a:avLst/>
          </a:prstGeom>
          <a:noFill/>
        </p:spPr>
        <p:txBody>
          <a:bodyPr wrap="square" rtlCol="0">
            <a:spAutoFit/>
          </a:bodyPr>
          <a:lstStyle/>
          <a:p>
            <a:r>
              <a:rPr lang="pt-BR" sz="2500" dirty="0"/>
              <a:t>p ‘</a:t>
            </a:r>
          </a:p>
        </p:txBody>
      </p:sp>
      <p:sp>
        <p:nvSpPr>
          <p:cNvPr id="13" name="CaixaDeTexto 12"/>
          <p:cNvSpPr txBox="1"/>
          <p:nvPr/>
        </p:nvSpPr>
        <p:spPr>
          <a:xfrm>
            <a:off x="7027736" y="6139731"/>
            <a:ext cx="520075" cy="477054"/>
          </a:xfrm>
          <a:prstGeom prst="rect">
            <a:avLst/>
          </a:prstGeom>
          <a:noFill/>
        </p:spPr>
        <p:txBody>
          <a:bodyPr wrap="square" rtlCol="0">
            <a:spAutoFit/>
          </a:bodyPr>
          <a:lstStyle/>
          <a:p>
            <a:r>
              <a:rPr lang="pt-BR" sz="2500" dirty="0"/>
              <a:t>p </a:t>
            </a:r>
          </a:p>
        </p:txBody>
      </p:sp>
      <mc:AlternateContent xmlns:mc="http://schemas.openxmlformats.org/markup-compatibility/2006" xmlns:a14="http://schemas.microsoft.com/office/drawing/2010/main">
        <mc:Choice Requires="a14">
          <p:sp>
            <p:nvSpPr>
              <p:cNvPr id="14" name="CaixaDeTexto 13"/>
              <p:cNvSpPr txBox="1"/>
              <p:nvPr/>
            </p:nvSpPr>
            <p:spPr>
              <a:xfrm>
                <a:off x="5223584" y="1260140"/>
                <a:ext cx="1604211" cy="991938"/>
              </a:xfrm>
              <a:prstGeom prst="rect">
                <a:avLst/>
              </a:prstGeom>
              <a:noFill/>
              <a:ln>
                <a:noFill/>
              </a:ln>
            </p:spPr>
            <p:txBody>
              <a:bodyPr wrap="square" rtlCol="0">
                <a:spAutoFit/>
              </a:bodyPr>
              <a:lstStyle/>
              <a:p>
                <a14:m>
                  <m:oMath xmlns:m="http://schemas.openxmlformats.org/officeDocument/2006/math">
                    <m:f>
                      <m:fPr>
                        <m:ctrlPr>
                          <a:rPr lang="pt-BR" sz="4000" i="1" smtClean="0">
                            <a:latin typeface="Cambria Math" panose="02040503050406030204" pitchFamily="18" charset="0"/>
                          </a:rPr>
                        </m:ctrlPr>
                      </m:fPr>
                      <m:num>
                        <m:r>
                          <a:rPr lang="pt-BR" sz="4000" b="0" i="1" smtClean="0">
                            <a:latin typeface="Cambria Math" panose="02040503050406030204" pitchFamily="18" charset="0"/>
                          </a:rPr>
                          <m:t>𝑦</m:t>
                        </m:r>
                        <m:r>
                          <a:rPr lang="pt-BR" sz="4000" b="0" i="1" smtClean="0">
                            <a:latin typeface="Cambria Math" panose="02040503050406030204" pitchFamily="18" charset="0"/>
                          </a:rPr>
                          <m:t>′</m:t>
                        </m:r>
                      </m:num>
                      <m:den>
                        <m:r>
                          <a:rPr lang="pt-BR" sz="4000" b="0" i="1" smtClean="0">
                            <a:latin typeface="Cambria Math" panose="02040503050406030204" pitchFamily="18" charset="0"/>
                          </a:rPr>
                          <m:t>𝑦</m:t>
                        </m:r>
                      </m:den>
                    </m:f>
                  </m:oMath>
                </a14:m>
                <a:r>
                  <a:rPr lang="pt-BR" sz="4000" dirty="0"/>
                  <a:t> = </a:t>
                </a:r>
                <a14:m>
                  <m:oMath xmlns:m="http://schemas.openxmlformats.org/officeDocument/2006/math">
                    <m:f>
                      <m:fPr>
                        <m:ctrlPr>
                          <a:rPr lang="pt-BR" sz="4000" i="1" smtClean="0">
                            <a:latin typeface="Cambria Math" panose="02040503050406030204" pitchFamily="18" charset="0"/>
                          </a:rPr>
                        </m:ctrlPr>
                      </m:fPr>
                      <m:num>
                        <m:r>
                          <a:rPr lang="pt-BR" sz="4000" b="0" i="1" smtClean="0">
                            <a:latin typeface="Cambria Math" panose="02040503050406030204" pitchFamily="18" charset="0"/>
                          </a:rPr>
                          <m:t>𝑝</m:t>
                        </m:r>
                        <m:r>
                          <a:rPr lang="pt-BR" sz="4000" b="0" i="1" smtClean="0">
                            <a:latin typeface="Cambria Math" panose="02040503050406030204" pitchFamily="18" charset="0"/>
                          </a:rPr>
                          <m:t>′</m:t>
                        </m:r>
                      </m:num>
                      <m:den>
                        <m:r>
                          <a:rPr lang="pt-BR" sz="4000" b="0" i="1" smtClean="0">
                            <a:latin typeface="Cambria Math" panose="02040503050406030204" pitchFamily="18" charset="0"/>
                          </a:rPr>
                          <m:t>𝑝</m:t>
                        </m:r>
                      </m:den>
                    </m:f>
                  </m:oMath>
                </a14:m>
                <a:endParaRPr lang="pt-BR" sz="4000" dirty="0"/>
              </a:p>
            </p:txBody>
          </p:sp>
        </mc:Choice>
        <mc:Fallback xmlns="">
          <p:sp>
            <p:nvSpPr>
              <p:cNvPr id="14" name="CaixaDeTexto 13"/>
              <p:cNvSpPr txBox="1">
                <a:spLocks noRot="1" noChangeAspect="1" noMove="1" noResize="1" noEditPoints="1" noAdjustHandles="1" noChangeArrowheads="1" noChangeShapeType="1" noTextEdit="1"/>
              </p:cNvSpPr>
              <p:nvPr/>
            </p:nvSpPr>
            <p:spPr>
              <a:xfrm>
                <a:off x="5223584" y="1260140"/>
                <a:ext cx="1604211" cy="991938"/>
              </a:xfrm>
              <a:prstGeom prst="rect">
                <a:avLst/>
              </a:prstGeom>
              <a:blipFill>
                <a:blip r:embed="rId3"/>
                <a:stretch>
                  <a:fillRect t="-3704" b="-4938"/>
                </a:stretch>
              </a:blipFill>
              <a:ln>
                <a:noFill/>
              </a:ln>
            </p:spPr>
            <p:txBody>
              <a:bodyPr/>
              <a:lstStyle/>
              <a:p>
                <a:r>
                  <a:rPr lang="pt-BR">
                    <a:noFill/>
                  </a:rPr>
                  <a:t> </a:t>
                </a:r>
              </a:p>
            </p:txBody>
          </p:sp>
        </mc:Fallback>
      </mc:AlternateContent>
      <p:sp>
        <p:nvSpPr>
          <p:cNvPr id="17" name="Rectangle 3"/>
          <p:cNvSpPr>
            <a:spLocks noChangeArrowheads="1"/>
          </p:cNvSpPr>
          <p:nvPr/>
        </p:nvSpPr>
        <p:spPr bwMode="auto">
          <a:xfrm>
            <a:off x="144754" y="347361"/>
            <a:ext cx="2053126" cy="461665"/>
          </a:xfrm>
          <a:prstGeom prst="rect">
            <a:avLst/>
          </a:prstGeom>
          <a:noFill/>
          <a:ln w="9525">
            <a:noFill/>
            <a:miter lim="800000"/>
            <a:headEnd/>
            <a:tailEnd/>
          </a:ln>
          <a:effectLst/>
        </p:spPr>
        <p:txBody>
          <a:bodyPr wrap="none">
            <a:spAutoFit/>
          </a:bodyPr>
          <a:lstStyle/>
          <a:p>
            <a:pPr>
              <a:defRPr/>
            </a:pPr>
            <a:r>
              <a:rPr lang="pt-BR" sz="2400" b="1" dirty="0">
                <a:solidFill>
                  <a:srgbClr val="002060"/>
                </a:solidFill>
                <a:latin typeface="+mn-lt"/>
              </a:rPr>
              <a:t>Câmara escura</a:t>
            </a:r>
          </a:p>
        </p:txBody>
      </p:sp>
      <p:pic>
        <p:nvPicPr>
          <p:cNvPr id="19" name="Imagem 18"/>
          <p:cNvPicPr>
            <a:picLocks noChangeAspect="1"/>
          </p:cNvPicPr>
          <p:nvPr/>
        </p:nvPicPr>
        <p:blipFill>
          <a:blip r:embed="rId4"/>
          <a:stretch>
            <a:fillRect/>
          </a:stretch>
        </p:blipFill>
        <p:spPr>
          <a:xfrm>
            <a:off x="11599408" y="117265"/>
            <a:ext cx="488736" cy="573209"/>
          </a:xfrm>
          <a:prstGeom prst="rect">
            <a:avLst/>
          </a:prstGeom>
        </p:spPr>
      </p:pic>
      <p:cxnSp>
        <p:nvCxnSpPr>
          <p:cNvPr id="20" name="Conector reto 19"/>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11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316659" y="1843800"/>
            <a:ext cx="5025309" cy="2292592"/>
          </a:xfrm>
          <a:prstGeom prst="rect">
            <a:avLst/>
          </a:prstGeom>
        </p:spPr>
      </p:pic>
      <p:cxnSp>
        <p:nvCxnSpPr>
          <p:cNvPr id="14" name="Conector de Seta Reta 13">
            <a:extLst>
              <a:ext uri="{FF2B5EF4-FFF2-40B4-BE49-F238E27FC236}">
                <a16:creationId xmlns:a16="http://schemas.microsoft.com/office/drawing/2014/main" id="{918B976E-5666-47A6-A2B7-183B8C11C47E}"/>
              </a:ext>
            </a:extLst>
          </p:cNvPr>
          <p:cNvCxnSpPr>
            <a:cxnSpLocks/>
          </p:cNvCxnSpPr>
          <p:nvPr/>
        </p:nvCxnSpPr>
        <p:spPr bwMode="auto">
          <a:xfrm flipH="1">
            <a:off x="8023396" y="3932185"/>
            <a:ext cx="8859" cy="9307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Conector de Seta Reta 17">
            <a:extLst>
              <a:ext uri="{FF2B5EF4-FFF2-40B4-BE49-F238E27FC236}">
                <a16:creationId xmlns:a16="http://schemas.microsoft.com/office/drawing/2014/main" id="{8538F512-6B30-4C54-916A-46C669713682}"/>
              </a:ext>
            </a:extLst>
          </p:cNvPr>
          <p:cNvCxnSpPr>
            <a:cxnSpLocks/>
          </p:cNvCxnSpPr>
          <p:nvPr/>
        </p:nvCxnSpPr>
        <p:spPr bwMode="auto">
          <a:xfrm flipH="1">
            <a:off x="6237945" y="4136392"/>
            <a:ext cx="4302" cy="7853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Conector de Seta Reta 18">
            <a:extLst>
              <a:ext uri="{FF2B5EF4-FFF2-40B4-BE49-F238E27FC236}">
                <a16:creationId xmlns:a16="http://schemas.microsoft.com/office/drawing/2014/main" id="{99E398F2-1CD1-49C5-A7CE-C71BCF7EAE8C}"/>
              </a:ext>
            </a:extLst>
          </p:cNvPr>
          <p:cNvCxnSpPr>
            <a:cxnSpLocks/>
          </p:cNvCxnSpPr>
          <p:nvPr/>
        </p:nvCxnSpPr>
        <p:spPr bwMode="auto">
          <a:xfrm flipH="1">
            <a:off x="4713851" y="3332576"/>
            <a:ext cx="1220868" cy="123370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0" name="Retângulo 19">
            <a:extLst>
              <a:ext uri="{FF2B5EF4-FFF2-40B4-BE49-F238E27FC236}">
                <a16:creationId xmlns:a16="http://schemas.microsoft.com/office/drawing/2014/main" id="{A25D9596-BDD4-4F82-85DD-A10FF2DCB0B5}"/>
              </a:ext>
            </a:extLst>
          </p:cNvPr>
          <p:cNvSpPr/>
          <p:nvPr/>
        </p:nvSpPr>
        <p:spPr>
          <a:xfrm>
            <a:off x="7574179" y="4921763"/>
            <a:ext cx="851515" cy="369332"/>
          </a:xfrm>
          <a:prstGeom prst="rect">
            <a:avLst/>
          </a:prstGeom>
        </p:spPr>
        <p:txBody>
          <a:bodyPr wrap="square">
            <a:spAutoFit/>
          </a:bodyPr>
          <a:lstStyle/>
          <a:p>
            <a:r>
              <a:rPr lang="pt-BR" dirty="0"/>
              <a:t>Retina</a:t>
            </a:r>
          </a:p>
        </p:txBody>
      </p:sp>
      <p:sp>
        <p:nvSpPr>
          <p:cNvPr id="23" name="Retângulo 22">
            <a:extLst>
              <a:ext uri="{FF2B5EF4-FFF2-40B4-BE49-F238E27FC236}">
                <a16:creationId xmlns:a16="http://schemas.microsoft.com/office/drawing/2014/main" id="{4353E485-872B-4F11-8346-B9D8FF86564B}"/>
              </a:ext>
            </a:extLst>
          </p:cNvPr>
          <p:cNvSpPr/>
          <p:nvPr/>
        </p:nvSpPr>
        <p:spPr>
          <a:xfrm>
            <a:off x="3342879" y="4702898"/>
            <a:ext cx="1890261" cy="646331"/>
          </a:xfrm>
          <a:prstGeom prst="rect">
            <a:avLst/>
          </a:prstGeom>
        </p:spPr>
        <p:txBody>
          <a:bodyPr wrap="none">
            <a:spAutoFit/>
          </a:bodyPr>
          <a:lstStyle/>
          <a:p>
            <a:pPr algn="ctr"/>
            <a:r>
              <a:rPr lang="pt-BR" dirty="0"/>
              <a:t>Íris</a:t>
            </a:r>
          </a:p>
          <a:p>
            <a:pPr algn="ctr"/>
            <a:r>
              <a:rPr lang="pt-BR" dirty="0"/>
              <a:t>(parte “colorida”)</a:t>
            </a:r>
          </a:p>
        </p:txBody>
      </p:sp>
      <p:sp>
        <p:nvSpPr>
          <p:cNvPr id="24" name="Retângulo 23">
            <a:extLst>
              <a:ext uri="{FF2B5EF4-FFF2-40B4-BE49-F238E27FC236}">
                <a16:creationId xmlns:a16="http://schemas.microsoft.com/office/drawing/2014/main" id="{F415AF90-450F-4FE2-88E2-C3B6FEFF842C}"/>
              </a:ext>
            </a:extLst>
          </p:cNvPr>
          <p:cNvSpPr/>
          <p:nvPr/>
        </p:nvSpPr>
        <p:spPr>
          <a:xfrm>
            <a:off x="5829314" y="4951367"/>
            <a:ext cx="825867" cy="369332"/>
          </a:xfrm>
          <a:prstGeom prst="rect">
            <a:avLst/>
          </a:prstGeom>
        </p:spPr>
        <p:txBody>
          <a:bodyPr wrap="none">
            <a:spAutoFit/>
          </a:bodyPr>
          <a:lstStyle/>
          <a:p>
            <a:r>
              <a:rPr lang="pt-BR" dirty="0"/>
              <a:t>Pupila</a:t>
            </a:r>
          </a:p>
        </p:txBody>
      </p:sp>
      <p:sp>
        <p:nvSpPr>
          <p:cNvPr id="31" name="Retângulo 30">
            <a:extLst>
              <a:ext uri="{FF2B5EF4-FFF2-40B4-BE49-F238E27FC236}">
                <a16:creationId xmlns:a16="http://schemas.microsoft.com/office/drawing/2014/main" id="{A2FFEFC7-15EA-4FCA-9060-4582726E0D67}"/>
              </a:ext>
            </a:extLst>
          </p:cNvPr>
          <p:cNvSpPr/>
          <p:nvPr/>
        </p:nvSpPr>
        <p:spPr>
          <a:xfrm>
            <a:off x="21564" y="5602530"/>
            <a:ext cx="5467429" cy="1015663"/>
          </a:xfrm>
          <a:prstGeom prst="rect">
            <a:avLst/>
          </a:prstGeom>
        </p:spPr>
        <p:txBody>
          <a:bodyPr wrap="square">
            <a:spAutoFit/>
          </a:bodyPr>
          <a:lstStyle/>
          <a:p>
            <a:pPr marL="285750" indent="-285750">
              <a:buFont typeface="Arial" panose="020B0604020202020204" pitchFamily="34" charset="0"/>
              <a:buChar char="•"/>
            </a:pPr>
            <a:r>
              <a:rPr lang="pt-BR" sz="2000" b="1" dirty="0">
                <a:latin typeface="+mn-lt"/>
              </a:rPr>
              <a:t>Pupila</a:t>
            </a:r>
            <a:r>
              <a:rPr lang="pt-BR" sz="2000" dirty="0">
                <a:latin typeface="+mn-lt"/>
              </a:rPr>
              <a:t> → orifício que permite a entrada da luz</a:t>
            </a:r>
          </a:p>
          <a:p>
            <a:pPr marL="285750" indent="-285750">
              <a:buFont typeface="Arial" panose="020B0604020202020204" pitchFamily="34" charset="0"/>
              <a:buChar char="•"/>
            </a:pPr>
            <a:r>
              <a:rPr lang="pt-BR" sz="2000" b="1" dirty="0">
                <a:latin typeface="+mn-lt"/>
              </a:rPr>
              <a:t>Íris</a:t>
            </a:r>
            <a:r>
              <a:rPr lang="pt-BR" sz="2000" dirty="0">
                <a:latin typeface="+mn-lt"/>
              </a:rPr>
              <a:t> 	  → controla o tamanho da pupila. </a:t>
            </a:r>
          </a:p>
          <a:p>
            <a:pPr marL="285750" indent="-285750">
              <a:buFont typeface="Arial" panose="020B0604020202020204" pitchFamily="34" charset="0"/>
              <a:buChar char="•"/>
            </a:pPr>
            <a:r>
              <a:rPr lang="pt-BR" sz="2000" b="1" dirty="0">
                <a:latin typeface="+mn-lt"/>
              </a:rPr>
              <a:t>Retina</a:t>
            </a:r>
            <a:r>
              <a:rPr lang="pt-BR" sz="2000" dirty="0">
                <a:latin typeface="+mn-lt"/>
              </a:rPr>
              <a:t> → anteparo onde a imagem é projetada </a:t>
            </a:r>
          </a:p>
        </p:txBody>
      </p:sp>
      <p:sp>
        <p:nvSpPr>
          <p:cNvPr id="13" name="Retângulo 12">
            <a:extLst>
              <a:ext uri="{FF2B5EF4-FFF2-40B4-BE49-F238E27FC236}">
                <a16:creationId xmlns:a16="http://schemas.microsoft.com/office/drawing/2014/main" id="{50ADCECC-55E8-4C84-A8F9-17C715E5C606}"/>
              </a:ext>
            </a:extLst>
          </p:cNvPr>
          <p:cNvSpPr/>
          <p:nvPr/>
        </p:nvSpPr>
        <p:spPr>
          <a:xfrm>
            <a:off x="4125270" y="1149621"/>
            <a:ext cx="2832314" cy="400110"/>
          </a:xfrm>
          <a:prstGeom prst="rect">
            <a:avLst/>
          </a:prstGeom>
        </p:spPr>
        <p:txBody>
          <a:bodyPr wrap="none">
            <a:spAutoFit/>
          </a:bodyPr>
          <a:ls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pt-BR" sz="2000" dirty="0">
                <a:latin typeface="+mn-lt"/>
              </a:rPr>
              <a:t>Globo ocular simplificado</a:t>
            </a:r>
          </a:p>
        </p:txBody>
      </p:sp>
      <p:sp>
        <p:nvSpPr>
          <p:cNvPr id="17" name="Rectangle 3"/>
          <p:cNvSpPr>
            <a:spLocks noChangeArrowheads="1"/>
          </p:cNvSpPr>
          <p:nvPr/>
        </p:nvSpPr>
        <p:spPr bwMode="auto">
          <a:xfrm>
            <a:off x="189725" y="972836"/>
            <a:ext cx="2000869" cy="430887"/>
          </a:xfrm>
          <a:prstGeom prst="rect">
            <a:avLst/>
          </a:prstGeom>
          <a:noFill/>
          <a:ln w="9525">
            <a:noFill/>
            <a:miter lim="800000"/>
            <a:headEnd/>
            <a:tailEnd/>
          </a:ln>
          <a:effectLst/>
        </p:spPr>
        <p:txBody>
          <a:bodyPr wrap="none">
            <a:spAutoFit/>
          </a:bodyPr>
          <a:lstStyle/>
          <a:p>
            <a:pPr>
              <a:defRPr/>
            </a:pPr>
            <a:r>
              <a:rPr lang="pt-BR" sz="2200" b="1" dirty="0">
                <a:latin typeface="+mn-lt"/>
              </a:rPr>
              <a:t>O olho humano</a:t>
            </a:r>
          </a:p>
        </p:txBody>
      </p:sp>
      <p:pic>
        <p:nvPicPr>
          <p:cNvPr id="22" name="Imagem 21"/>
          <p:cNvPicPr>
            <a:picLocks noChangeAspect="1"/>
          </p:cNvPicPr>
          <p:nvPr/>
        </p:nvPicPr>
        <p:blipFill>
          <a:blip r:embed="rId3"/>
          <a:stretch>
            <a:fillRect/>
          </a:stretch>
        </p:blipFill>
        <p:spPr>
          <a:xfrm>
            <a:off x="11599408" y="117265"/>
            <a:ext cx="488736" cy="573209"/>
          </a:xfrm>
          <a:prstGeom prst="rect">
            <a:avLst/>
          </a:prstGeom>
        </p:spPr>
      </p:pic>
      <p:cxnSp>
        <p:nvCxnSpPr>
          <p:cNvPr id="25" name="Conector reto 24"/>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23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521506" y="1512411"/>
            <a:ext cx="10563225" cy="5057775"/>
          </a:xfrm>
          <a:prstGeom prst="rect">
            <a:avLst/>
          </a:prstGeom>
        </p:spPr>
      </p:pic>
      <p:sp>
        <p:nvSpPr>
          <p:cNvPr id="15" name="Retângulo 14">
            <a:extLst>
              <a:ext uri="{FF2B5EF4-FFF2-40B4-BE49-F238E27FC236}">
                <a16:creationId xmlns:a16="http://schemas.microsoft.com/office/drawing/2014/main" id="{3982D466-FB0E-4714-B71C-DD9E4CB1B1B6}"/>
              </a:ext>
            </a:extLst>
          </p:cNvPr>
          <p:cNvSpPr/>
          <p:nvPr/>
        </p:nvSpPr>
        <p:spPr>
          <a:xfrm>
            <a:off x="972668" y="1228277"/>
            <a:ext cx="967444" cy="430887"/>
          </a:xfrm>
          <a:prstGeom prst="rect">
            <a:avLst/>
          </a:prstGeom>
        </p:spPr>
        <p:txBody>
          <a:bodyPr wrap="none">
            <a:spAutoFit/>
          </a:bodyPr>
          <a:lstStyle/>
          <a:p>
            <a:pPr>
              <a:defRPr/>
            </a:pPr>
            <a:r>
              <a:rPr lang="pt-BR" sz="2200" u="sng" dirty="0">
                <a:latin typeface="+mn-lt"/>
              </a:rPr>
              <a:t>Objeto</a:t>
            </a:r>
          </a:p>
        </p:txBody>
      </p:sp>
      <p:sp>
        <p:nvSpPr>
          <p:cNvPr id="16" name="Retângulo 15">
            <a:extLst>
              <a:ext uri="{FF2B5EF4-FFF2-40B4-BE49-F238E27FC236}">
                <a16:creationId xmlns:a16="http://schemas.microsoft.com/office/drawing/2014/main" id="{D66A0350-4F49-41E3-A167-E9257E5C84CE}"/>
              </a:ext>
            </a:extLst>
          </p:cNvPr>
          <p:cNvSpPr/>
          <p:nvPr/>
        </p:nvSpPr>
        <p:spPr>
          <a:xfrm>
            <a:off x="10219764" y="1163914"/>
            <a:ext cx="1113638" cy="430887"/>
          </a:xfrm>
          <a:prstGeom prst="rect">
            <a:avLst/>
          </a:prstGeom>
        </p:spPr>
        <p:txBody>
          <a:bodyPr wrap="none">
            <a:spAutoFit/>
          </a:bodyPr>
          <a:lstStyle/>
          <a:p>
            <a:pPr>
              <a:defRPr/>
            </a:pPr>
            <a:r>
              <a:rPr lang="pt-BR" sz="2200" u="sng" dirty="0">
                <a:latin typeface="+mn-lt"/>
              </a:rPr>
              <a:t>Imagem</a:t>
            </a:r>
          </a:p>
        </p:txBody>
      </p:sp>
      <p:sp>
        <p:nvSpPr>
          <p:cNvPr id="4" name="Chave Esquerda 3">
            <a:extLst>
              <a:ext uri="{FF2B5EF4-FFF2-40B4-BE49-F238E27FC236}">
                <a16:creationId xmlns:a16="http://schemas.microsoft.com/office/drawing/2014/main" id="{C3C8EBE9-BE7B-454C-AB6F-6B1F98F47204}"/>
              </a:ext>
            </a:extLst>
          </p:cNvPr>
          <p:cNvSpPr/>
          <p:nvPr/>
        </p:nvSpPr>
        <p:spPr bwMode="auto">
          <a:xfrm rot="17907488">
            <a:off x="1059291" y="4136606"/>
            <a:ext cx="189489" cy="853893"/>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22" name="Chave Esquerda 21">
            <a:extLst>
              <a:ext uri="{FF2B5EF4-FFF2-40B4-BE49-F238E27FC236}">
                <a16:creationId xmlns:a16="http://schemas.microsoft.com/office/drawing/2014/main" id="{F26F681B-50B4-443E-BCC1-E7CD987E9527}"/>
              </a:ext>
            </a:extLst>
          </p:cNvPr>
          <p:cNvSpPr/>
          <p:nvPr/>
        </p:nvSpPr>
        <p:spPr bwMode="auto">
          <a:xfrm>
            <a:off x="389373" y="2566484"/>
            <a:ext cx="249305" cy="1404730"/>
          </a:xfrm>
          <a:prstGeom prst="lef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26" name="Chave Esquerda 25">
            <a:extLst>
              <a:ext uri="{FF2B5EF4-FFF2-40B4-BE49-F238E27FC236}">
                <a16:creationId xmlns:a16="http://schemas.microsoft.com/office/drawing/2014/main" id="{5D087455-D065-42C4-8E8D-8A8D11131E79}"/>
              </a:ext>
            </a:extLst>
          </p:cNvPr>
          <p:cNvSpPr/>
          <p:nvPr/>
        </p:nvSpPr>
        <p:spPr bwMode="auto">
          <a:xfrm rot="7118425">
            <a:off x="9944497" y="3097731"/>
            <a:ext cx="109476" cy="794836"/>
          </a:xfrm>
          <a:prstGeom prst="leftBrac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27" name="Chave Esquerda 26">
            <a:extLst>
              <a:ext uri="{FF2B5EF4-FFF2-40B4-BE49-F238E27FC236}">
                <a16:creationId xmlns:a16="http://schemas.microsoft.com/office/drawing/2014/main" id="{5274A0E4-CA5F-4E3D-A4DE-E7DA0288034B}"/>
              </a:ext>
            </a:extLst>
          </p:cNvPr>
          <p:cNvSpPr/>
          <p:nvPr/>
        </p:nvSpPr>
        <p:spPr bwMode="auto">
          <a:xfrm rot="10800000">
            <a:off x="10427524" y="4065717"/>
            <a:ext cx="221229" cy="1070764"/>
          </a:xfrm>
          <a:prstGeom prst="leftBrac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6" name="Retângulo 5">
            <a:extLst>
              <a:ext uri="{FF2B5EF4-FFF2-40B4-BE49-F238E27FC236}">
                <a16:creationId xmlns:a16="http://schemas.microsoft.com/office/drawing/2014/main" id="{153D72AC-2A82-4866-9B24-09B30831BAAA}"/>
              </a:ext>
            </a:extLst>
          </p:cNvPr>
          <p:cNvSpPr/>
          <p:nvPr/>
        </p:nvSpPr>
        <p:spPr>
          <a:xfrm>
            <a:off x="59520" y="3049297"/>
            <a:ext cx="461986" cy="553998"/>
          </a:xfrm>
          <a:prstGeom prst="rect">
            <a:avLst/>
          </a:prstGeom>
        </p:spPr>
        <p:txBody>
          <a:bodyPr wrap="none">
            <a:spAutoFit/>
          </a:bodyPr>
          <a:lstStyle/>
          <a:p>
            <a:r>
              <a:rPr lang="pt-BR" sz="3000" dirty="0"/>
              <a:t>h</a:t>
            </a:r>
            <a:r>
              <a:rPr lang="pt-BR" dirty="0"/>
              <a:t> </a:t>
            </a:r>
          </a:p>
        </p:txBody>
      </p:sp>
      <p:sp>
        <p:nvSpPr>
          <p:cNvPr id="28" name="Retângulo 27">
            <a:extLst>
              <a:ext uri="{FF2B5EF4-FFF2-40B4-BE49-F238E27FC236}">
                <a16:creationId xmlns:a16="http://schemas.microsoft.com/office/drawing/2014/main" id="{13C96066-95CE-4509-9B31-9DC626103602}"/>
              </a:ext>
            </a:extLst>
          </p:cNvPr>
          <p:cNvSpPr/>
          <p:nvPr/>
        </p:nvSpPr>
        <p:spPr>
          <a:xfrm>
            <a:off x="10780349" y="4269708"/>
            <a:ext cx="546945" cy="553998"/>
          </a:xfrm>
          <a:prstGeom prst="rect">
            <a:avLst/>
          </a:prstGeom>
        </p:spPr>
        <p:txBody>
          <a:bodyPr wrap="none">
            <a:spAutoFit/>
          </a:bodyPr>
          <a:lstStyle/>
          <a:p>
            <a:r>
              <a:rPr lang="pt-BR" sz="3000" dirty="0"/>
              <a:t>h’</a:t>
            </a:r>
            <a:r>
              <a:rPr lang="pt-BR" dirty="0"/>
              <a:t> </a:t>
            </a:r>
          </a:p>
        </p:txBody>
      </p:sp>
      <p:sp>
        <p:nvSpPr>
          <p:cNvPr id="29" name="Retângulo 28">
            <a:extLst>
              <a:ext uri="{FF2B5EF4-FFF2-40B4-BE49-F238E27FC236}">
                <a16:creationId xmlns:a16="http://schemas.microsoft.com/office/drawing/2014/main" id="{36A3FBB7-6D2C-400B-A519-CFB749DADB65}"/>
              </a:ext>
            </a:extLst>
          </p:cNvPr>
          <p:cNvSpPr/>
          <p:nvPr/>
        </p:nvSpPr>
        <p:spPr>
          <a:xfrm>
            <a:off x="834753" y="4601099"/>
            <a:ext cx="461986" cy="553998"/>
          </a:xfrm>
          <a:prstGeom prst="rect">
            <a:avLst/>
          </a:prstGeom>
        </p:spPr>
        <p:txBody>
          <a:bodyPr wrap="none">
            <a:spAutoFit/>
          </a:bodyPr>
          <a:lstStyle/>
          <a:p>
            <a:r>
              <a:rPr lang="pt-BR" sz="3000" dirty="0"/>
              <a:t>b</a:t>
            </a:r>
            <a:r>
              <a:rPr lang="pt-BR" dirty="0"/>
              <a:t> </a:t>
            </a:r>
          </a:p>
        </p:txBody>
      </p:sp>
      <p:sp>
        <p:nvSpPr>
          <p:cNvPr id="30" name="Retângulo 29">
            <a:extLst>
              <a:ext uri="{FF2B5EF4-FFF2-40B4-BE49-F238E27FC236}">
                <a16:creationId xmlns:a16="http://schemas.microsoft.com/office/drawing/2014/main" id="{7CF140F7-DFC1-47BA-ACBF-59C19D3B92A5}"/>
              </a:ext>
            </a:extLst>
          </p:cNvPr>
          <p:cNvSpPr/>
          <p:nvPr/>
        </p:nvSpPr>
        <p:spPr>
          <a:xfrm>
            <a:off x="9942656" y="2920549"/>
            <a:ext cx="546945" cy="553998"/>
          </a:xfrm>
          <a:prstGeom prst="rect">
            <a:avLst/>
          </a:prstGeom>
        </p:spPr>
        <p:txBody>
          <a:bodyPr wrap="none">
            <a:spAutoFit/>
          </a:bodyPr>
          <a:lstStyle/>
          <a:p>
            <a:r>
              <a:rPr lang="pt-BR" sz="3000" dirty="0"/>
              <a:t>b’</a:t>
            </a:r>
            <a:r>
              <a:rPr lang="pt-BR" dirty="0"/>
              <a:t> </a:t>
            </a:r>
          </a:p>
        </p:txBody>
      </p:sp>
      <p:sp>
        <p:nvSpPr>
          <p:cNvPr id="32" name="Retângulo 31">
            <a:extLst>
              <a:ext uri="{FF2B5EF4-FFF2-40B4-BE49-F238E27FC236}">
                <a16:creationId xmlns:a16="http://schemas.microsoft.com/office/drawing/2014/main" id="{17B39C04-8933-495F-BD7B-B4EB3D2382FC}"/>
              </a:ext>
            </a:extLst>
          </p:cNvPr>
          <p:cNvSpPr/>
          <p:nvPr/>
        </p:nvSpPr>
        <p:spPr>
          <a:xfrm>
            <a:off x="389373" y="1660819"/>
            <a:ext cx="2571538" cy="430887"/>
          </a:xfrm>
          <a:prstGeom prst="rect">
            <a:avLst/>
          </a:prstGeom>
        </p:spPr>
        <p:txBody>
          <a:bodyPr wrap="none">
            <a:spAutoFit/>
          </a:bodyPr>
          <a:lstStyle/>
          <a:p>
            <a:pPr>
              <a:defRPr/>
            </a:pPr>
            <a:r>
              <a:rPr lang="pt-BR" sz="2200" dirty="0">
                <a:latin typeface="+mn-lt"/>
              </a:rPr>
              <a:t>Área do objeto: b x h</a:t>
            </a:r>
          </a:p>
        </p:txBody>
      </p:sp>
      <p:sp>
        <p:nvSpPr>
          <p:cNvPr id="33" name="Retângulo 32">
            <a:extLst>
              <a:ext uri="{FF2B5EF4-FFF2-40B4-BE49-F238E27FC236}">
                <a16:creationId xmlns:a16="http://schemas.microsoft.com/office/drawing/2014/main" id="{5EEA8E62-BA24-436F-9432-2093B7E0208F}"/>
              </a:ext>
            </a:extLst>
          </p:cNvPr>
          <p:cNvSpPr/>
          <p:nvPr/>
        </p:nvSpPr>
        <p:spPr>
          <a:xfrm>
            <a:off x="9315572" y="1648809"/>
            <a:ext cx="2876428" cy="430887"/>
          </a:xfrm>
          <a:prstGeom prst="rect">
            <a:avLst/>
          </a:prstGeom>
        </p:spPr>
        <p:txBody>
          <a:bodyPr wrap="none">
            <a:spAutoFit/>
          </a:bodyPr>
          <a:lstStyle/>
          <a:p>
            <a:pPr>
              <a:defRPr/>
            </a:pPr>
            <a:r>
              <a:rPr lang="pt-BR" sz="2200" dirty="0">
                <a:latin typeface="+mn-lt"/>
              </a:rPr>
              <a:t>Área da imagem: b’ x h’</a:t>
            </a:r>
          </a:p>
        </p:txBody>
      </p:sp>
      <p:sp>
        <p:nvSpPr>
          <p:cNvPr id="9" name="Retângulo 8">
            <a:extLst>
              <a:ext uri="{FF2B5EF4-FFF2-40B4-BE49-F238E27FC236}">
                <a16:creationId xmlns:a16="http://schemas.microsoft.com/office/drawing/2014/main" id="{577B7CDB-01D0-4B1D-849B-DAFDB97D20E9}"/>
              </a:ext>
            </a:extLst>
          </p:cNvPr>
          <p:cNvSpPr/>
          <p:nvPr/>
        </p:nvSpPr>
        <p:spPr>
          <a:xfrm>
            <a:off x="619342" y="2277120"/>
            <a:ext cx="338554" cy="369332"/>
          </a:xfrm>
          <a:prstGeom prst="rect">
            <a:avLst/>
          </a:prstGeom>
        </p:spPr>
        <p:txBody>
          <a:bodyPr wrap="none">
            <a:spAutoFit/>
          </a:bodyPr>
          <a:lstStyle/>
          <a:p>
            <a:r>
              <a:rPr lang="pt-BR" dirty="0"/>
              <a:t>A</a:t>
            </a:r>
          </a:p>
        </p:txBody>
      </p:sp>
      <p:sp>
        <p:nvSpPr>
          <p:cNvPr id="34" name="Retângulo 33">
            <a:extLst>
              <a:ext uri="{FF2B5EF4-FFF2-40B4-BE49-F238E27FC236}">
                <a16:creationId xmlns:a16="http://schemas.microsoft.com/office/drawing/2014/main" id="{AA27CC8D-BA39-43E2-BA75-476C14E38029}"/>
              </a:ext>
            </a:extLst>
          </p:cNvPr>
          <p:cNvSpPr/>
          <p:nvPr/>
        </p:nvSpPr>
        <p:spPr>
          <a:xfrm>
            <a:off x="9983670" y="5155097"/>
            <a:ext cx="381836" cy="369332"/>
          </a:xfrm>
          <a:prstGeom prst="rect">
            <a:avLst/>
          </a:prstGeom>
        </p:spPr>
        <p:txBody>
          <a:bodyPr wrap="none">
            <a:spAutoFit/>
          </a:bodyPr>
          <a:lstStyle/>
          <a:p>
            <a:r>
              <a:rPr lang="pt-BR" dirty="0"/>
              <a:t>A’</a:t>
            </a:r>
          </a:p>
        </p:txBody>
      </p:sp>
      <p:sp>
        <p:nvSpPr>
          <p:cNvPr id="35" name="Retângulo 34">
            <a:extLst>
              <a:ext uri="{FF2B5EF4-FFF2-40B4-BE49-F238E27FC236}">
                <a16:creationId xmlns:a16="http://schemas.microsoft.com/office/drawing/2014/main" id="{4B64DF82-C12E-4FFB-88BD-A7566AA204AA}"/>
              </a:ext>
            </a:extLst>
          </p:cNvPr>
          <p:cNvSpPr/>
          <p:nvPr/>
        </p:nvSpPr>
        <p:spPr>
          <a:xfrm>
            <a:off x="1601558" y="2792393"/>
            <a:ext cx="338554" cy="369332"/>
          </a:xfrm>
          <a:prstGeom prst="rect">
            <a:avLst/>
          </a:prstGeom>
        </p:spPr>
        <p:txBody>
          <a:bodyPr wrap="none">
            <a:spAutoFit/>
          </a:bodyPr>
          <a:lstStyle/>
          <a:p>
            <a:r>
              <a:rPr lang="pt-BR" dirty="0"/>
              <a:t>B</a:t>
            </a:r>
          </a:p>
        </p:txBody>
      </p:sp>
      <p:sp>
        <p:nvSpPr>
          <p:cNvPr id="36" name="Retângulo 35">
            <a:extLst>
              <a:ext uri="{FF2B5EF4-FFF2-40B4-BE49-F238E27FC236}">
                <a16:creationId xmlns:a16="http://schemas.microsoft.com/office/drawing/2014/main" id="{141773CD-2D80-4740-9C64-861166E7A1FF}"/>
              </a:ext>
            </a:extLst>
          </p:cNvPr>
          <p:cNvSpPr/>
          <p:nvPr/>
        </p:nvSpPr>
        <p:spPr>
          <a:xfrm>
            <a:off x="9165693" y="4672646"/>
            <a:ext cx="389850" cy="369332"/>
          </a:xfrm>
          <a:prstGeom prst="rect">
            <a:avLst/>
          </a:prstGeom>
        </p:spPr>
        <p:txBody>
          <a:bodyPr wrap="none">
            <a:spAutoFit/>
          </a:bodyPr>
          <a:lstStyle/>
          <a:p>
            <a:r>
              <a:rPr lang="pt-BR" dirty="0"/>
              <a:t>B’</a:t>
            </a:r>
          </a:p>
        </p:txBody>
      </p:sp>
      <p:sp>
        <p:nvSpPr>
          <p:cNvPr id="37" name="Retângulo 36">
            <a:extLst>
              <a:ext uri="{FF2B5EF4-FFF2-40B4-BE49-F238E27FC236}">
                <a16:creationId xmlns:a16="http://schemas.microsoft.com/office/drawing/2014/main" id="{08F51291-6C0C-49B8-A3BC-B3CC07E4D3EF}"/>
              </a:ext>
            </a:extLst>
          </p:cNvPr>
          <p:cNvSpPr/>
          <p:nvPr/>
        </p:nvSpPr>
        <p:spPr>
          <a:xfrm>
            <a:off x="1588734" y="4500300"/>
            <a:ext cx="351378" cy="369332"/>
          </a:xfrm>
          <a:prstGeom prst="rect">
            <a:avLst/>
          </a:prstGeom>
        </p:spPr>
        <p:txBody>
          <a:bodyPr wrap="none">
            <a:spAutoFit/>
          </a:bodyPr>
          <a:lstStyle/>
          <a:p>
            <a:r>
              <a:rPr lang="pt-BR" dirty="0"/>
              <a:t>C</a:t>
            </a:r>
          </a:p>
        </p:txBody>
      </p:sp>
      <p:sp>
        <p:nvSpPr>
          <p:cNvPr id="39" name="Retângulo 38">
            <a:extLst>
              <a:ext uri="{FF2B5EF4-FFF2-40B4-BE49-F238E27FC236}">
                <a16:creationId xmlns:a16="http://schemas.microsoft.com/office/drawing/2014/main" id="{E5CB0C2D-7C4A-4B6F-A954-A64113FD99C6}"/>
              </a:ext>
            </a:extLst>
          </p:cNvPr>
          <p:cNvSpPr/>
          <p:nvPr/>
        </p:nvSpPr>
        <p:spPr>
          <a:xfrm>
            <a:off x="9196093" y="3356450"/>
            <a:ext cx="402674" cy="369332"/>
          </a:xfrm>
          <a:prstGeom prst="rect">
            <a:avLst/>
          </a:prstGeom>
        </p:spPr>
        <p:txBody>
          <a:bodyPr wrap="none">
            <a:spAutoFit/>
          </a:bodyPr>
          <a:lstStyle/>
          <a:p>
            <a:r>
              <a:rPr lang="pt-BR" dirty="0"/>
              <a:t>C’</a:t>
            </a:r>
          </a:p>
        </p:txBody>
      </p:sp>
      <p:sp>
        <p:nvSpPr>
          <p:cNvPr id="40" name="Retângulo 39">
            <a:extLst>
              <a:ext uri="{FF2B5EF4-FFF2-40B4-BE49-F238E27FC236}">
                <a16:creationId xmlns:a16="http://schemas.microsoft.com/office/drawing/2014/main" id="{E3A1AD96-9754-4D24-B011-E09278DD62C8}"/>
              </a:ext>
            </a:extLst>
          </p:cNvPr>
          <p:cNvSpPr/>
          <p:nvPr/>
        </p:nvSpPr>
        <p:spPr>
          <a:xfrm>
            <a:off x="557842" y="3938949"/>
            <a:ext cx="351378" cy="369332"/>
          </a:xfrm>
          <a:prstGeom prst="rect">
            <a:avLst/>
          </a:prstGeom>
        </p:spPr>
        <p:txBody>
          <a:bodyPr wrap="none">
            <a:spAutoFit/>
          </a:bodyPr>
          <a:lstStyle/>
          <a:p>
            <a:r>
              <a:rPr lang="pt-BR" dirty="0"/>
              <a:t>D</a:t>
            </a:r>
          </a:p>
        </p:txBody>
      </p:sp>
      <p:sp>
        <p:nvSpPr>
          <p:cNvPr id="41" name="Retângulo 40">
            <a:extLst>
              <a:ext uri="{FF2B5EF4-FFF2-40B4-BE49-F238E27FC236}">
                <a16:creationId xmlns:a16="http://schemas.microsoft.com/office/drawing/2014/main" id="{97532E03-67D9-4E08-886D-7DD555945349}"/>
              </a:ext>
            </a:extLst>
          </p:cNvPr>
          <p:cNvSpPr/>
          <p:nvPr/>
        </p:nvSpPr>
        <p:spPr>
          <a:xfrm>
            <a:off x="10131129" y="3769415"/>
            <a:ext cx="402674" cy="369332"/>
          </a:xfrm>
          <a:prstGeom prst="rect">
            <a:avLst/>
          </a:prstGeom>
        </p:spPr>
        <p:txBody>
          <a:bodyPr wrap="none">
            <a:spAutoFit/>
          </a:bodyPr>
          <a:lstStyle/>
          <a:p>
            <a:r>
              <a:rPr lang="pt-BR" dirty="0"/>
              <a:t>D’</a:t>
            </a:r>
          </a:p>
        </p:txBody>
      </p:sp>
      <p:sp>
        <p:nvSpPr>
          <p:cNvPr id="24" name="Retângulo 23">
            <a:extLst>
              <a:ext uri="{FF2B5EF4-FFF2-40B4-BE49-F238E27FC236}">
                <a16:creationId xmlns:a16="http://schemas.microsoft.com/office/drawing/2014/main" id="{122C5DA0-D952-4AA6-A6AD-1A9287B5B9CD}"/>
              </a:ext>
            </a:extLst>
          </p:cNvPr>
          <p:cNvSpPr/>
          <p:nvPr/>
        </p:nvSpPr>
        <p:spPr>
          <a:xfrm>
            <a:off x="59520" y="6134946"/>
            <a:ext cx="6798480" cy="615553"/>
          </a:xfrm>
          <a:prstGeom prst="rect">
            <a:avLst/>
          </a:prstGeom>
        </p:spPr>
        <p:txBody>
          <a:bodyPr wrap="square">
            <a:spAutoFit/>
          </a:bodyPr>
          <a:ls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285750" indent="-285750">
              <a:buFont typeface="Arial" panose="020B0604020202020204" pitchFamily="34" charset="0"/>
              <a:buChar char="•"/>
            </a:pPr>
            <a:r>
              <a:rPr lang="pt-BR" sz="1700" dirty="0">
                <a:latin typeface="+mn-lt"/>
              </a:rPr>
              <a:t>Uma câmara fotográfica é um exemplo de aplicação da câmara escura.</a:t>
            </a:r>
          </a:p>
          <a:p>
            <a:pPr marL="285750" indent="-285750">
              <a:buFont typeface="Arial" panose="020B0604020202020204" pitchFamily="34" charset="0"/>
              <a:buChar char="•"/>
            </a:pPr>
            <a:r>
              <a:rPr lang="pt-BR" sz="1700" dirty="0">
                <a:latin typeface="+mn-lt"/>
              </a:rPr>
              <a:t>No fundo da caixa existe um sensor sensível à luz.</a:t>
            </a:r>
          </a:p>
        </p:txBody>
      </p:sp>
      <p:cxnSp>
        <p:nvCxnSpPr>
          <p:cNvPr id="13" name="Conector reto 12"/>
          <p:cNvCxnSpPr/>
          <p:nvPr/>
        </p:nvCxnSpPr>
        <p:spPr bwMode="auto">
          <a:xfrm>
            <a:off x="1645173" y="3146562"/>
            <a:ext cx="7883419" cy="159960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Conector reto 17"/>
          <p:cNvCxnSpPr/>
          <p:nvPr/>
        </p:nvCxnSpPr>
        <p:spPr bwMode="auto">
          <a:xfrm flipV="1">
            <a:off x="1645173" y="3675917"/>
            <a:ext cx="7883419" cy="8662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 name="Conector reto 4"/>
          <p:cNvCxnSpPr/>
          <p:nvPr/>
        </p:nvCxnSpPr>
        <p:spPr bwMode="auto">
          <a:xfrm>
            <a:off x="834753" y="2618352"/>
            <a:ext cx="9296376" cy="251813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Conector reto 19"/>
          <p:cNvCxnSpPr/>
          <p:nvPr/>
        </p:nvCxnSpPr>
        <p:spPr bwMode="auto">
          <a:xfrm>
            <a:off x="834753" y="4065717"/>
            <a:ext cx="92963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Rectangle 3"/>
          <p:cNvSpPr>
            <a:spLocks noChangeArrowheads="1"/>
          </p:cNvSpPr>
          <p:nvPr/>
        </p:nvSpPr>
        <p:spPr bwMode="auto">
          <a:xfrm>
            <a:off x="144753" y="347361"/>
            <a:ext cx="4309259" cy="461665"/>
          </a:xfrm>
          <a:prstGeom prst="rect">
            <a:avLst/>
          </a:prstGeom>
          <a:noFill/>
          <a:ln w="9525">
            <a:noFill/>
            <a:miter lim="800000"/>
            <a:headEnd/>
            <a:tailEnd/>
          </a:ln>
          <a:effectLst/>
        </p:spPr>
        <p:txBody>
          <a:bodyPr wrap="square">
            <a:spAutoFit/>
          </a:bodyPr>
          <a:lstStyle/>
          <a:p>
            <a:pPr>
              <a:defRPr/>
            </a:pPr>
            <a:r>
              <a:rPr lang="pt-BR" sz="2400" b="1" dirty="0">
                <a:solidFill>
                  <a:srgbClr val="002060"/>
                </a:solidFill>
                <a:latin typeface="+mn-lt"/>
              </a:rPr>
              <a:t>Câmara escura em 3 dimensões</a:t>
            </a:r>
          </a:p>
        </p:txBody>
      </p:sp>
      <p:pic>
        <p:nvPicPr>
          <p:cNvPr id="38" name="Imagem 37"/>
          <p:cNvPicPr>
            <a:picLocks noChangeAspect="1"/>
          </p:cNvPicPr>
          <p:nvPr/>
        </p:nvPicPr>
        <p:blipFill>
          <a:blip r:embed="rId3"/>
          <a:stretch>
            <a:fillRect/>
          </a:stretch>
        </p:blipFill>
        <p:spPr>
          <a:xfrm>
            <a:off x="11599408" y="117265"/>
            <a:ext cx="488736" cy="573209"/>
          </a:xfrm>
          <a:prstGeom prst="rect">
            <a:avLst/>
          </a:prstGeom>
        </p:spPr>
      </p:pic>
      <p:cxnSp>
        <p:nvCxnSpPr>
          <p:cNvPr id="44" name="Conector reto 43"/>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21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4988681" y="2722377"/>
            <a:ext cx="2148473" cy="430887"/>
          </a:xfrm>
          <a:prstGeom prst="rect">
            <a:avLst/>
          </a:prstGeom>
        </p:spPr>
        <p:txBody>
          <a:bodyPr wrap="none">
            <a:spAutoFit/>
          </a:bodyPr>
          <a:lstStyle/>
          <a:p>
            <a:r>
              <a:rPr lang="pt-BR" sz="2200" b="1" dirty="0">
                <a:latin typeface="Calibri" pitchFamily="34" charset="0"/>
              </a:rPr>
              <a:t>Reflexão Regular</a:t>
            </a:r>
            <a:endParaRPr lang="pt-BR" sz="2200" b="1" dirty="0"/>
          </a:p>
        </p:txBody>
      </p:sp>
      <p:sp>
        <p:nvSpPr>
          <p:cNvPr id="8" name="Retângulo 7"/>
          <p:cNvSpPr/>
          <p:nvPr/>
        </p:nvSpPr>
        <p:spPr>
          <a:xfrm>
            <a:off x="884705" y="2722378"/>
            <a:ext cx="1969835" cy="430887"/>
          </a:xfrm>
          <a:prstGeom prst="rect">
            <a:avLst/>
          </a:prstGeom>
        </p:spPr>
        <p:txBody>
          <a:bodyPr wrap="none">
            <a:spAutoFit/>
          </a:bodyPr>
          <a:lstStyle/>
          <a:p>
            <a:r>
              <a:rPr lang="pt-BR" sz="2200" b="1" dirty="0">
                <a:latin typeface="Calibri" pitchFamily="34" charset="0"/>
              </a:rPr>
              <a:t>Reflexão difusa</a:t>
            </a:r>
            <a:endParaRPr lang="pt-BR" sz="2200" b="1" dirty="0"/>
          </a:p>
        </p:txBody>
      </p:sp>
      <p:pic>
        <p:nvPicPr>
          <p:cNvPr id="9" name="Imagem 8"/>
          <p:cNvPicPr>
            <a:picLocks noChangeAspect="1"/>
          </p:cNvPicPr>
          <p:nvPr/>
        </p:nvPicPr>
        <p:blipFill>
          <a:blip r:embed="rId2"/>
          <a:stretch>
            <a:fillRect/>
          </a:stretch>
        </p:blipFill>
        <p:spPr>
          <a:xfrm>
            <a:off x="4622176" y="3153265"/>
            <a:ext cx="2977806" cy="1703114"/>
          </a:xfrm>
          <a:prstGeom prst="rect">
            <a:avLst/>
          </a:prstGeom>
        </p:spPr>
      </p:pic>
      <p:pic>
        <p:nvPicPr>
          <p:cNvPr id="10" name="Imagem 9"/>
          <p:cNvPicPr>
            <a:picLocks noChangeAspect="1"/>
          </p:cNvPicPr>
          <p:nvPr/>
        </p:nvPicPr>
        <p:blipFill>
          <a:blip r:embed="rId3"/>
          <a:stretch>
            <a:fillRect/>
          </a:stretch>
        </p:blipFill>
        <p:spPr>
          <a:xfrm>
            <a:off x="372475" y="3165398"/>
            <a:ext cx="3244244" cy="1672074"/>
          </a:xfrm>
          <a:prstGeom prst="rect">
            <a:avLst/>
          </a:prstGeom>
        </p:spPr>
      </p:pic>
      <p:sp>
        <p:nvSpPr>
          <p:cNvPr id="11" name="Retângulo 10"/>
          <p:cNvSpPr/>
          <p:nvPr/>
        </p:nvSpPr>
        <p:spPr>
          <a:xfrm>
            <a:off x="9335927" y="2722376"/>
            <a:ext cx="1275734" cy="430887"/>
          </a:xfrm>
          <a:prstGeom prst="rect">
            <a:avLst/>
          </a:prstGeom>
        </p:spPr>
        <p:txBody>
          <a:bodyPr wrap="none">
            <a:spAutoFit/>
          </a:bodyPr>
          <a:lstStyle/>
          <a:p>
            <a:r>
              <a:rPr lang="pt-BR" sz="2200" b="1" dirty="0">
                <a:latin typeface="Calibri" pitchFamily="34" charset="0"/>
              </a:rPr>
              <a:t>Absorção</a:t>
            </a:r>
            <a:endParaRPr lang="pt-BR" sz="2200" b="1" dirty="0"/>
          </a:p>
        </p:txBody>
      </p:sp>
      <p:pic>
        <p:nvPicPr>
          <p:cNvPr id="12" name="Imagem 11"/>
          <p:cNvPicPr>
            <a:picLocks noChangeAspect="1"/>
          </p:cNvPicPr>
          <p:nvPr/>
        </p:nvPicPr>
        <p:blipFill>
          <a:blip r:embed="rId4"/>
          <a:stretch>
            <a:fillRect/>
          </a:stretch>
        </p:blipFill>
        <p:spPr>
          <a:xfrm>
            <a:off x="8747340" y="3165397"/>
            <a:ext cx="3004140" cy="1725936"/>
          </a:xfrm>
          <a:prstGeom prst="rect">
            <a:avLst/>
          </a:prstGeom>
        </p:spPr>
      </p:pic>
      <p:pic>
        <p:nvPicPr>
          <p:cNvPr id="13" name="Imagem 12"/>
          <p:cNvPicPr>
            <a:picLocks noChangeAspect="1"/>
          </p:cNvPicPr>
          <p:nvPr/>
        </p:nvPicPr>
        <p:blipFill>
          <a:blip r:embed="rId5"/>
          <a:stretch>
            <a:fillRect/>
          </a:stretch>
        </p:blipFill>
        <p:spPr>
          <a:xfrm>
            <a:off x="11599408" y="117265"/>
            <a:ext cx="488736" cy="573209"/>
          </a:xfrm>
          <a:prstGeom prst="rect">
            <a:avLst/>
          </a:prstGeom>
        </p:spPr>
      </p:pic>
      <p:cxnSp>
        <p:nvCxnSpPr>
          <p:cNvPr id="14" name="Conector reto 13"/>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Retângulo 14">
            <a:extLst>
              <a:ext uri="{FF2B5EF4-FFF2-40B4-BE49-F238E27FC236}">
                <a16:creationId xmlns:a16="http://schemas.microsoft.com/office/drawing/2014/main" id="{1801028F-2D92-4397-9CD1-33E3FE80FB03}"/>
              </a:ext>
            </a:extLst>
          </p:cNvPr>
          <p:cNvSpPr/>
          <p:nvPr/>
        </p:nvSpPr>
        <p:spPr>
          <a:xfrm>
            <a:off x="0" y="369550"/>
            <a:ext cx="6603188" cy="461665"/>
          </a:xfrm>
          <a:prstGeom prst="rect">
            <a:avLst/>
          </a:prstGeom>
        </p:spPr>
        <p:txBody>
          <a:bodyPr wrap="square">
            <a:spAutoFit/>
          </a:bodyPr>
          <a:lstStyle/>
          <a:p>
            <a:pPr algn="ctr"/>
            <a:r>
              <a:rPr lang="pt-BR" sz="2400" b="1" dirty="0">
                <a:solidFill>
                  <a:srgbClr val="002060"/>
                </a:solidFill>
                <a:latin typeface="+mn-lt"/>
                <a:cs typeface="+mn-cs"/>
              </a:rPr>
              <a:t>Reflexão seletiva e cores associadas aos objetos</a:t>
            </a:r>
          </a:p>
        </p:txBody>
      </p:sp>
    </p:spTree>
    <p:extLst>
      <p:ext uri="{BB962C8B-B14F-4D97-AF65-F5344CB8AC3E}">
        <p14:creationId xmlns:p14="http://schemas.microsoft.com/office/powerpoint/2010/main" val="410407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a:extLst>
              <a:ext uri="{FF2B5EF4-FFF2-40B4-BE49-F238E27FC236}">
                <a16:creationId xmlns:a16="http://schemas.microsoft.com/office/drawing/2014/main" id="{602BB570-BC97-4854-89A9-BA9B5A9F5283}"/>
              </a:ext>
            </a:extLst>
          </p:cNvPr>
          <p:cNvSpPr/>
          <p:nvPr/>
        </p:nvSpPr>
        <p:spPr>
          <a:xfrm>
            <a:off x="2330247" y="3186682"/>
            <a:ext cx="6963656" cy="492443"/>
          </a:xfrm>
          <a:prstGeom prst="rect">
            <a:avLst/>
          </a:prstGeom>
        </p:spPr>
        <p:txBody>
          <a:bodyPr wrap="square">
            <a:spAutoFit/>
          </a:bodyPr>
          <a:lstStyle/>
          <a:p>
            <a:pPr algn="ctr"/>
            <a:r>
              <a:rPr lang="pt-BR" sz="2600" b="1" dirty="0">
                <a:solidFill>
                  <a:srgbClr val="002060"/>
                </a:solidFill>
                <a:latin typeface="+mn-lt"/>
                <a:cs typeface="+mn-cs"/>
              </a:rPr>
              <a:t>Reflexão seletiva e cores associadas aos objetos</a:t>
            </a:r>
          </a:p>
        </p:txBody>
      </p:sp>
      <p:sp>
        <p:nvSpPr>
          <p:cNvPr id="5" name="Retângulo 4">
            <a:extLst>
              <a:ext uri="{FF2B5EF4-FFF2-40B4-BE49-F238E27FC236}">
                <a16:creationId xmlns:a16="http://schemas.microsoft.com/office/drawing/2014/main" id="{602BB570-BC97-4854-89A9-BA9B5A9F5283}"/>
              </a:ext>
            </a:extLst>
          </p:cNvPr>
          <p:cNvSpPr/>
          <p:nvPr/>
        </p:nvSpPr>
        <p:spPr>
          <a:xfrm>
            <a:off x="4048132" y="4002275"/>
            <a:ext cx="3527886" cy="492443"/>
          </a:xfrm>
          <a:prstGeom prst="rect">
            <a:avLst/>
          </a:prstGeom>
        </p:spPr>
        <p:txBody>
          <a:bodyPr wrap="square">
            <a:spAutoFit/>
          </a:bodyPr>
          <a:lstStyle/>
          <a:p>
            <a:r>
              <a:rPr lang="pt-BR" sz="2600" b="1" dirty="0">
                <a:solidFill>
                  <a:srgbClr val="002060"/>
                </a:solidFill>
                <a:latin typeface="+mn-lt"/>
                <a:cs typeface="+mn-cs"/>
              </a:rPr>
              <a:t>Pigmentos e cores puros</a:t>
            </a:r>
          </a:p>
        </p:txBody>
      </p:sp>
      <p:pic>
        <p:nvPicPr>
          <p:cNvPr id="7" name="Imagem 6"/>
          <p:cNvPicPr>
            <a:picLocks noChangeAspect="1"/>
          </p:cNvPicPr>
          <p:nvPr/>
        </p:nvPicPr>
        <p:blipFill>
          <a:blip r:embed="rId3"/>
          <a:stretch>
            <a:fillRect/>
          </a:stretch>
        </p:blipFill>
        <p:spPr>
          <a:xfrm>
            <a:off x="11599408" y="117265"/>
            <a:ext cx="488736" cy="573209"/>
          </a:xfrm>
          <a:prstGeom prst="rect">
            <a:avLst/>
          </a:prstGeom>
        </p:spPr>
      </p:pic>
      <p:cxnSp>
        <p:nvCxnSpPr>
          <p:cNvPr id="8" name="Conector reto 7"/>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56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p:cNvPicPr>
            <a:picLocks noChangeAspect="1"/>
          </p:cNvPicPr>
          <p:nvPr/>
        </p:nvPicPr>
        <p:blipFill>
          <a:blip r:embed="rId2"/>
          <a:stretch>
            <a:fillRect/>
          </a:stretch>
        </p:blipFill>
        <p:spPr>
          <a:xfrm>
            <a:off x="3506785" y="2268273"/>
            <a:ext cx="4095936" cy="3200291"/>
          </a:xfrm>
          <a:prstGeom prst="rect">
            <a:avLst/>
          </a:prstGeom>
        </p:spPr>
      </p:pic>
      <p:sp>
        <p:nvSpPr>
          <p:cNvPr id="16" name="Retângulo 15"/>
          <p:cNvSpPr/>
          <p:nvPr/>
        </p:nvSpPr>
        <p:spPr>
          <a:xfrm>
            <a:off x="2888953" y="3626161"/>
            <a:ext cx="1399614" cy="430887"/>
          </a:xfrm>
          <a:prstGeom prst="rect">
            <a:avLst/>
          </a:prstGeom>
        </p:spPr>
        <p:txBody>
          <a:bodyPr wrap="none">
            <a:spAutoFit/>
          </a:bodyPr>
          <a:lstStyle/>
          <a:p>
            <a:r>
              <a:rPr lang="pt-BR" altLang="pt-BR" sz="2200" dirty="0">
                <a:latin typeface="Calibri" panose="020F0502020204030204" pitchFamily="34" charset="0"/>
                <a:cs typeface="Arial" panose="020B0604020202020204" pitchFamily="34" charset="0"/>
              </a:rPr>
              <a:t>Luz branca</a:t>
            </a:r>
            <a:endParaRPr lang="pt-BR" sz="2200" dirty="0"/>
          </a:p>
        </p:txBody>
      </p:sp>
      <p:sp>
        <p:nvSpPr>
          <p:cNvPr id="17" name="Retângulo 16"/>
          <p:cNvSpPr/>
          <p:nvPr/>
        </p:nvSpPr>
        <p:spPr>
          <a:xfrm>
            <a:off x="7602721" y="2344922"/>
            <a:ext cx="1382110" cy="2462213"/>
          </a:xfrm>
          <a:prstGeom prst="rect">
            <a:avLst/>
          </a:prstGeom>
        </p:spPr>
        <p:txBody>
          <a:bodyPr wrap="none">
            <a:spAutoFit/>
          </a:bodyPr>
          <a:lstStyle/>
          <a:p>
            <a:r>
              <a:rPr lang="pt-BR" altLang="pt-BR" sz="2200" b="1" dirty="0">
                <a:latin typeface="Calibri" panose="020F0502020204030204" pitchFamily="34" charset="0"/>
                <a:cs typeface="Arial" panose="020B0604020202020204" pitchFamily="34" charset="0"/>
              </a:rPr>
              <a:t>V </a:t>
            </a:r>
            <a:r>
              <a:rPr lang="pt-BR" altLang="pt-BR" sz="2200" dirty="0" err="1">
                <a:latin typeface="Calibri" panose="020F0502020204030204" pitchFamily="34" charset="0"/>
                <a:cs typeface="Arial" panose="020B0604020202020204" pitchFamily="34" charset="0"/>
              </a:rPr>
              <a:t>ermelho</a:t>
            </a:r>
            <a:endParaRPr lang="pt-BR" altLang="pt-BR" sz="2200" dirty="0">
              <a:latin typeface="Calibri" panose="020F0502020204030204" pitchFamily="34" charset="0"/>
              <a:cs typeface="Arial" panose="020B0604020202020204" pitchFamily="34" charset="0"/>
            </a:endParaRPr>
          </a:p>
          <a:p>
            <a:r>
              <a:rPr lang="pt-BR" altLang="pt-BR" sz="2200" b="1" dirty="0">
                <a:latin typeface="Calibri" panose="020F0502020204030204" pitchFamily="34" charset="0"/>
                <a:cs typeface="Arial" panose="020B0604020202020204" pitchFamily="34" charset="0"/>
              </a:rPr>
              <a:t>L </a:t>
            </a:r>
            <a:r>
              <a:rPr lang="pt-BR" altLang="pt-BR" sz="2200" dirty="0" err="1">
                <a:latin typeface="Calibri" panose="020F0502020204030204" pitchFamily="34" charset="0"/>
                <a:cs typeface="Arial" panose="020B0604020202020204" pitchFamily="34" charset="0"/>
              </a:rPr>
              <a:t>aranja</a:t>
            </a:r>
            <a:endParaRPr lang="pt-BR" altLang="pt-BR" sz="2200" dirty="0">
              <a:latin typeface="Calibri" panose="020F0502020204030204" pitchFamily="34" charset="0"/>
              <a:cs typeface="Arial" panose="020B0604020202020204" pitchFamily="34" charset="0"/>
            </a:endParaRPr>
          </a:p>
          <a:p>
            <a:r>
              <a:rPr lang="pt-BR" altLang="pt-BR" sz="2200" b="1" dirty="0">
                <a:latin typeface="Calibri" panose="020F0502020204030204" pitchFamily="34" charset="0"/>
                <a:cs typeface="Arial" panose="020B0604020202020204" pitchFamily="34" charset="0"/>
              </a:rPr>
              <a:t>A </a:t>
            </a:r>
            <a:r>
              <a:rPr lang="pt-BR" altLang="pt-BR" sz="2200" dirty="0" err="1">
                <a:latin typeface="Calibri" panose="020F0502020204030204" pitchFamily="34" charset="0"/>
                <a:cs typeface="Arial" panose="020B0604020202020204" pitchFamily="34" charset="0"/>
              </a:rPr>
              <a:t>marelo</a:t>
            </a:r>
            <a:endParaRPr lang="pt-BR" altLang="pt-BR" sz="2200" dirty="0">
              <a:latin typeface="Calibri" panose="020F0502020204030204" pitchFamily="34" charset="0"/>
              <a:cs typeface="Arial" panose="020B0604020202020204" pitchFamily="34" charset="0"/>
            </a:endParaRPr>
          </a:p>
          <a:p>
            <a:r>
              <a:rPr lang="pt-BR" altLang="pt-BR" sz="2200" b="1" dirty="0">
                <a:latin typeface="Calibri" panose="020F0502020204030204" pitchFamily="34" charset="0"/>
                <a:cs typeface="Arial" panose="020B0604020202020204" pitchFamily="34" charset="0"/>
              </a:rPr>
              <a:t>V </a:t>
            </a:r>
            <a:r>
              <a:rPr lang="pt-BR" altLang="pt-BR" sz="2200" dirty="0" err="1">
                <a:latin typeface="Calibri" panose="020F0502020204030204" pitchFamily="34" charset="0"/>
                <a:cs typeface="Arial" panose="020B0604020202020204" pitchFamily="34" charset="0"/>
              </a:rPr>
              <a:t>erde</a:t>
            </a:r>
            <a:endParaRPr lang="pt-BR" altLang="pt-BR" sz="2200" dirty="0">
              <a:latin typeface="Calibri" panose="020F0502020204030204" pitchFamily="34" charset="0"/>
              <a:cs typeface="Arial" panose="020B0604020202020204" pitchFamily="34" charset="0"/>
            </a:endParaRPr>
          </a:p>
          <a:p>
            <a:r>
              <a:rPr lang="pt-BR" altLang="pt-BR" sz="2200" b="1" dirty="0">
                <a:latin typeface="Calibri" panose="020F0502020204030204" pitchFamily="34" charset="0"/>
                <a:cs typeface="Arial" panose="020B0604020202020204" pitchFamily="34" charset="0"/>
              </a:rPr>
              <a:t>A </a:t>
            </a:r>
            <a:r>
              <a:rPr lang="pt-BR" altLang="pt-BR" sz="2200" dirty="0" err="1">
                <a:latin typeface="Calibri" panose="020F0502020204030204" pitchFamily="34" charset="0"/>
                <a:cs typeface="Arial" panose="020B0604020202020204" pitchFamily="34" charset="0"/>
              </a:rPr>
              <a:t>zul</a:t>
            </a:r>
            <a:endParaRPr lang="pt-BR" altLang="pt-BR" sz="2200" dirty="0">
              <a:latin typeface="Calibri" panose="020F0502020204030204" pitchFamily="34" charset="0"/>
              <a:cs typeface="Arial" panose="020B0604020202020204" pitchFamily="34" charset="0"/>
            </a:endParaRPr>
          </a:p>
          <a:p>
            <a:r>
              <a:rPr lang="pt-BR" altLang="pt-BR" sz="2200" b="1" dirty="0">
                <a:latin typeface="Calibri" panose="020F0502020204030204" pitchFamily="34" charset="0"/>
                <a:cs typeface="Arial" panose="020B0604020202020204" pitchFamily="34" charset="0"/>
              </a:rPr>
              <a:t>A </a:t>
            </a:r>
            <a:r>
              <a:rPr lang="pt-BR" altLang="pt-BR" sz="2200" dirty="0" err="1">
                <a:latin typeface="Calibri" panose="020F0502020204030204" pitchFamily="34" charset="0"/>
                <a:cs typeface="Arial" panose="020B0604020202020204" pitchFamily="34" charset="0"/>
              </a:rPr>
              <a:t>nil</a:t>
            </a:r>
            <a:endParaRPr lang="pt-BR" altLang="pt-BR" sz="2200" dirty="0">
              <a:latin typeface="Calibri" panose="020F0502020204030204" pitchFamily="34" charset="0"/>
              <a:cs typeface="Arial" panose="020B0604020202020204" pitchFamily="34" charset="0"/>
            </a:endParaRPr>
          </a:p>
          <a:p>
            <a:r>
              <a:rPr lang="pt-BR" altLang="pt-BR" sz="2200" b="1" dirty="0">
                <a:latin typeface="Calibri" panose="020F0502020204030204" pitchFamily="34" charset="0"/>
                <a:cs typeface="Arial" panose="020B0604020202020204" pitchFamily="34" charset="0"/>
              </a:rPr>
              <a:t>V </a:t>
            </a:r>
            <a:r>
              <a:rPr lang="pt-BR" altLang="pt-BR" sz="2200" dirty="0" err="1">
                <a:latin typeface="Calibri" panose="020F0502020204030204" pitchFamily="34" charset="0"/>
                <a:cs typeface="Arial" panose="020B0604020202020204" pitchFamily="34" charset="0"/>
              </a:rPr>
              <a:t>ioleta</a:t>
            </a:r>
            <a:endParaRPr lang="pt-BR" altLang="pt-BR" sz="2200" dirty="0">
              <a:latin typeface="Calibri" panose="020F0502020204030204" pitchFamily="34" charset="0"/>
              <a:cs typeface="Arial" panose="020B0604020202020204" pitchFamily="34" charset="0"/>
            </a:endParaRPr>
          </a:p>
        </p:txBody>
      </p:sp>
      <p:sp>
        <p:nvSpPr>
          <p:cNvPr id="8" name="CaixaDeTexto 7"/>
          <p:cNvSpPr txBox="1"/>
          <p:nvPr/>
        </p:nvSpPr>
        <p:spPr>
          <a:xfrm>
            <a:off x="222435" y="1062236"/>
            <a:ext cx="4581358" cy="461665"/>
          </a:xfrm>
          <a:prstGeom prst="rect">
            <a:avLst/>
          </a:prstGeom>
          <a:noFill/>
        </p:spPr>
        <p:txBody>
          <a:bodyPr wrap="square" rtlCol="0">
            <a:spAutoFit/>
          </a:bodyPr>
          <a:lstStyle/>
          <a:p>
            <a:r>
              <a:rPr lang="pt-BR" sz="2400" b="1" dirty="0">
                <a:latin typeface="+mn-lt"/>
              </a:rPr>
              <a:t>Decomposição da luz branca</a:t>
            </a:r>
          </a:p>
        </p:txBody>
      </p:sp>
      <p:pic>
        <p:nvPicPr>
          <p:cNvPr id="9" name="Imagem 8"/>
          <p:cNvPicPr>
            <a:picLocks noChangeAspect="1"/>
          </p:cNvPicPr>
          <p:nvPr/>
        </p:nvPicPr>
        <p:blipFill>
          <a:blip r:embed="rId3"/>
          <a:stretch>
            <a:fillRect/>
          </a:stretch>
        </p:blipFill>
        <p:spPr>
          <a:xfrm>
            <a:off x="11599408" y="117265"/>
            <a:ext cx="488736" cy="573209"/>
          </a:xfrm>
          <a:prstGeom prst="rect">
            <a:avLst/>
          </a:prstGeom>
        </p:spPr>
      </p:pic>
      <p:cxnSp>
        <p:nvCxnSpPr>
          <p:cNvPr id="10" name="Conector reto 9"/>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63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8036" y="346374"/>
            <a:ext cx="7064477" cy="461665"/>
          </a:xfrm>
          <a:prstGeom prst="rect">
            <a:avLst/>
          </a:prstGeom>
          <a:noFill/>
        </p:spPr>
        <p:txBody>
          <a:bodyPr wrap="square" rtlCol="0">
            <a:spAutoFit/>
          </a:bodyPr>
          <a:lstStyle/>
          <a:p>
            <a:r>
              <a:rPr lang="pt-BR" sz="2400" b="1" dirty="0">
                <a:solidFill>
                  <a:srgbClr val="002060"/>
                </a:solidFill>
                <a:latin typeface="+mn-lt"/>
              </a:rPr>
              <a:t>Reflexão seletiva e as cores associadas aos objetos</a:t>
            </a:r>
          </a:p>
        </p:txBody>
      </p:sp>
      <p:sp>
        <p:nvSpPr>
          <p:cNvPr id="25" name="Cubo 24"/>
          <p:cNvSpPr/>
          <p:nvPr/>
        </p:nvSpPr>
        <p:spPr bwMode="auto">
          <a:xfrm>
            <a:off x="2603763" y="3245995"/>
            <a:ext cx="6705372" cy="2533726"/>
          </a:xfrm>
          <a:prstGeom prst="cube">
            <a:avLst>
              <a:gd name="adj" fmla="val 81567"/>
            </a:avLst>
          </a:prstGeom>
          <a:solidFill>
            <a:srgbClr val="92D050">
              <a:alpha val="8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26" name="Seta para Baixo 25"/>
          <p:cNvSpPr/>
          <p:nvPr/>
        </p:nvSpPr>
        <p:spPr bwMode="auto">
          <a:xfrm rot="6096416">
            <a:off x="4506953" y="2078762"/>
            <a:ext cx="429948" cy="3764360"/>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27" name="CaixaDeTexto 26"/>
          <p:cNvSpPr txBox="1"/>
          <p:nvPr/>
        </p:nvSpPr>
        <p:spPr>
          <a:xfrm>
            <a:off x="3569769" y="5386821"/>
            <a:ext cx="3043765" cy="369332"/>
          </a:xfrm>
          <a:prstGeom prst="rect">
            <a:avLst/>
          </a:prstGeom>
          <a:noFill/>
        </p:spPr>
        <p:txBody>
          <a:bodyPr wrap="square" rtlCol="0">
            <a:spAutoFit/>
          </a:bodyPr>
          <a:lstStyle/>
          <a:p>
            <a:r>
              <a:rPr lang="pt-BR" dirty="0"/>
              <a:t>A superfície reflete verde</a:t>
            </a:r>
          </a:p>
        </p:txBody>
      </p:sp>
      <p:sp>
        <p:nvSpPr>
          <p:cNvPr id="28" name="Seta para Baixo 27"/>
          <p:cNvSpPr/>
          <p:nvPr/>
        </p:nvSpPr>
        <p:spPr bwMode="auto">
          <a:xfrm rot="2697763">
            <a:off x="7117922" y="695191"/>
            <a:ext cx="429948" cy="3764360"/>
          </a:xfrm>
          <a:prstGeom prst="down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29" name="Seta para Baixo 28"/>
          <p:cNvSpPr/>
          <p:nvPr/>
        </p:nvSpPr>
        <p:spPr bwMode="auto">
          <a:xfrm rot="2697763">
            <a:off x="7270322" y="847591"/>
            <a:ext cx="429948" cy="3764360"/>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0" name="Seta para Baixo 29"/>
          <p:cNvSpPr/>
          <p:nvPr/>
        </p:nvSpPr>
        <p:spPr bwMode="auto">
          <a:xfrm rot="2697763">
            <a:off x="7422722" y="999991"/>
            <a:ext cx="429948" cy="3764360"/>
          </a:xfrm>
          <a:prstGeom prst="down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1" name="Seta para Baixo 30"/>
          <p:cNvSpPr/>
          <p:nvPr/>
        </p:nvSpPr>
        <p:spPr bwMode="auto">
          <a:xfrm rot="2697763">
            <a:off x="7575122" y="1152391"/>
            <a:ext cx="429948" cy="3764360"/>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2" name="Seta para Baixo 31"/>
          <p:cNvSpPr/>
          <p:nvPr/>
        </p:nvSpPr>
        <p:spPr bwMode="auto">
          <a:xfrm rot="2697763">
            <a:off x="7727522" y="1304791"/>
            <a:ext cx="429948" cy="3764360"/>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3" name="Seta para Baixo 32"/>
          <p:cNvSpPr/>
          <p:nvPr/>
        </p:nvSpPr>
        <p:spPr bwMode="auto">
          <a:xfrm rot="2697763">
            <a:off x="7879922" y="1457191"/>
            <a:ext cx="429948" cy="3764360"/>
          </a:xfrm>
          <a:prstGeom prst="downArrow">
            <a:avLst/>
          </a:prstGeom>
          <a:solidFill>
            <a:srgbClr val="FE881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4" name="Seta para Baixo 33"/>
          <p:cNvSpPr/>
          <p:nvPr/>
        </p:nvSpPr>
        <p:spPr bwMode="auto">
          <a:xfrm rot="2697763">
            <a:off x="8032322" y="1609591"/>
            <a:ext cx="429948" cy="376436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pic>
        <p:nvPicPr>
          <p:cNvPr id="35" name="Picture 8">
            <a:extLst>
              <a:ext uri="{FF2B5EF4-FFF2-40B4-BE49-F238E27FC236}">
                <a16:creationId xmlns:a16="http://schemas.microsoft.com/office/drawing/2014/main" id="{A75B082E-CAC8-4D52-AE1A-9578B2FF6802}"/>
              </a:ext>
            </a:extLst>
          </p:cNvPr>
          <p:cNvPicPr>
            <a:picLocks noChangeAspect="1" noChangeArrowheads="1"/>
          </p:cNvPicPr>
          <p:nvPr/>
        </p:nvPicPr>
        <p:blipFill>
          <a:blip r:embed="rId2"/>
          <a:srcRect/>
          <a:stretch>
            <a:fillRect/>
          </a:stretch>
        </p:blipFill>
        <p:spPr bwMode="auto">
          <a:xfrm rot="2651488">
            <a:off x="932306" y="2420812"/>
            <a:ext cx="996454" cy="1227517"/>
          </a:xfrm>
          <a:prstGeom prst="rect">
            <a:avLst/>
          </a:prstGeom>
          <a:noFill/>
          <a:ln w="9525">
            <a:noFill/>
            <a:miter lim="800000"/>
            <a:headEnd/>
            <a:tailEnd/>
          </a:ln>
        </p:spPr>
      </p:pic>
      <p:sp>
        <p:nvSpPr>
          <p:cNvPr id="36" name="CaixaDeTexto 1">
            <a:extLst>
              <a:ext uri="{FF2B5EF4-FFF2-40B4-BE49-F238E27FC236}">
                <a16:creationId xmlns:a16="http://schemas.microsoft.com/office/drawing/2014/main" id="{28ED5915-E0C6-481B-AABD-F6562A98E193}"/>
              </a:ext>
            </a:extLst>
          </p:cNvPr>
          <p:cNvSpPr txBox="1">
            <a:spLocks noChangeArrowheads="1"/>
          </p:cNvSpPr>
          <p:nvPr/>
        </p:nvSpPr>
        <p:spPr bwMode="auto">
          <a:xfrm>
            <a:off x="8967441" y="1291921"/>
            <a:ext cx="23849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pt-BR" altLang="pt-BR" sz="2000" dirty="0"/>
              <a:t>Luz incidente</a:t>
            </a:r>
          </a:p>
          <a:p>
            <a:pPr algn="ctr">
              <a:spcBef>
                <a:spcPct val="0"/>
              </a:spcBef>
              <a:buNone/>
            </a:pPr>
            <a:r>
              <a:rPr lang="pt-BR" altLang="pt-BR" sz="2000" dirty="0"/>
              <a:t>(branca)</a:t>
            </a:r>
          </a:p>
        </p:txBody>
      </p:sp>
      <p:sp>
        <p:nvSpPr>
          <p:cNvPr id="37" name="CaixaDeTexto 6">
            <a:extLst>
              <a:ext uri="{FF2B5EF4-FFF2-40B4-BE49-F238E27FC236}">
                <a16:creationId xmlns:a16="http://schemas.microsoft.com/office/drawing/2014/main" id="{BE95E8E9-7A75-4072-867D-46BAD8AFAE7C}"/>
              </a:ext>
            </a:extLst>
          </p:cNvPr>
          <p:cNvSpPr txBox="1">
            <a:spLocks noChangeArrowheads="1"/>
          </p:cNvSpPr>
          <p:nvPr/>
        </p:nvSpPr>
        <p:spPr bwMode="auto">
          <a:xfrm>
            <a:off x="575184" y="4316926"/>
            <a:ext cx="21033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t-BR" altLang="pt-BR" sz="2000" dirty="0"/>
              <a:t>Luz Refletida</a:t>
            </a:r>
          </a:p>
          <a:p>
            <a:pPr algn="ctr">
              <a:spcBef>
                <a:spcPct val="0"/>
              </a:spcBef>
              <a:buFontTx/>
              <a:buNone/>
            </a:pPr>
            <a:r>
              <a:rPr lang="pt-BR" altLang="pt-BR" sz="2000" dirty="0"/>
              <a:t>(verde)</a:t>
            </a:r>
          </a:p>
        </p:txBody>
      </p:sp>
      <p:sp>
        <p:nvSpPr>
          <p:cNvPr id="38" name="Texto Explicativo em Nuvem 37"/>
          <p:cNvSpPr/>
          <p:nvPr/>
        </p:nvSpPr>
        <p:spPr bwMode="auto">
          <a:xfrm>
            <a:off x="1467427" y="1241336"/>
            <a:ext cx="2422201" cy="1323995"/>
          </a:xfrm>
          <a:prstGeom prst="cloudCallout">
            <a:avLst>
              <a:gd name="adj1" fmla="val -25469"/>
              <a:gd name="adj2" fmla="val 91579"/>
            </a:avLst>
          </a:prstGeom>
          <a:solidFill>
            <a:srgbClr val="B4DF8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Arial" charset="0"/>
                <a:cs typeface="Arial" charset="0"/>
              </a:rPr>
              <a:t>A superfície</a:t>
            </a:r>
            <a:r>
              <a:rPr kumimoji="0" lang="pt-BR" sz="1800" b="0" i="0" u="none" strike="noStrike" cap="none" normalizeH="0" dirty="0">
                <a:ln>
                  <a:noFill/>
                </a:ln>
                <a:solidFill>
                  <a:schemeClr val="tx1"/>
                </a:solidFill>
                <a:effectLst/>
                <a:latin typeface="Arial" charset="0"/>
                <a:cs typeface="Arial" charset="0"/>
              </a:rPr>
              <a:t> aparenta ser verde</a:t>
            </a:r>
            <a:endParaRPr kumimoji="0" lang="pt-BR" sz="1800" b="0" i="0" u="none" strike="noStrike" cap="none" normalizeH="0" baseline="0" dirty="0">
              <a:ln>
                <a:noFill/>
              </a:ln>
              <a:solidFill>
                <a:schemeClr val="tx1"/>
              </a:solidFill>
              <a:effectLst/>
              <a:latin typeface="Arial" charset="0"/>
              <a:cs typeface="Arial" charset="0"/>
            </a:endParaRPr>
          </a:p>
        </p:txBody>
      </p:sp>
      <p:sp>
        <p:nvSpPr>
          <p:cNvPr id="39" name="Rectangle 3">
            <a:extLst>
              <a:ext uri="{FF2B5EF4-FFF2-40B4-BE49-F238E27FC236}">
                <a16:creationId xmlns:a16="http://schemas.microsoft.com/office/drawing/2014/main" id="{F0426E99-8DE8-42A2-8CDA-12A8B1B3C321}"/>
              </a:ext>
            </a:extLst>
          </p:cNvPr>
          <p:cNvSpPr txBox="1">
            <a:spLocks noChangeArrowheads="1"/>
          </p:cNvSpPr>
          <p:nvPr/>
        </p:nvSpPr>
        <p:spPr bwMode="auto">
          <a:xfrm>
            <a:off x="644431" y="6233297"/>
            <a:ext cx="10887767" cy="4151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a:solidFill>
                  <a:schemeClr val="tx1"/>
                </a:solidFill>
                <a:latin typeface="+mn-lt"/>
              </a:defRPr>
            </a:lvl2pPr>
            <a:lvl3pPr marL="1143000" indent="-228600" algn="l" rtl="0" eaLnBrk="0" fontAlgn="base" hangingPunct="0">
              <a:lnSpc>
                <a:spcPct val="90000"/>
              </a:lnSpc>
              <a:spcBef>
                <a:spcPts val="500"/>
              </a:spcBef>
              <a:spcAft>
                <a:spcPct val="0"/>
              </a:spcAft>
              <a:buFont typeface="Arial" charset="0"/>
              <a:buChar char="•"/>
              <a:defRPr sz="2000">
                <a:solidFill>
                  <a:schemeClr val="tx1"/>
                </a:solidFill>
                <a:latin typeface="+mn-lt"/>
              </a:defRPr>
            </a:lvl3pPr>
            <a:lvl4pPr marL="1600200" indent="-228600" algn="l" rtl="0" eaLnBrk="0" fontAlgn="base" hangingPunct="0">
              <a:lnSpc>
                <a:spcPct val="90000"/>
              </a:lnSpc>
              <a:spcBef>
                <a:spcPts val="500"/>
              </a:spcBef>
              <a:spcAft>
                <a:spcPct val="0"/>
              </a:spcAft>
              <a:buFont typeface="Arial" charset="0"/>
              <a:buChar char="•"/>
              <a:defRPr>
                <a:solidFill>
                  <a:schemeClr val="tx1"/>
                </a:solidFill>
                <a:latin typeface="+mn-lt"/>
              </a:defRPr>
            </a:lvl4pPr>
            <a:lvl5pPr marL="2057400" indent="-228600" algn="l" rtl="0" eaLnBrk="0" fontAlgn="base" hangingPunct="0">
              <a:lnSpc>
                <a:spcPct val="90000"/>
              </a:lnSpc>
              <a:spcBef>
                <a:spcPts val="500"/>
              </a:spcBef>
              <a:spcAft>
                <a:spcPct val="0"/>
              </a:spcAft>
              <a:buFont typeface="Arial" charset="0"/>
              <a:buChar char="•"/>
              <a:defRPr>
                <a:solidFill>
                  <a:schemeClr val="tx1"/>
                </a:solidFill>
                <a:latin typeface="+mn-lt"/>
              </a:defRPr>
            </a:lvl5pPr>
            <a:lvl6pPr marL="2514600" indent="-228600" algn="l" rtl="0" eaLnBrk="0" fontAlgn="base" hangingPunct="0">
              <a:lnSpc>
                <a:spcPct val="90000"/>
              </a:lnSpc>
              <a:spcBef>
                <a:spcPts val="500"/>
              </a:spcBef>
              <a:spcAft>
                <a:spcPct val="0"/>
              </a:spcAft>
              <a:buFont typeface="Arial" charset="0"/>
              <a:buChar char="•"/>
              <a:defRPr>
                <a:solidFill>
                  <a:schemeClr val="tx1"/>
                </a:solidFill>
                <a:latin typeface="+mn-lt"/>
              </a:defRPr>
            </a:lvl6pPr>
            <a:lvl7pPr marL="2971800" indent="-228600" algn="l" rtl="0" eaLnBrk="0" fontAlgn="base" hangingPunct="0">
              <a:lnSpc>
                <a:spcPct val="90000"/>
              </a:lnSpc>
              <a:spcBef>
                <a:spcPts val="500"/>
              </a:spcBef>
              <a:spcAft>
                <a:spcPct val="0"/>
              </a:spcAft>
              <a:buFont typeface="Arial" charset="0"/>
              <a:buChar char="•"/>
              <a:defRPr>
                <a:solidFill>
                  <a:schemeClr val="tx1"/>
                </a:solidFill>
                <a:latin typeface="+mn-lt"/>
              </a:defRPr>
            </a:lvl7pPr>
            <a:lvl8pPr marL="3429000" indent="-228600" algn="l" rtl="0" eaLnBrk="0" fontAlgn="base" hangingPunct="0">
              <a:lnSpc>
                <a:spcPct val="90000"/>
              </a:lnSpc>
              <a:spcBef>
                <a:spcPts val="500"/>
              </a:spcBef>
              <a:spcAft>
                <a:spcPct val="0"/>
              </a:spcAft>
              <a:buFont typeface="Arial" charset="0"/>
              <a:buChar char="•"/>
              <a:defRPr>
                <a:solidFill>
                  <a:schemeClr val="tx1"/>
                </a:solidFill>
                <a:latin typeface="+mn-lt"/>
              </a:defRPr>
            </a:lvl8pPr>
            <a:lvl9pPr marL="3886200" indent="-228600" algn="l" rtl="0" eaLnBrk="0" fontAlgn="base" hangingPunct="0">
              <a:lnSpc>
                <a:spcPct val="90000"/>
              </a:lnSpc>
              <a:spcBef>
                <a:spcPts val="500"/>
              </a:spcBef>
              <a:spcAft>
                <a:spcPct val="0"/>
              </a:spcAft>
              <a:buFont typeface="Arial" charset="0"/>
              <a:buChar char="•"/>
              <a:defRPr>
                <a:solidFill>
                  <a:schemeClr val="tx1"/>
                </a:solidFill>
                <a:latin typeface="+mn-lt"/>
              </a:defRPr>
            </a:lvl9pPr>
          </a:lstStyle>
          <a:p>
            <a:pPr algn="just" eaLnBrk="1" hangingPunct="1"/>
            <a:r>
              <a:rPr lang="pt-BR" altLang="pt-BR" sz="2200" b="1" u="sng" kern="0" dirty="0">
                <a:latin typeface="Calibri" panose="020F0502020204030204" pitchFamily="34" charset="0"/>
                <a:cs typeface="Arial" panose="020B0604020202020204" pitchFamily="34" charset="0"/>
              </a:rPr>
              <a:t>Reflexão seletiva</a:t>
            </a:r>
            <a:r>
              <a:rPr lang="pt-BR" altLang="pt-BR" sz="2200" b="1" kern="0" dirty="0">
                <a:latin typeface="Calibri" panose="020F0502020204030204" pitchFamily="34" charset="0"/>
                <a:cs typeface="Arial" panose="020B0604020202020204" pitchFamily="34" charset="0"/>
              </a:rPr>
              <a:t>:</a:t>
            </a:r>
            <a:r>
              <a:rPr lang="pt-BR" altLang="pt-BR" sz="2200" kern="0" dirty="0">
                <a:latin typeface="Calibri" panose="020F0502020204030204" pitchFamily="34" charset="0"/>
                <a:cs typeface="Arial" panose="020B0604020202020204" pitchFamily="34" charset="0"/>
              </a:rPr>
              <a:t> um objeto aparenta a cor X porque reflete a cor X (e absorve as demais)</a:t>
            </a:r>
          </a:p>
        </p:txBody>
      </p:sp>
      <p:pic>
        <p:nvPicPr>
          <p:cNvPr id="20" name="Imagem 19">
            <a:extLst>
              <a:ext uri="{FF2B5EF4-FFF2-40B4-BE49-F238E27FC236}">
                <a16:creationId xmlns:a16="http://schemas.microsoft.com/office/drawing/2014/main" id="{051B1BEE-7FD0-4436-8702-9FBBC29207FA}"/>
              </a:ext>
            </a:extLst>
          </p:cNvPr>
          <p:cNvPicPr>
            <a:picLocks noChangeAspect="1"/>
          </p:cNvPicPr>
          <p:nvPr/>
        </p:nvPicPr>
        <p:blipFill>
          <a:blip r:embed="rId3"/>
          <a:stretch>
            <a:fillRect/>
          </a:stretch>
        </p:blipFill>
        <p:spPr>
          <a:xfrm>
            <a:off x="11599408" y="117265"/>
            <a:ext cx="488736" cy="573209"/>
          </a:xfrm>
          <a:prstGeom prst="rect">
            <a:avLst/>
          </a:prstGeom>
        </p:spPr>
      </p:pic>
      <p:cxnSp>
        <p:nvCxnSpPr>
          <p:cNvPr id="21" name="Conector reto 20">
            <a:extLst>
              <a:ext uri="{FF2B5EF4-FFF2-40B4-BE49-F238E27FC236}">
                <a16:creationId xmlns:a16="http://schemas.microsoft.com/office/drawing/2014/main" id="{E7E88F26-D83E-423B-9E49-818D2E3E414D}"/>
              </a:ext>
            </a:extLst>
          </p:cNvPr>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17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P spid="31" grpId="0" animBg="1"/>
      <p:bldP spid="32" grpId="0" animBg="1"/>
      <p:bldP spid="33" grpId="0" animBg="1"/>
      <p:bldP spid="34" grpId="0" animBg="1"/>
      <p:bldP spid="36" grpId="0"/>
      <p:bldP spid="37" grpId="0"/>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bo 55"/>
          <p:cNvSpPr/>
          <p:nvPr/>
        </p:nvSpPr>
        <p:spPr bwMode="auto">
          <a:xfrm>
            <a:off x="2944618" y="3704562"/>
            <a:ext cx="6705372" cy="2533726"/>
          </a:xfrm>
          <a:prstGeom prst="cube">
            <a:avLst>
              <a:gd name="adj" fmla="val 815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57" name="Seta para Baixo 56"/>
          <p:cNvSpPr/>
          <p:nvPr/>
        </p:nvSpPr>
        <p:spPr bwMode="auto">
          <a:xfrm rot="6096416">
            <a:off x="4390608" y="2080129"/>
            <a:ext cx="429948" cy="3764360"/>
          </a:xfrm>
          <a:prstGeom prst="down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58" name="Seta para Baixo 57"/>
          <p:cNvSpPr/>
          <p:nvPr/>
        </p:nvSpPr>
        <p:spPr bwMode="auto">
          <a:xfrm rot="6096416">
            <a:off x="4543008" y="2232529"/>
            <a:ext cx="429948" cy="3764360"/>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59" name="Seta para Baixo 58"/>
          <p:cNvSpPr/>
          <p:nvPr/>
        </p:nvSpPr>
        <p:spPr bwMode="auto">
          <a:xfrm rot="6096416">
            <a:off x="4695408" y="2384929"/>
            <a:ext cx="429948" cy="3764360"/>
          </a:xfrm>
          <a:prstGeom prst="down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60" name="Seta para Baixo 59"/>
          <p:cNvSpPr/>
          <p:nvPr/>
        </p:nvSpPr>
        <p:spPr bwMode="auto">
          <a:xfrm rot="6096416">
            <a:off x="4847808" y="2537329"/>
            <a:ext cx="429948" cy="3764360"/>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61" name="Seta para Baixo 60"/>
          <p:cNvSpPr/>
          <p:nvPr/>
        </p:nvSpPr>
        <p:spPr bwMode="auto">
          <a:xfrm rot="6096416">
            <a:off x="5000208" y="2689729"/>
            <a:ext cx="429948" cy="3764360"/>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62" name="Seta para Baixo 61"/>
          <p:cNvSpPr/>
          <p:nvPr/>
        </p:nvSpPr>
        <p:spPr bwMode="auto">
          <a:xfrm rot="6096416">
            <a:off x="5152608" y="2842129"/>
            <a:ext cx="429948" cy="3764360"/>
          </a:xfrm>
          <a:prstGeom prst="downArrow">
            <a:avLst/>
          </a:prstGeom>
          <a:solidFill>
            <a:srgbClr val="FE881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63" name="Seta para Baixo 62"/>
          <p:cNvSpPr/>
          <p:nvPr/>
        </p:nvSpPr>
        <p:spPr bwMode="auto">
          <a:xfrm rot="6096416">
            <a:off x="5305008" y="2994529"/>
            <a:ext cx="429948" cy="376436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64" name="CaixaDeTexto 63"/>
          <p:cNvSpPr txBox="1"/>
          <p:nvPr/>
        </p:nvSpPr>
        <p:spPr>
          <a:xfrm>
            <a:off x="3452641" y="5839913"/>
            <a:ext cx="4010297" cy="369332"/>
          </a:xfrm>
          <a:prstGeom prst="rect">
            <a:avLst/>
          </a:prstGeom>
          <a:noFill/>
        </p:spPr>
        <p:txBody>
          <a:bodyPr wrap="square" rtlCol="0">
            <a:spAutoFit/>
          </a:bodyPr>
          <a:lstStyle/>
          <a:p>
            <a:r>
              <a:rPr lang="pt-BR" dirty="0"/>
              <a:t>A superfície reflete todas as cores</a:t>
            </a:r>
          </a:p>
        </p:txBody>
      </p:sp>
      <p:sp>
        <p:nvSpPr>
          <p:cNvPr id="65" name="Seta para Baixo 64"/>
          <p:cNvSpPr/>
          <p:nvPr/>
        </p:nvSpPr>
        <p:spPr bwMode="auto">
          <a:xfrm rot="2697763">
            <a:off x="7458777" y="1153758"/>
            <a:ext cx="429948" cy="3764360"/>
          </a:xfrm>
          <a:prstGeom prst="down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66" name="Seta para Baixo 65"/>
          <p:cNvSpPr/>
          <p:nvPr/>
        </p:nvSpPr>
        <p:spPr bwMode="auto">
          <a:xfrm rot="2697763">
            <a:off x="7611177" y="1306158"/>
            <a:ext cx="429948" cy="3764360"/>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67" name="Seta para Baixo 66"/>
          <p:cNvSpPr/>
          <p:nvPr/>
        </p:nvSpPr>
        <p:spPr bwMode="auto">
          <a:xfrm rot="2697763">
            <a:off x="7763577" y="1458558"/>
            <a:ext cx="429948" cy="3764360"/>
          </a:xfrm>
          <a:prstGeom prst="down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68" name="Seta para Baixo 67"/>
          <p:cNvSpPr/>
          <p:nvPr/>
        </p:nvSpPr>
        <p:spPr bwMode="auto">
          <a:xfrm rot="2697763">
            <a:off x="7915977" y="1610958"/>
            <a:ext cx="429948" cy="3764360"/>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69" name="Seta para Baixo 68"/>
          <p:cNvSpPr/>
          <p:nvPr/>
        </p:nvSpPr>
        <p:spPr bwMode="auto">
          <a:xfrm rot="2697763">
            <a:off x="8068377" y="1763358"/>
            <a:ext cx="429948" cy="3764360"/>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70" name="Seta para Baixo 69"/>
          <p:cNvSpPr/>
          <p:nvPr/>
        </p:nvSpPr>
        <p:spPr bwMode="auto">
          <a:xfrm rot="2697763">
            <a:off x="8220777" y="1915758"/>
            <a:ext cx="429948" cy="3764360"/>
          </a:xfrm>
          <a:prstGeom prst="downArrow">
            <a:avLst/>
          </a:prstGeom>
          <a:solidFill>
            <a:srgbClr val="FE881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71" name="Seta para Baixo 70"/>
          <p:cNvSpPr/>
          <p:nvPr/>
        </p:nvSpPr>
        <p:spPr bwMode="auto">
          <a:xfrm rot="2697763">
            <a:off x="8373177" y="2068158"/>
            <a:ext cx="429948" cy="376436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pic>
        <p:nvPicPr>
          <p:cNvPr id="72" name="Picture 8">
            <a:extLst>
              <a:ext uri="{FF2B5EF4-FFF2-40B4-BE49-F238E27FC236}">
                <a16:creationId xmlns:a16="http://schemas.microsoft.com/office/drawing/2014/main" id="{A75B082E-CAC8-4D52-AE1A-9578B2FF6802}"/>
              </a:ext>
            </a:extLst>
          </p:cNvPr>
          <p:cNvPicPr>
            <a:picLocks noChangeAspect="1" noChangeArrowheads="1"/>
          </p:cNvPicPr>
          <p:nvPr/>
        </p:nvPicPr>
        <p:blipFill>
          <a:blip r:embed="rId2"/>
          <a:srcRect/>
          <a:stretch>
            <a:fillRect/>
          </a:stretch>
        </p:blipFill>
        <p:spPr bwMode="auto">
          <a:xfrm rot="2651488">
            <a:off x="1273161" y="2879379"/>
            <a:ext cx="996454" cy="1227517"/>
          </a:xfrm>
          <a:prstGeom prst="rect">
            <a:avLst/>
          </a:prstGeom>
          <a:noFill/>
          <a:ln w="9525">
            <a:noFill/>
            <a:miter lim="800000"/>
            <a:headEnd/>
            <a:tailEnd/>
          </a:ln>
        </p:spPr>
      </p:pic>
      <p:sp>
        <p:nvSpPr>
          <p:cNvPr id="73" name="CaixaDeTexto 1">
            <a:extLst>
              <a:ext uri="{FF2B5EF4-FFF2-40B4-BE49-F238E27FC236}">
                <a16:creationId xmlns:a16="http://schemas.microsoft.com/office/drawing/2014/main" id="{28ED5915-E0C6-481B-AABD-F6562A98E193}"/>
              </a:ext>
            </a:extLst>
          </p:cNvPr>
          <p:cNvSpPr txBox="1">
            <a:spLocks noChangeArrowheads="1"/>
          </p:cNvSpPr>
          <p:nvPr/>
        </p:nvSpPr>
        <p:spPr bwMode="auto">
          <a:xfrm>
            <a:off x="8997439" y="1591035"/>
            <a:ext cx="23849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pt-BR" altLang="pt-BR" sz="2000" dirty="0"/>
              <a:t>Luz incidente</a:t>
            </a:r>
          </a:p>
          <a:p>
            <a:pPr algn="ctr">
              <a:spcBef>
                <a:spcPct val="0"/>
              </a:spcBef>
              <a:buNone/>
            </a:pPr>
            <a:r>
              <a:rPr lang="pt-BR" altLang="pt-BR" sz="2000" dirty="0"/>
              <a:t>(branca)</a:t>
            </a:r>
          </a:p>
        </p:txBody>
      </p:sp>
      <p:sp>
        <p:nvSpPr>
          <p:cNvPr id="74" name="CaixaDeTexto 6">
            <a:extLst>
              <a:ext uri="{FF2B5EF4-FFF2-40B4-BE49-F238E27FC236}">
                <a16:creationId xmlns:a16="http://schemas.microsoft.com/office/drawing/2014/main" id="{BE95E8E9-7A75-4072-867D-46BAD8AFAE7C}"/>
              </a:ext>
            </a:extLst>
          </p:cNvPr>
          <p:cNvSpPr txBox="1">
            <a:spLocks noChangeArrowheads="1"/>
          </p:cNvSpPr>
          <p:nvPr/>
        </p:nvSpPr>
        <p:spPr bwMode="auto">
          <a:xfrm>
            <a:off x="916039" y="4775493"/>
            <a:ext cx="21033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t-BR" altLang="pt-BR" sz="2000" dirty="0"/>
              <a:t>Luz Refletida</a:t>
            </a:r>
          </a:p>
          <a:p>
            <a:pPr algn="ctr">
              <a:spcBef>
                <a:spcPct val="0"/>
              </a:spcBef>
              <a:buFontTx/>
              <a:buNone/>
            </a:pPr>
            <a:r>
              <a:rPr lang="pt-BR" altLang="pt-BR" sz="2000" dirty="0"/>
              <a:t>(branca)</a:t>
            </a:r>
          </a:p>
        </p:txBody>
      </p:sp>
      <p:sp>
        <p:nvSpPr>
          <p:cNvPr id="75" name="Texto Explicativo em Nuvem 74"/>
          <p:cNvSpPr/>
          <p:nvPr/>
        </p:nvSpPr>
        <p:spPr bwMode="auto">
          <a:xfrm>
            <a:off x="1808282" y="1699903"/>
            <a:ext cx="2422201" cy="1323995"/>
          </a:xfrm>
          <a:prstGeom prst="cloudCallout">
            <a:avLst>
              <a:gd name="adj1" fmla="val -23482"/>
              <a:gd name="adj2" fmla="val 78251"/>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Arial" charset="0"/>
                <a:cs typeface="Arial" charset="0"/>
              </a:rPr>
              <a:t>A superfície</a:t>
            </a:r>
            <a:r>
              <a:rPr kumimoji="0" lang="pt-BR" sz="1800" b="0" i="0" u="none" strike="noStrike" cap="none" normalizeH="0" dirty="0">
                <a:ln>
                  <a:noFill/>
                </a:ln>
                <a:solidFill>
                  <a:schemeClr val="tx1"/>
                </a:solidFill>
                <a:effectLst/>
                <a:latin typeface="Arial" charset="0"/>
                <a:cs typeface="Arial" charset="0"/>
              </a:rPr>
              <a:t> aparenta ser branca</a:t>
            </a:r>
            <a:endParaRPr kumimoji="0" lang="pt-BR" sz="1800" b="0" i="0" u="none" strike="noStrike" cap="none" normalizeH="0" baseline="0" dirty="0">
              <a:ln>
                <a:noFill/>
              </a:ln>
              <a:solidFill>
                <a:schemeClr val="tx1"/>
              </a:solidFill>
              <a:effectLst/>
              <a:latin typeface="Arial" charset="0"/>
              <a:cs typeface="Arial" charset="0"/>
            </a:endParaRPr>
          </a:p>
        </p:txBody>
      </p:sp>
      <p:sp>
        <p:nvSpPr>
          <p:cNvPr id="25" name="CaixaDeTexto 24">
            <a:extLst>
              <a:ext uri="{FF2B5EF4-FFF2-40B4-BE49-F238E27FC236}">
                <a16:creationId xmlns:a16="http://schemas.microsoft.com/office/drawing/2014/main" id="{60E512B7-05F0-4FD9-BFB9-1E3007C020A0}"/>
              </a:ext>
            </a:extLst>
          </p:cNvPr>
          <p:cNvSpPr txBox="1"/>
          <p:nvPr/>
        </p:nvSpPr>
        <p:spPr>
          <a:xfrm>
            <a:off x="228036" y="346374"/>
            <a:ext cx="7064477" cy="461665"/>
          </a:xfrm>
          <a:prstGeom prst="rect">
            <a:avLst/>
          </a:prstGeom>
          <a:noFill/>
        </p:spPr>
        <p:txBody>
          <a:bodyPr wrap="square" rtlCol="0">
            <a:spAutoFit/>
          </a:bodyPr>
          <a:lstStyle/>
          <a:p>
            <a:r>
              <a:rPr lang="pt-BR" sz="2400" b="1" dirty="0">
                <a:solidFill>
                  <a:srgbClr val="002060"/>
                </a:solidFill>
                <a:latin typeface="+mn-lt"/>
              </a:rPr>
              <a:t>Reflexão seletiva e as cores associadas aos objetos</a:t>
            </a:r>
          </a:p>
        </p:txBody>
      </p:sp>
      <p:pic>
        <p:nvPicPr>
          <p:cNvPr id="26" name="Imagem 25">
            <a:extLst>
              <a:ext uri="{FF2B5EF4-FFF2-40B4-BE49-F238E27FC236}">
                <a16:creationId xmlns:a16="http://schemas.microsoft.com/office/drawing/2014/main" id="{8686589D-FE39-4A15-AB29-0080A3598823}"/>
              </a:ext>
            </a:extLst>
          </p:cNvPr>
          <p:cNvPicPr>
            <a:picLocks noChangeAspect="1"/>
          </p:cNvPicPr>
          <p:nvPr/>
        </p:nvPicPr>
        <p:blipFill>
          <a:blip r:embed="rId3"/>
          <a:stretch>
            <a:fillRect/>
          </a:stretch>
        </p:blipFill>
        <p:spPr>
          <a:xfrm>
            <a:off x="11599408" y="117265"/>
            <a:ext cx="488736" cy="573209"/>
          </a:xfrm>
          <a:prstGeom prst="rect">
            <a:avLst/>
          </a:prstGeom>
        </p:spPr>
      </p:pic>
      <p:cxnSp>
        <p:nvCxnSpPr>
          <p:cNvPr id="27" name="Conector reto 26">
            <a:extLst>
              <a:ext uri="{FF2B5EF4-FFF2-40B4-BE49-F238E27FC236}">
                <a16:creationId xmlns:a16="http://schemas.microsoft.com/office/drawing/2014/main" id="{68F4D8E0-540B-46C2-9641-868F52AB92FB}"/>
              </a:ext>
            </a:extLst>
          </p:cNvPr>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21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500"/>
                                        <p:tgtEl>
                                          <p:spTgt spid="6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500"/>
                                        <p:tgtEl>
                                          <p:spTgt spid="6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500"/>
                                        <p:tgtEl>
                                          <p:spTgt spid="7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fade">
                                      <p:cBhvr>
                                        <p:cTn id="6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5" grpId="0" animBg="1"/>
      <p:bldP spid="66" grpId="0" animBg="1"/>
      <p:bldP spid="67" grpId="0" animBg="1"/>
      <p:bldP spid="68" grpId="0" animBg="1"/>
      <p:bldP spid="69" grpId="0" animBg="1"/>
      <p:bldP spid="70" grpId="0" animBg="1"/>
      <p:bldP spid="71" grpId="0" animBg="1"/>
      <p:bldP spid="73" grpId="0"/>
      <p:bldP spid="74" grpId="0"/>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bo 55"/>
          <p:cNvSpPr/>
          <p:nvPr/>
        </p:nvSpPr>
        <p:spPr bwMode="auto">
          <a:xfrm>
            <a:off x="2944618" y="3704562"/>
            <a:ext cx="6705372" cy="2533726"/>
          </a:xfrm>
          <a:prstGeom prst="cube">
            <a:avLst>
              <a:gd name="adj" fmla="val 815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63" name="Seta para Baixo 62"/>
          <p:cNvSpPr/>
          <p:nvPr/>
        </p:nvSpPr>
        <p:spPr bwMode="auto">
          <a:xfrm rot="6096416">
            <a:off x="5305008" y="2994529"/>
            <a:ext cx="429948" cy="376436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64" name="CaixaDeTexto 63"/>
          <p:cNvSpPr txBox="1"/>
          <p:nvPr/>
        </p:nvSpPr>
        <p:spPr>
          <a:xfrm>
            <a:off x="3452641" y="5839913"/>
            <a:ext cx="4010297" cy="369332"/>
          </a:xfrm>
          <a:prstGeom prst="rect">
            <a:avLst/>
          </a:prstGeom>
          <a:noFill/>
        </p:spPr>
        <p:txBody>
          <a:bodyPr wrap="square" rtlCol="0">
            <a:spAutoFit/>
          </a:bodyPr>
          <a:lstStyle/>
          <a:p>
            <a:r>
              <a:rPr lang="pt-BR" dirty="0"/>
              <a:t>A superfície reflete todas as cores</a:t>
            </a:r>
          </a:p>
        </p:txBody>
      </p:sp>
      <p:sp>
        <p:nvSpPr>
          <p:cNvPr id="71" name="Seta para Baixo 70"/>
          <p:cNvSpPr/>
          <p:nvPr/>
        </p:nvSpPr>
        <p:spPr bwMode="auto">
          <a:xfrm rot="2697763">
            <a:off x="8373177" y="2068158"/>
            <a:ext cx="429948" cy="376436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pic>
        <p:nvPicPr>
          <p:cNvPr id="72" name="Picture 8">
            <a:extLst>
              <a:ext uri="{FF2B5EF4-FFF2-40B4-BE49-F238E27FC236}">
                <a16:creationId xmlns:a16="http://schemas.microsoft.com/office/drawing/2014/main" id="{A75B082E-CAC8-4D52-AE1A-9578B2FF6802}"/>
              </a:ext>
            </a:extLst>
          </p:cNvPr>
          <p:cNvPicPr>
            <a:picLocks noChangeAspect="1" noChangeArrowheads="1"/>
          </p:cNvPicPr>
          <p:nvPr/>
        </p:nvPicPr>
        <p:blipFill>
          <a:blip r:embed="rId2"/>
          <a:srcRect/>
          <a:stretch>
            <a:fillRect/>
          </a:stretch>
        </p:blipFill>
        <p:spPr bwMode="auto">
          <a:xfrm rot="2651488">
            <a:off x="1273161" y="2879379"/>
            <a:ext cx="996454" cy="1227517"/>
          </a:xfrm>
          <a:prstGeom prst="rect">
            <a:avLst/>
          </a:prstGeom>
          <a:noFill/>
          <a:ln w="9525">
            <a:noFill/>
            <a:miter lim="800000"/>
            <a:headEnd/>
            <a:tailEnd/>
          </a:ln>
        </p:spPr>
      </p:pic>
      <p:sp>
        <p:nvSpPr>
          <p:cNvPr id="73" name="CaixaDeTexto 1">
            <a:extLst>
              <a:ext uri="{FF2B5EF4-FFF2-40B4-BE49-F238E27FC236}">
                <a16:creationId xmlns:a16="http://schemas.microsoft.com/office/drawing/2014/main" id="{28ED5915-E0C6-481B-AABD-F6562A98E193}"/>
              </a:ext>
            </a:extLst>
          </p:cNvPr>
          <p:cNvSpPr txBox="1">
            <a:spLocks noChangeArrowheads="1"/>
          </p:cNvSpPr>
          <p:nvPr/>
        </p:nvSpPr>
        <p:spPr bwMode="auto">
          <a:xfrm>
            <a:off x="8997439" y="1591035"/>
            <a:ext cx="23849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pt-BR" altLang="pt-BR" sz="2000" dirty="0"/>
              <a:t>Luz incidente</a:t>
            </a:r>
          </a:p>
          <a:p>
            <a:pPr algn="ctr">
              <a:spcBef>
                <a:spcPct val="0"/>
              </a:spcBef>
              <a:buNone/>
            </a:pPr>
            <a:r>
              <a:rPr lang="pt-BR" altLang="pt-BR" sz="2000" dirty="0"/>
              <a:t>(vermelha)</a:t>
            </a:r>
          </a:p>
        </p:txBody>
      </p:sp>
      <p:sp>
        <p:nvSpPr>
          <p:cNvPr id="74" name="CaixaDeTexto 6">
            <a:extLst>
              <a:ext uri="{FF2B5EF4-FFF2-40B4-BE49-F238E27FC236}">
                <a16:creationId xmlns:a16="http://schemas.microsoft.com/office/drawing/2014/main" id="{BE95E8E9-7A75-4072-867D-46BAD8AFAE7C}"/>
              </a:ext>
            </a:extLst>
          </p:cNvPr>
          <p:cNvSpPr txBox="1">
            <a:spLocks noChangeArrowheads="1"/>
          </p:cNvSpPr>
          <p:nvPr/>
        </p:nvSpPr>
        <p:spPr bwMode="auto">
          <a:xfrm>
            <a:off x="916039" y="4775493"/>
            <a:ext cx="21033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t-BR" altLang="pt-BR" sz="2000" dirty="0"/>
              <a:t>Luz Refletida</a:t>
            </a:r>
          </a:p>
          <a:p>
            <a:pPr algn="ctr">
              <a:spcBef>
                <a:spcPct val="0"/>
              </a:spcBef>
              <a:buFontTx/>
              <a:buNone/>
            </a:pPr>
            <a:r>
              <a:rPr lang="pt-BR" altLang="pt-BR" sz="2000" dirty="0"/>
              <a:t>(vermelha)</a:t>
            </a:r>
          </a:p>
        </p:txBody>
      </p:sp>
      <p:sp>
        <p:nvSpPr>
          <p:cNvPr id="75" name="Texto Explicativo em Nuvem 74"/>
          <p:cNvSpPr/>
          <p:nvPr/>
        </p:nvSpPr>
        <p:spPr bwMode="auto">
          <a:xfrm>
            <a:off x="1808282" y="1699903"/>
            <a:ext cx="2422201" cy="1323995"/>
          </a:xfrm>
          <a:prstGeom prst="cloudCallout">
            <a:avLst>
              <a:gd name="adj1" fmla="val -23482"/>
              <a:gd name="adj2" fmla="val 78251"/>
            </a:avLst>
          </a:prstGeom>
          <a:solidFill>
            <a:srgbClr val="FF3300">
              <a:alpha val="52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1800" b="0" i="0" u="none" strike="noStrike" cap="none" normalizeH="0" baseline="0" dirty="0">
                <a:ln>
                  <a:noFill/>
                </a:ln>
                <a:solidFill>
                  <a:schemeClr val="tx1"/>
                </a:solidFill>
                <a:effectLst/>
                <a:latin typeface="Arial" charset="0"/>
                <a:cs typeface="Arial" charset="0"/>
              </a:rPr>
              <a:t>A superfície</a:t>
            </a:r>
            <a:r>
              <a:rPr kumimoji="0" lang="pt-BR" sz="1800" b="0" i="0" u="none" strike="noStrike" cap="none" normalizeH="0" dirty="0">
                <a:ln>
                  <a:noFill/>
                </a:ln>
                <a:solidFill>
                  <a:schemeClr val="tx1"/>
                </a:solidFill>
                <a:effectLst/>
                <a:latin typeface="Arial" charset="0"/>
                <a:cs typeface="Arial" charset="0"/>
              </a:rPr>
              <a:t> aparenta ser vermelha</a:t>
            </a:r>
            <a:endParaRPr kumimoji="0" lang="pt-BR" sz="1800" b="0" i="0" u="none" strike="noStrike" cap="none" normalizeH="0" baseline="0" dirty="0">
              <a:ln>
                <a:noFill/>
              </a:ln>
              <a:solidFill>
                <a:schemeClr val="tx1"/>
              </a:solidFill>
              <a:effectLst/>
              <a:latin typeface="Arial" charset="0"/>
              <a:cs typeface="Arial" charset="0"/>
            </a:endParaRPr>
          </a:p>
        </p:txBody>
      </p:sp>
      <p:sp>
        <p:nvSpPr>
          <p:cNvPr id="25" name="CaixaDeTexto 24">
            <a:extLst>
              <a:ext uri="{FF2B5EF4-FFF2-40B4-BE49-F238E27FC236}">
                <a16:creationId xmlns:a16="http://schemas.microsoft.com/office/drawing/2014/main" id="{84F51BB4-0ADA-465E-AA83-EBAEF77D556A}"/>
              </a:ext>
            </a:extLst>
          </p:cNvPr>
          <p:cNvSpPr txBox="1"/>
          <p:nvPr/>
        </p:nvSpPr>
        <p:spPr>
          <a:xfrm>
            <a:off x="228036" y="346374"/>
            <a:ext cx="7064477" cy="461665"/>
          </a:xfrm>
          <a:prstGeom prst="rect">
            <a:avLst/>
          </a:prstGeom>
          <a:noFill/>
        </p:spPr>
        <p:txBody>
          <a:bodyPr wrap="square" rtlCol="0">
            <a:spAutoFit/>
          </a:bodyPr>
          <a:lstStyle/>
          <a:p>
            <a:r>
              <a:rPr lang="pt-BR" sz="2400" b="1" dirty="0">
                <a:solidFill>
                  <a:srgbClr val="002060"/>
                </a:solidFill>
                <a:latin typeface="+mn-lt"/>
              </a:rPr>
              <a:t>Reflexão seletiva e as cores associadas aos objetos</a:t>
            </a:r>
          </a:p>
        </p:txBody>
      </p:sp>
      <p:pic>
        <p:nvPicPr>
          <p:cNvPr id="26" name="Imagem 25">
            <a:extLst>
              <a:ext uri="{FF2B5EF4-FFF2-40B4-BE49-F238E27FC236}">
                <a16:creationId xmlns:a16="http://schemas.microsoft.com/office/drawing/2014/main" id="{75936B4F-A49D-446E-A335-9B25A2C01425}"/>
              </a:ext>
            </a:extLst>
          </p:cNvPr>
          <p:cNvPicPr>
            <a:picLocks noChangeAspect="1"/>
          </p:cNvPicPr>
          <p:nvPr/>
        </p:nvPicPr>
        <p:blipFill>
          <a:blip r:embed="rId3"/>
          <a:stretch>
            <a:fillRect/>
          </a:stretch>
        </p:blipFill>
        <p:spPr>
          <a:xfrm>
            <a:off x="11599408" y="117265"/>
            <a:ext cx="488736" cy="573209"/>
          </a:xfrm>
          <a:prstGeom prst="rect">
            <a:avLst/>
          </a:prstGeom>
        </p:spPr>
      </p:pic>
      <p:cxnSp>
        <p:nvCxnSpPr>
          <p:cNvPr id="27" name="Conector reto 26">
            <a:extLst>
              <a:ext uri="{FF2B5EF4-FFF2-40B4-BE49-F238E27FC236}">
                <a16:creationId xmlns:a16="http://schemas.microsoft.com/office/drawing/2014/main" id="{E8E4CB1B-031E-4957-8E00-4B1A24BF9C56}"/>
              </a:ext>
            </a:extLst>
          </p:cNvPr>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71" grpId="0" animBg="1"/>
      <p:bldP spid="73" grpId="0"/>
      <p:bldP spid="74" grpId="0"/>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bo 24"/>
          <p:cNvSpPr/>
          <p:nvPr/>
        </p:nvSpPr>
        <p:spPr bwMode="auto">
          <a:xfrm>
            <a:off x="2841379" y="3527584"/>
            <a:ext cx="6705372" cy="2533726"/>
          </a:xfrm>
          <a:prstGeom prst="cube">
            <a:avLst>
              <a:gd name="adj" fmla="val 81567"/>
            </a:avLst>
          </a:prstGeom>
          <a:solidFill>
            <a:srgbClr val="32323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26" name="CaixaDeTexto 25"/>
          <p:cNvSpPr txBox="1"/>
          <p:nvPr/>
        </p:nvSpPr>
        <p:spPr>
          <a:xfrm>
            <a:off x="3377399" y="6131157"/>
            <a:ext cx="4010297" cy="369332"/>
          </a:xfrm>
          <a:prstGeom prst="rect">
            <a:avLst/>
          </a:prstGeom>
          <a:noFill/>
        </p:spPr>
        <p:txBody>
          <a:bodyPr wrap="square" rtlCol="0">
            <a:spAutoFit/>
          </a:bodyPr>
          <a:lstStyle/>
          <a:p>
            <a:r>
              <a:rPr lang="pt-BR" dirty="0"/>
              <a:t>A superfície absorve todas as cores</a:t>
            </a:r>
          </a:p>
        </p:txBody>
      </p:sp>
      <p:sp>
        <p:nvSpPr>
          <p:cNvPr id="27" name="Seta para Baixo 26"/>
          <p:cNvSpPr/>
          <p:nvPr/>
        </p:nvSpPr>
        <p:spPr bwMode="auto">
          <a:xfrm rot="2697763">
            <a:off x="7355538" y="976780"/>
            <a:ext cx="429948" cy="3764360"/>
          </a:xfrm>
          <a:prstGeom prst="downArrow">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28" name="Seta para Baixo 27"/>
          <p:cNvSpPr/>
          <p:nvPr/>
        </p:nvSpPr>
        <p:spPr bwMode="auto">
          <a:xfrm rot="2697763">
            <a:off x="7507938" y="1129180"/>
            <a:ext cx="429948" cy="3764360"/>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29" name="Seta para Baixo 28"/>
          <p:cNvSpPr/>
          <p:nvPr/>
        </p:nvSpPr>
        <p:spPr bwMode="auto">
          <a:xfrm rot="2697763">
            <a:off x="7660338" y="1281580"/>
            <a:ext cx="429948" cy="3764360"/>
          </a:xfrm>
          <a:prstGeom prst="down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0" name="Seta para Baixo 29"/>
          <p:cNvSpPr/>
          <p:nvPr/>
        </p:nvSpPr>
        <p:spPr bwMode="auto">
          <a:xfrm rot="2697763">
            <a:off x="7812738" y="1433980"/>
            <a:ext cx="429948" cy="3764360"/>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1" name="Seta para Baixo 30"/>
          <p:cNvSpPr/>
          <p:nvPr/>
        </p:nvSpPr>
        <p:spPr bwMode="auto">
          <a:xfrm rot="2697763">
            <a:off x="7965138" y="1586380"/>
            <a:ext cx="429948" cy="3764360"/>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2" name="Seta para Baixo 31"/>
          <p:cNvSpPr/>
          <p:nvPr/>
        </p:nvSpPr>
        <p:spPr bwMode="auto">
          <a:xfrm rot="2697763">
            <a:off x="8117538" y="1738780"/>
            <a:ext cx="429948" cy="3764360"/>
          </a:xfrm>
          <a:prstGeom prst="downArrow">
            <a:avLst/>
          </a:prstGeom>
          <a:solidFill>
            <a:srgbClr val="FE881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3" name="Seta para Baixo 32"/>
          <p:cNvSpPr/>
          <p:nvPr/>
        </p:nvSpPr>
        <p:spPr bwMode="auto">
          <a:xfrm rot="2697763">
            <a:off x="8269938" y="1891180"/>
            <a:ext cx="429948" cy="376436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pic>
        <p:nvPicPr>
          <p:cNvPr id="34" name="Picture 8">
            <a:extLst>
              <a:ext uri="{FF2B5EF4-FFF2-40B4-BE49-F238E27FC236}">
                <a16:creationId xmlns:a16="http://schemas.microsoft.com/office/drawing/2014/main" id="{A75B082E-CAC8-4D52-AE1A-9578B2FF6802}"/>
              </a:ext>
            </a:extLst>
          </p:cNvPr>
          <p:cNvPicPr>
            <a:picLocks noChangeAspect="1" noChangeArrowheads="1"/>
          </p:cNvPicPr>
          <p:nvPr/>
        </p:nvPicPr>
        <p:blipFill>
          <a:blip r:embed="rId2"/>
          <a:srcRect/>
          <a:stretch>
            <a:fillRect/>
          </a:stretch>
        </p:blipFill>
        <p:spPr bwMode="auto">
          <a:xfrm rot="2651488">
            <a:off x="1169923" y="2913826"/>
            <a:ext cx="996454" cy="1227517"/>
          </a:xfrm>
          <a:prstGeom prst="rect">
            <a:avLst/>
          </a:prstGeom>
          <a:noFill/>
          <a:ln w="9525">
            <a:noFill/>
            <a:miter lim="800000"/>
            <a:headEnd/>
            <a:tailEnd/>
          </a:ln>
        </p:spPr>
      </p:pic>
      <p:sp>
        <p:nvSpPr>
          <p:cNvPr id="35" name="CaixaDeTexto 1">
            <a:extLst>
              <a:ext uri="{FF2B5EF4-FFF2-40B4-BE49-F238E27FC236}">
                <a16:creationId xmlns:a16="http://schemas.microsoft.com/office/drawing/2014/main" id="{28ED5915-E0C6-481B-AABD-F6562A98E193}"/>
              </a:ext>
            </a:extLst>
          </p:cNvPr>
          <p:cNvSpPr txBox="1">
            <a:spLocks noChangeArrowheads="1"/>
          </p:cNvSpPr>
          <p:nvPr/>
        </p:nvSpPr>
        <p:spPr bwMode="auto">
          <a:xfrm>
            <a:off x="9205057" y="1405827"/>
            <a:ext cx="23849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pt-BR" altLang="pt-BR" sz="2000" dirty="0"/>
              <a:t>Luz incidente</a:t>
            </a:r>
          </a:p>
          <a:p>
            <a:pPr algn="ctr">
              <a:spcBef>
                <a:spcPct val="0"/>
              </a:spcBef>
              <a:buNone/>
            </a:pPr>
            <a:r>
              <a:rPr lang="pt-BR" altLang="pt-BR" sz="2000" dirty="0"/>
              <a:t>(branca)</a:t>
            </a:r>
          </a:p>
        </p:txBody>
      </p:sp>
      <p:sp>
        <p:nvSpPr>
          <p:cNvPr id="36" name="CaixaDeTexto 6">
            <a:extLst>
              <a:ext uri="{FF2B5EF4-FFF2-40B4-BE49-F238E27FC236}">
                <a16:creationId xmlns:a16="http://schemas.microsoft.com/office/drawing/2014/main" id="{BE95E8E9-7A75-4072-867D-46BAD8AFAE7C}"/>
              </a:ext>
            </a:extLst>
          </p:cNvPr>
          <p:cNvSpPr txBox="1">
            <a:spLocks noChangeArrowheads="1"/>
          </p:cNvSpPr>
          <p:nvPr/>
        </p:nvSpPr>
        <p:spPr bwMode="auto">
          <a:xfrm>
            <a:off x="812800" y="4598515"/>
            <a:ext cx="21033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pt-BR" altLang="pt-BR" sz="2000" dirty="0"/>
              <a:t>Não há Luz Refletida</a:t>
            </a:r>
          </a:p>
        </p:txBody>
      </p:sp>
      <p:sp>
        <p:nvSpPr>
          <p:cNvPr id="37" name="Texto Explicativo em Nuvem 36"/>
          <p:cNvSpPr/>
          <p:nvPr/>
        </p:nvSpPr>
        <p:spPr bwMode="auto">
          <a:xfrm>
            <a:off x="1705043" y="1522925"/>
            <a:ext cx="2422201" cy="1323995"/>
          </a:xfrm>
          <a:prstGeom prst="cloudCallout">
            <a:avLst>
              <a:gd name="adj1" fmla="val -22820"/>
              <a:gd name="adj2" fmla="val 73405"/>
            </a:avLst>
          </a:prstGeom>
          <a:solidFill>
            <a:srgbClr val="32323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1800" b="0" i="0" u="none" strike="noStrike" cap="none" normalizeH="0" baseline="0" dirty="0">
                <a:ln>
                  <a:noFill/>
                </a:ln>
                <a:solidFill>
                  <a:schemeClr val="bg1"/>
                </a:solidFill>
                <a:effectLst/>
                <a:latin typeface="Arial" charset="0"/>
                <a:cs typeface="Arial" charset="0"/>
              </a:rPr>
              <a:t>A superfície</a:t>
            </a:r>
            <a:r>
              <a:rPr kumimoji="0" lang="pt-BR" sz="1800" b="0" i="0" u="none" strike="noStrike" cap="none" normalizeH="0" dirty="0">
                <a:ln>
                  <a:noFill/>
                </a:ln>
                <a:solidFill>
                  <a:schemeClr val="bg1"/>
                </a:solidFill>
                <a:effectLst/>
                <a:latin typeface="Arial" charset="0"/>
                <a:cs typeface="Arial" charset="0"/>
              </a:rPr>
              <a:t> aparenta ser negra</a:t>
            </a:r>
            <a:endParaRPr kumimoji="0" lang="pt-BR" sz="1800" b="0" i="0" u="none" strike="noStrike" cap="none" normalizeH="0" baseline="0" dirty="0">
              <a:ln>
                <a:noFill/>
              </a:ln>
              <a:solidFill>
                <a:schemeClr val="bg1"/>
              </a:solidFill>
              <a:effectLst/>
              <a:latin typeface="Arial" charset="0"/>
              <a:cs typeface="Arial" charset="0"/>
            </a:endParaRPr>
          </a:p>
        </p:txBody>
      </p:sp>
      <p:sp>
        <p:nvSpPr>
          <p:cNvPr id="18" name="CaixaDeTexto 17">
            <a:extLst>
              <a:ext uri="{FF2B5EF4-FFF2-40B4-BE49-F238E27FC236}">
                <a16:creationId xmlns:a16="http://schemas.microsoft.com/office/drawing/2014/main" id="{58A376DA-9783-4019-81EC-184964C25E4B}"/>
              </a:ext>
            </a:extLst>
          </p:cNvPr>
          <p:cNvSpPr txBox="1"/>
          <p:nvPr/>
        </p:nvSpPr>
        <p:spPr>
          <a:xfrm>
            <a:off x="228036" y="346374"/>
            <a:ext cx="7064477" cy="461665"/>
          </a:xfrm>
          <a:prstGeom prst="rect">
            <a:avLst/>
          </a:prstGeom>
          <a:noFill/>
        </p:spPr>
        <p:txBody>
          <a:bodyPr wrap="square" rtlCol="0">
            <a:spAutoFit/>
          </a:bodyPr>
          <a:lstStyle/>
          <a:p>
            <a:r>
              <a:rPr lang="pt-BR" sz="2400" b="1" dirty="0">
                <a:solidFill>
                  <a:srgbClr val="002060"/>
                </a:solidFill>
                <a:latin typeface="+mn-lt"/>
              </a:rPr>
              <a:t>Reflexão seletiva e as cores associadas aos objetos</a:t>
            </a:r>
          </a:p>
        </p:txBody>
      </p:sp>
      <p:pic>
        <p:nvPicPr>
          <p:cNvPr id="19" name="Imagem 18">
            <a:extLst>
              <a:ext uri="{FF2B5EF4-FFF2-40B4-BE49-F238E27FC236}">
                <a16:creationId xmlns:a16="http://schemas.microsoft.com/office/drawing/2014/main" id="{793ED8DC-0AC2-477A-86B5-D8612829D4AC}"/>
              </a:ext>
            </a:extLst>
          </p:cNvPr>
          <p:cNvPicPr>
            <a:picLocks noChangeAspect="1"/>
          </p:cNvPicPr>
          <p:nvPr/>
        </p:nvPicPr>
        <p:blipFill>
          <a:blip r:embed="rId3"/>
          <a:stretch>
            <a:fillRect/>
          </a:stretch>
        </p:blipFill>
        <p:spPr>
          <a:xfrm>
            <a:off x="11599408" y="117265"/>
            <a:ext cx="488736" cy="573209"/>
          </a:xfrm>
          <a:prstGeom prst="rect">
            <a:avLst/>
          </a:prstGeom>
        </p:spPr>
      </p:pic>
      <p:cxnSp>
        <p:nvCxnSpPr>
          <p:cNvPr id="20" name="Conector reto 19">
            <a:extLst>
              <a:ext uri="{FF2B5EF4-FFF2-40B4-BE49-F238E27FC236}">
                <a16:creationId xmlns:a16="http://schemas.microsoft.com/office/drawing/2014/main" id="{BBE7A83C-8E65-4DBC-BCE7-889A8D85172E}"/>
              </a:ext>
            </a:extLst>
          </p:cNvPr>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0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5" grpId="0"/>
      <p:bldP spid="36" grpId="0"/>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p:cNvPicPr>
            <a:picLocks noChangeAspect="1"/>
          </p:cNvPicPr>
          <p:nvPr/>
        </p:nvPicPr>
        <p:blipFill>
          <a:blip r:embed="rId2"/>
          <a:stretch>
            <a:fillRect/>
          </a:stretch>
        </p:blipFill>
        <p:spPr>
          <a:xfrm>
            <a:off x="11599408" y="117265"/>
            <a:ext cx="488736" cy="573209"/>
          </a:xfrm>
          <a:prstGeom prst="rect">
            <a:avLst/>
          </a:prstGeom>
        </p:spPr>
      </p:pic>
      <p:cxnSp>
        <p:nvCxnSpPr>
          <p:cNvPr id="18" name="Conector reto 17"/>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6" name="Imagem 15">
            <a:extLst>
              <a:ext uri="{FF2B5EF4-FFF2-40B4-BE49-F238E27FC236}">
                <a16:creationId xmlns:a16="http://schemas.microsoft.com/office/drawing/2014/main" id="{42BBC877-102A-462F-B8EC-B3EF2E1013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174" y="1094049"/>
            <a:ext cx="5321507" cy="2659293"/>
          </a:xfrm>
          <a:prstGeom prst="roundRect">
            <a:avLst>
              <a:gd name="adj" fmla="val 5212"/>
            </a:avLst>
          </a:prstGeom>
          <a:solidFill>
            <a:srgbClr val="FFFFFF">
              <a:shade val="85000"/>
            </a:srgbClr>
          </a:solidFill>
          <a:ln>
            <a:solidFill>
              <a:schemeClr val="tx1"/>
            </a:solidFill>
          </a:ln>
          <a:effectLst>
            <a:outerShdw blurRad="50800" dist="38100" dir="2700000" sx="101000" sy="101000" algn="tl" rotWithShape="0">
              <a:prstClr val="black">
                <a:alpha val="40000"/>
              </a:prstClr>
            </a:outerShdw>
          </a:effectLst>
        </p:spPr>
      </p:pic>
      <p:pic>
        <p:nvPicPr>
          <p:cNvPr id="19" name="Imagem 18">
            <a:extLst>
              <a:ext uri="{FF2B5EF4-FFF2-40B4-BE49-F238E27FC236}">
                <a16:creationId xmlns:a16="http://schemas.microsoft.com/office/drawing/2014/main" id="{7B018875-1C67-47BF-8A68-6A5D52273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174" y="4067861"/>
            <a:ext cx="5321508" cy="2628362"/>
          </a:xfrm>
          <a:prstGeom prst="roundRect">
            <a:avLst>
              <a:gd name="adj" fmla="val 5212"/>
            </a:avLst>
          </a:prstGeom>
          <a:solidFill>
            <a:srgbClr val="FFFFFF">
              <a:shade val="85000"/>
            </a:srgbClr>
          </a:solidFill>
          <a:ln>
            <a:solidFill>
              <a:schemeClr val="tx1"/>
            </a:solidFill>
          </a:ln>
          <a:effectLst>
            <a:outerShdw blurRad="50800" dist="38100" dir="2700000" sx="101000" sy="101000" algn="tl" rotWithShape="0">
              <a:prstClr val="black">
                <a:alpha val="40000"/>
              </a:prstClr>
            </a:outerShdw>
          </a:effectLst>
        </p:spPr>
      </p:pic>
      <p:pic>
        <p:nvPicPr>
          <p:cNvPr id="21" name="Picture 2" descr="Resultado de imagem para tyndall effect green laser">
            <a:extLst>
              <a:ext uri="{FF2B5EF4-FFF2-40B4-BE49-F238E27FC236}">
                <a16:creationId xmlns:a16="http://schemas.microsoft.com/office/drawing/2014/main" id="{BC4EF86D-C47F-4CAF-9F30-428584D6B5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905285" y="2485150"/>
            <a:ext cx="5602638" cy="2819507"/>
          </a:xfrm>
          <a:prstGeom prst="roundRect">
            <a:avLst>
              <a:gd name="adj" fmla="val 5212"/>
            </a:avLst>
          </a:prstGeom>
          <a:solidFill>
            <a:srgbClr val="FFFFFF">
              <a:shade val="85000"/>
            </a:srgbClr>
          </a:solidFill>
          <a:ln>
            <a:solidFill>
              <a:schemeClr val="tx1"/>
            </a:solidFill>
          </a:ln>
          <a:effectLst>
            <a:outerShdw blurRad="50800" dist="38100" dir="2700000" sx="101000" sy="101000" algn="tl" rotWithShape="0">
              <a:prstClr val="black">
                <a:alpha val="40000"/>
              </a:prstClr>
            </a:outerShdw>
          </a:effectLst>
        </p:spPr>
      </p:pic>
    </p:spTree>
    <p:extLst>
      <p:ext uri="{BB962C8B-B14F-4D97-AF65-F5344CB8AC3E}">
        <p14:creationId xmlns:p14="http://schemas.microsoft.com/office/powerpoint/2010/main" val="270473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p:cNvPicPr>
            <a:picLocks noChangeAspect="1"/>
          </p:cNvPicPr>
          <p:nvPr/>
        </p:nvPicPr>
        <p:blipFill>
          <a:blip r:embed="rId2"/>
          <a:stretch>
            <a:fillRect/>
          </a:stretch>
        </p:blipFill>
        <p:spPr>
          <a:xfrm>
            <a:off x="6268629" y="2311897"/>
            <a:ext cx="5734595" cy="2605608"/>
          </a:xfrm>
          <a:prstGeom prst="roundRect">
            <a:avLst>
              <a:gd name="adj" fmla="val 8594"/>
            </a:avLst>
          </a:prstGeom>
          <a:solidFill>
            <a:srgbClr val="FFFFFF">
              <a:shade val="85000"/>
            </a:srgbClr>
          </a:solidFill>
          <a:ln>
            <a:noFill/>
          </a:ln>
          <a:effectLst>
            <a:outerShdw blurRad="50800" dist="38100" dir="2700000" sx="102000" sy="102000" algn="tl" rotWithShape="0">
              <a:prstClr val="black">
                <a:alpha val="40000"/>
              </a:prstClr>
            </a:outerShdw>
          </a:effectLst>
        </p:spPr>
      </p:pic>
      <p:pic>
        <p:nvPicPr>
          <p:cNvPr id="20" name="Imagem 19"/>
          <p:cNvPicPr>
            <a:picLocks noChangeAspect="1"/>
          </p:cNvPicPr>
          <p:nvPr/>
        </p:nvPicPr>
        <p:blipFill>
          <a:blip r:embed="rId3"/>
          <a:stretch>
            <a:fillRect/>
          </a:stretch>
        </p:blipFill>
        <p:spPr>
          <a:xfrm>
            <a:off x="176986" y="2311897"/>
            <a:ext cx="5856514" cy="2605608"/>
          </a:xfrm>
          <a:prstGeom prst="roundRect">
            <a:avLst>
              <a:gd name="adj" fmla="val 8594"/>
            </a:avLst>
          </a:prstGeom>
          <a:solidFill>
            <a:srgbClr val="FFFFFF">
              <a:shade val="85000"/>
            </a:srgbClr>
          </a:solidFill>
          <a:ln>
            <a:noFill/>
          </a:ln>
          <a:effectLst>
            <a:outerShdw blurRad="50800" dist="38100" dir="2700000" sx="102000" sy="102000" algn="tl" rotWithShape="0">
              <a:prstClr val="black">
                <a:alpha val="40000"/>
              </a:prstClr>
            </a:outerShdw>
          </a:effectLst>
        </p:spPr>
      </p:pic>
      <p:sp>
        <p:nvSpPr>
          <p:cNvPr id="21" name="CaixaDeTexto 20"/>
          <p:cNvSpPr txBox="1"/>
          <p:nvPr/>
        </p:nvSpPr>
        <p:spPr>
          <a:xfrm>
            <a:off x="-16782" y="5328048"/>
            <a:ext cx="1410789" cy="378823"/>
          </a:xfrm>
          <a:prstGeom prst="rect">
            <a:avLst/>
          </a:prstGeom>
          <a:noFill/>
        </p:spPr>
        <p:txBody>
          <a:bodyPr wrap="square" rtlCol="0">
            <a:spAutoFit/>
          </a:bodyPr>
          <a:lstStyle/>
          <a:p>
            <a:r>
              <a:rPr lang="pt-BR" dirty="0">
                <a:latin typeface="+mn-lt"/>
              </a:rPr>
              <a:t>Reflete todas</a:t>
            </a:r>
          </a:p>
        </p:txBody>
      </p:sp>
      <p:cxnSp>
        <p:nvCxnSpPr>
          <p:cNvPr id="22" name="Conector reto 21"/>
          <p:cNvCxnSpPr/>
          <p:nvPr/>
        </p:nvCxnSpPr>
        <p:spPr bwMode="auto">
          <a:xfrm flipH="1">
            <a:off x="688612" y="4384735"/>
            <a:ext cx="107770" cy="87622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 name="CaixaDeTexto 22"/>
          <p:cNvSpPr txBox="1"/>
          <p:nvPr/>
        </p:nvSpPr>
        <p:spPr>
          <a:xfrm>
            <a:off x="4661899" y="5328048"/>
            <a:ext cx="1410789" cy="378823"/>
          </a:xfrm>
          <a:prstGeom prst="rect">
            <a:avLst/>
          </a:prstGeom>
          <a:noFill/>
        </p:spPr>
        <p:txBody>
          <a:bodyPr wrap="square" rtlCol="0">
            <a:spAutoFit/>
          </a:bodyPr>
          <a:lstStyle/>
          <a:p>
            <a:r>
              <a:rPr lang="pt-BR" dirty="0">
                <a:latin typeface="+mn-lt"/>
              </a:rPr>
              <a:t>Reflete todas</a:t>
            </a:r>
          </a:p>
        </p:txBody>
      </p:sp>
      <p:cxnSp>
        <p:nvCxnSpPr>
          <p:cNvPr id="24" name="Conector reto 23"/>
          <p:cNvCxnSpPr/>
          <p:nvPr/>
        </p:nvCxnSpPr>
        <p:spPr bwMode="auto">
          <a:xfrm>
            <a:off x="5369471" y="4419900"/>
            <a:ext cx="1" cy="90133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CaixaDeTexto 37"/>
          <p:cNvSpPr txBox="1"/>
          <p:nvPr/>
        </p:nvSpPr>
        <p:spPr>
          <a:xfrm>
            <a:off x="1408159" y="5328048"/>
            <a:ext cx="1362893" cy="646331"/>
          </a:xfrm>
          <a:prstGeom prst="rect">
            <a:avLst/>
          </a:prstGeom>
          <a:noFill/>
        </p:spPr>
        <p:txBody>
          <a:bodyPr wrap="square" rtlCol="0">
            <a:spAutoFit/>
          </a:bodyPr>
          <a:lstStyle/>
          <a:p>
            <a:pPr algn="ctr"/>
            <a:r>
              <a:rPr lang="pt-BR" dirty="0">
                <a:latin typeface="+mn-lt"/>
              </a:rPr>
              <a:t>Reflete </a:t>
            </a:r>
          </a:p>
          <a:p>
            <a:pPr algn="ctr"/>
            <a:r>
              <a:rPr lang="pt-BR" dirty="0">
                <a:latin typeface="+mn-lt"/>
              </a:rPr>
              <a:t>o vermelho</a:t>
            </a:r>
          </a:p>
        </p:txBody>
      </p:sp>
      <p:cxnSp>
        <p:nvCxnSpPr>
          <p:cNvPr id="39" name="Conector reto 38"/>
          <p:cNvCxnSpPr/>
          <p:nvPr/>
        </p:nvCxnSpPr>
        <p:spPr bwMode="auto">
          <a:xfrm flipH="1" flipV="1">
            <a:off x="1796778" y="4229369"/>
            <a:ext cx="209007" cy="103159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0" name="CaixaDeTexto 39"/>
          <p:cNvSpPr txBox="1"/>
          <p:nvPr/>
        </p:nvSpPr>
        <p:spPr>
          <a:xfrm>
            <a:off x="3299006" y="5321238"/>
            <a:ext cx="1362893" cy="646331"/>
          </a:xfrm>
          <a:prstGeom prst="rect">
            <a:avLst/>
          </a:prstGeom>
          <a:noFill/>
        </p:spPr>
        <p:txBody>
          <a:bodyPr wrap="square" rtlCol="0">
            <a:spAutoFit/>
          </a:bodyPr>
          <a:lstStyle/>
          <a:p>
            <a:pPr algn="ctr"/>
            <a:r>
              <a:rPr lang="pt-BR" dirty="0">
                <a:latin typeface="+mn-lt"/>
              </a:rPr>
              <a:t>Absorve todas</a:t>
            </a:r>
          </a:p>
        </p:txBody>
      </p:sp>
      <p:cxnSp>
        <p:nvCxnSpPr>
          <p:cNvPr id="41" name="Conector reto 40"/>
          <p:cNvCxnSpPr/>
          <p:nvPr/>
        </p:nvCxnSpPr>
        <p:spPr bwMode="auto">
          <a:xfrm flipV="1">
            <a:off x="4006576" y="4250271"/>
            <a:ext cx="67494" cy="101068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2" name="CaixaDeTexto 41"/>
          <p:cNvSpPr txBox="1"/>
          <p:nvPr/>
        </p:nvSpPr>
        <p:spPr>
          <a:xfrm>
            <a:off x="1605189" y="1866533"/>
            <a:ext cx="3387633" cy="369332"/>
          </a:xfrm>
          <a:prstGeom prst="rect">
            <a:avLst/>
          </a:prstGeom>
          <a:noFill/>
        </p:spPr>
        <p:txBody>
          <a:bodyPr wrap="square" rtlCol="0">
            <a:spAutoFit/>
          </a:bodyPr>
          <a:lstStyle/>
          <a:p>
            <a:r>
              <a:rPr lang="pt-BR" dirty="0"/>
              <a:t>Iluminados por luz branca</a:t>
            </a:r>
          </a:p>
        </p:txBody>
      </p:sp>
      <p:sp>
        <p:nvSpPr>
          <p:cNvPr id="43" name="CaixaDeTexto 42"/>
          <p:cNvSpPr txBox="1"/>
          <p:nvPr/>
        </p:nvSpPr>
        <p:spPr>
          <a:xfrm>
            <a:off x="6954920" y="1866533"/>
            <a:ext cx="4362011" cy="369332"/>
          </a:xfrm>
          <a:prstGeom prst="rect">
            <a:avLst/>
          </a:prstGeom>
          <a:noFill/>
        </p:spPr>
        <p:txBody>
          <a:bodyPr wrap="square" rtlCol="0">
            <a:spAutoFit/>
          </a:bodyPr>
          <a:lstStyle/>
          <a:p>
            <a:r>
              <a:rPr lang="pt-BR" dirty="0"/>
              <a:t>Iluminados por luz monocromática verde</a:t>
            </a:r>
          </a:p>
        </p:txBody>
      </p:sp>
      <p:sp>
        <p:nvSpPr>
          <p:cNvPr id="17" name="CaixaDeTexto 16">
            <a:extLst>
              <a:ext uri="{FF2B5EF4-FFF2-40B4-BE49-F238E27FC236}">
                <a16:creationId xmlns:a16="http://schemas.microsoft.com/office/drawing/2014/main" id="{1C4F4917-2878-44EE-9FAA-406491D115BC}"/>
              </a:ext>
            </a:extLst>
          </p:cNvPr>
          <p:cNvSpPr txBox="1"/>
          <p:nvPr/>
        </p:nvSpPr>
        <p:spPr>
          <a:xfrm>
            <a:off x="228036" y="346374"/>
            <a:ext cx="7064477" cy="461665"/>
          </a:xfrm>
          <a:prstGeom prst="rect">
            <a:avLst/>
          </a:prstGeom>
          <a:noFill/>
        </p:spPr>
        <p:txBody>
          <a:bodyPr wrap="square" rtlCol="0">
            <a:spAutoFit/>
          </a:bodyPr>
          <a:lstStyle/>
          <a:p>
            <a:r>
              <a:rPr lang="pt-BR" sz="2400" b="1" dirty="0">
                <a:solidFill>
                  <a:srgbClr val="002060"/>
                </a:solidFill>
                <a:latin typeface="+mn-lt"/>
              </a:rPr>
              <a:t>Reflexão seletiva e as cores associadas aos objetos</a:t>
            </a:r>
          </a:p>
        </p:txBody>
      </p:sp>
      <p:pic>
        <p:nvPicPr>
          <p:cNvPr id="18" name="Imagem 17">
            <a:extLst>
              <a:ext uri="{FF2B5EF4-FFF2-40B4-BE49-F238E27FC236}">
                <a16:creationId xmlns:a16="http://schemas.microsoft.com/office/drawing/2014/main" id="{62F24B3E-FD34-4F94-9DED-4BF6BB2F9008}"/>
              </a:ext>
            </a:extLst>
          </p:cNvPr>
          <p:cNvPicPr>
            <a:picLocks noChangeAspect="1"/>
          </p:cNvPicPr>
          <p:nvPr/>
        </p:nvPicPr>
        <p:blipFill>
          <a:blip r:embed="rId4"/>
          <a:stretch>
            <a:fillRect/>
          </a:stretch>
        </p:blipFill>
        <p:spPr>
          <a:xfrm>
            <a:off x="11599408" y="117265"/>
            <a:ext cx="488736" cy="573209"/>
          </a:xfrm>
          <a:prstGeom prst="rect">
            <a:avLst/>
          </a:prstGeom>
        </p:spPr>
      </p:pic>
      <p:cxnSp>
        <p:nvCxnSpPr>
          <p:cNvPr id="25" name="Conector reto 24">
            <a:extLst>
              <a:ext uri="{FF2B5EF4-FFF2-40B4-BE49-F238E27FC236}">
                <a16:creationId xmlns:a16="http://schemas.microsoft.com/office/drawing/2014/main" id="{8F2492C1-0814-44B7-B903-8B69E7A09D9C}"/>
              </a:ext>
            </a:extLst>
          </p:cNvPr>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39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a:extLst>
              <a:ext uri="{FF2B5EF4-FFF2-40B4-BE49-F238E27FC236}">
                <a16:creationId xmlns:a16="http://schemas.microsoft.com/office/drawing/2014/main" id="{602BB570-BC97-4854-89A9-BA9B5A9F5283}"/>
              </a:ext>
            </a:extLst>
          </p:cNvPr>
          <p:cNvSpPr/>
          <p:nvPr/>
        </p:nvSpPr>
        <p:spPr>
          <a:xfrm>
            <a:off x="4712048" y="3429000"/>
            <a:ext cx="2766409" cy="492443"/>
          </a:xfrm>
          <a:prstGeom prst="rect">
            <a:avLst/>
          </a:prstGeom>
        </p:spPr>
        <p:txBody>
          <a:bodyPr wrap="square">
            <a:spAutoFit/>
          </a:bodyPr>
          <a:lstStyle/>
          <a:p>
            <a:pPr algn="ctr"/>
            <a:r>
              <a:rPr lang="pt-BR" sz="2600" b="1" dirty="0">
                <a:solidFill>
                  <a:srgbClr val="002060"/>
                </a:solidFill>
                <a:latin typeface="+mn-lt"/>
                <a:cs typeface="+mn-cs"/>
              </a:rPr>
              <a:t>Luzes primárias</a:t>
            </a:r>
          </a:p>
        </p:txBody>
      </p:sp>
      <p:pic>
        <p:nvPicPr>
          <p:cNvPr id="7" name="Imagem 6"/>
          <p:cNvPicPr>
            <a:picLocks noChangeAspect="1"/>
          </p:cNvPicPr>
          <p:nvPr/>
        </p:nvPicPr>
        <p:blipFill>
          <a:blip r:embed="rId3"/>
          <a:stretch>
            <a:fillRect/>
          </a:stretch>
        </p:blipFill>
        <p:spPr>
          <a:xfrm>
            <a:off x="11599408" y="117265"/>
            <a:ext cx="488736" cy="573209"/>
          </a:xfrm>
          <a:prstGeom prst="rect">
            <a:avLst/>
          </a:prstGeom>
        </p:spPr>
      </p:pic>
      <p:cxnSp>
        <p:nvCxnSpPr>
          <p:cNvPr id="8" name="Conector reto 7"/>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15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648939" y="1697237"/>
            <a:ext cx="4864877" cy="2708977"/>
          </a:xfrm>
          <a:prstGeom prst="roundRect">
            <a:avLst>
              <a:gd name="adj" fmla="val 8594"/>
            </a:avLst>
          </a:prstGeom>
          <a:solidFill>
            <a:srgbClr val="FFFFFF">
              <a:shade val="85000"/>
            </a:srgbClr>
          </a:solidFill>
          <a:ln>
            <a:noFill/>
          </a:ln>
          <a:effectLst>
            <a:outerShdw blurRad="50800" dist="38100" dir="2700000" sx="102000" sy="102000" algn="tl" rotWithShape="0">
              <a:prstClr val="black">
                <a:alpha val="40000"/>
              </a:prstClr>
            </a:outerShdw>
          </a:effectLst>
        </p:spPr>
      </p:pic>
      <p:cxnSp>
        <p:nvCxnSpPr>
          <p:cNvPr id="16" name="Conector reto 15"/>
          <p:cNvCxnSpPr>
            <a:cxnSpLocks/>
            <a:endCxn id="25" idx="0"/>
          </p:cNvCxnSpPr>
          <p:nvPr/>
        </p:nvCxnSpPr>
        <p:spPr bwMode="auto">
          <a:xfrm>
            <a:off x="9702704" y="3429000"/>
            <a:ext cx="944641" cy="15806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Conector reto 16"/>
          <p:cNvCxnSpPr>
            <a:cxnSpLocks/>
            <a:endCxn id="8" idx="0"/>
          </p:cNvCxnSpPr>
          <p:nvPr/>
        </p:nvCxnSpPr>
        <p:spPr bwMode="auto">
          <a:xfrm flipH="1">
            <a:off x="7555527" y="3762531"/>
            <a:ext cx="1262898" cy="123480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CaixaDeTexto 7"/>
          <p:cNvSpPr txBox="1"/>
          <p:nvPr/>
        </p:nvSpPr>
        <p:spPr>
          <a:xfrm>
            <a:off x="7015141" y="4997337"/>
            <a:ext cx="1080771" cy="369332"/>
          </a:xfrm>
          <a:prstGeom prst="rect">
            <a:avLst/>
          </a:prstGeom>
          <a:noFill/>
        </p:spPr>
        <p:txBody>
          <a:bodyPr wrap="square" rtlCol="0">
            <a:spAutoFit/>
          </a:bodyPr>
          <a:lstStyle/>
          <a:p>
            <a:r>
              <a:rPr lang="pt-BR" b="1" dirty="0"/>
              <a:t>CONE</a:t>
            </a:r>
          </a:p>
        </p:txBody>
      </p:sp>
      <p:sp>
        <p:nvSpPr>
          <p:cNvPr id="14" name="CaixaDeTexto 13"/>
          <p:cNvSpPr txBox="1"/>
          <p:nvPr/>
        </p:nvSpPr>
        <p:spPr>
          <a:xfrm>
            <a:off x="6807378" y="5455993"/>
            <a:ext cx="2577069" cy="369332"/>
          </a:xfrm>
          <a:prstGeom prst="rect">
            <a:avLst/>
          </a:prstGeom>
          <a:noFill/>
        </p:spPr>
        <p:txBody>
          <a:bodyPr wrap="square" rtlCol="0">
            <a:spAutoFit/>
          </a:bodyPr>
          <a:lstStyle/>
          <a:p>
            <a:r>
              <a:rPr lang="pt-BR" dirty="0"/>
              <a:t>Sensível ao </a:t>
            </a:r>
            <a:r>
              <a:rPr lang="pt-BR" b="1" dirty="0">
                <a:solidFill>
                  <a:srgbClr val="FF0000"/>
                </a:solidFill>
              </a:rPr>
              <a:t>vermelho</a:t>
            </a:r>
          </a:p>
        </p:txBody>
      </p:sp>
      <p:sp>
        <p:nvSpPr>
          <p:cNvPr id="19" name="CaixaDeTexto 18"/>
          <p:cNvSpPr txBox="1"/>
          <p:nvPr/>
        </p:nvSpPr>
        <p:spPr>
          <a:xfrm>
            <a:off x="6807378" y="5856478"/>
            <a:ext cx="2256506" cy="369332"/>
          </a:xfrm>
          <a:prstGeom prst="rect">
            <a:avLst/>
          </a:prstGeom>
          <a:noFill/>
        </p:spPr>
        <p:txBody>
          <a:bodyPr wrap="square" rtlCol="0">
            <a:spAutoFit/>
          </a:bodyPr>
          <a:lstStyle/>
          <a:p>
            <a:r>
              <a:rPr lang="pt-BR" dirty="0"/>
              <a:t>Sensível ao </a:t>
            </a:r>
            <a:r>
              <a:rPr lang="pt-BR" b="1" dirty="0">
                <a:solidFill>
                  <a:srgbClr val="00B050"/>
                </a:solidFill>
              </a:rPr>
              <a:t>verde</a:t>
            </a:r>
          </a:p>
        </p:txBody>
      </p:sp>
      <p:sp>
        <p:nvSpPr>
          <p:cNvPr id="20" name="CaixaDeTexto 19"/>
          <p:cNvSpPr txBox="1"/>
          <p:nvPr/>
        </p:nvSpPr>
        <p:spPr>
          <a:xfrm>
            <a:off x="6807377" y="6271678"/>
            <a:ext cx="2046127" cy="369332"/>
          </a:xfrm>
          <a:prstGeom prst="rect">
            <a:avLst/>
          </a:prstGeom>
          <a:noFill/>
        </p:spPr>
        <p:txBody>
          <a:bodyPr wrap="square" rtlCol="0">
            <a:spAutoFit/>
          </a:bodyPr>
          <a:lstStyle/>
          <a:p>
            <a:r>
              <a:rPr lang="pt-BR" dirty="0"/>
              <a:t>Sensível ao </a:t>
            </a:r>
            <a:r>
              <a:rPr lang="pt-BR" b="1" dirty="0">
                <a:solidFill>
                  <a:srgbClr val="002060"/>
                </a:solidFill>
              </a:rPr>
              <a:t>azul</a:t>
            </a:r>
          </a:p>
        </p:txBody>
      </p:sp>
      <p:sp>
        <p:nvSpPr>
          <p:cNvPr id="15" name="Chave Direita 14"/>
          <p:cNvSpPr/>
          <p:nvPr/>
        </p:nvSpPr>
        <p:spPr bwMode="auto">
          <a:xfrm rot="10800000">
            <a:off x="6596998" y="5427724"/>
            <a:ext cx="254622" cy="121328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8" name="CaixaDeTexto 17"/>
          <p:cNvSpPr txBox="1"/>
          <p:nvPr/>
        </p:nvSpPr>
        <p:spPr>
          <a:xfrm>
            <a:off x="5657004" y="5856478"/>
            <a:ext cx="1106129" cy="369332"/>
          </a:xfrm>
          <a:prstGeom prst="rect">
            <a:avLst/>
          </a:prstGeom>
          <a:noFill/>
        </p:spPr>
        <p:txBody>
          <a:bodyPr wrap="square" rtlCol="0">
            <a:spAutoFit/>
          </a:bodyPr>
          <a:lstStyle/>
          <a:p>
            <a:r>
              <a:rPr lang="pt-BR" dirty="0"/>
              <a:t>3 tipos</a:t>
            </a:r>
          </a:p>
        </p:txBody>
      </p:sp>
      <p:sp>
        <p:nvSpPr>
          <p:cNvPr id="25" name="CaixaDeTexto 24"/>
          <p:cNvSpPr txBox="1"/>
          <p:nvPr/>
        </p:nvSpPr>
        <p:spPr>
          <a:xfrm>
            <a:off x="9780873" y="5009640"/>
            <a:ext cx="1732944" cy="369332"/>
          </a:xfrm>
          <a:prstGeom prst="rect">
            <a:avLst/>
          </a:prstGeom>
          <a:noFill/>
        </p:spPr>
        <p:txBody>
          <a:bodyPr wrap="square" rtlCol="0">
            <a:spAutoFit/>
          </a:bodyPr>
          <a:lstStyle/>
          <a:p>
            <a:r>
              <a:rPr lang="pt-BR" b="1" dirty="0"/>
              <a:t>BASTONETE</a:t>
            </a:r>
          </a:p>
        </p:txBody>
      </p:sp>
      <p:sp>
        <p:nvSpPr>
          <p:cNvPr id="26" name="CaixaDeTexto 25"/>
          <p:cNvSpPr txBox="1"/>
          <p:nvPr/>
        </p:nvSpPr>
        <p:spPr>
          <a:xfrm>
            <a:off x="9594829" y="5455993"/>
            <a:ext cx="2493316" cy="369332"/>
          </a:xfrm>
          <a:prstGeom prst="rect">
            <a:avLst/>
          </a:prstGeom>
          <a:noFill/>
        </p:spPr>
        <p:txBody>
          <a:bodyPr wrap="square" rtlCol="0">
            <a:spAutoFit/>
          </a:bodyPr>
          <a:lstStyle/>
          <a:p>
            <a:r>
              <a:rPr lang="pt-BR" dirty="0"/>
              <a:t>Não diferenciam cores</a:t>
            </a:r>
          </a:p>
        </p:txBody>
      </p:sp>
      <p:sp>
        <p:nvSpPr>
          <p:cNvPr id="21" name="CaixaDeTexto 20">
            <a:extLst>
              <a:ext uri="{FF2B5EF4-FFF2-40B4-BE49-F238E27FC236}">
                <a16:creationId xmlns:a16="http://schemas.microsoft.com/office/drawing/2014/main" id="{23986C23-07B8-4FF3-B0E2-5B6B44ED767E}"/>
              </a:ext>
            </a:extLst>
          </p:cNvPr>
          <p:cNvSpPr txBox="1"/>
          <p:nvPr/>
        </p:nvSpPr>
        <p:spPr>
          <a:xfrm>
            <a:off x="228037" y="997243"/>
            <a:ext cx="1930548" cy="430887"/>
          </a:xfrm>
          <a:prstGeom prst="rect">
            <a:avLst/>
          </a:prstGeom>
          <a:noFill/>
        </p:spPr>
        <p:txBody>
          <a:bodyPr wrap="square" rtlCol="0">
            <a:spAutoFit/>
          </a:bodyPr>
          <a:lstStyle/>
          <a:p>
            <a:r>
              <a:rPr lang="pt-BR" sz="2200" b="1" dirty="0">
                <a:latin typeface="+mn-lt"/>
              </a:rPr>
              <a:t>Olho humano</a:t>
            </a:r>
          </a:p>
        </p:txBody>
      </p:sp>
      <p:pic>
        <p:nvPicPr>
          <p:cNvPr id="22" name="Imagem 21">
            <a:extLst>
              <a:ext uri="{FF2B5EF4-FFF2-40B4-BE49-F238E27FC236}">
                <a16:creationId xmlns:a16="http://schemas.microsoft.com/office/drawing/2014/main" id="{A951ADFF-1C6F-4A5B-9CB9-FC604383044F}"/>
              </a:ext>
            </a:extLst>
          </p:cNvPr>
          <p:cNvPicPr>
            <a:picLocks noChangeAspect="1"/>
          </p:cNvPicPr>
          <p:nvPr/>
        </p:nvPicPr>
        <p:blipFill>
          <a:blip r:embed="rId4"/>
          <a:stretch>
            <a:fillRect/>
          </a:stretch>
        </p:blipFill>
        <p:spPr>
          <a:xfrm>
            <a:off x="11599408" y="117265"/>
            <a:ext cx="488736" cy="573209"/>
          </a:xfrm>
          <a:prstGeom prst="rect">
            <a:avLst/>
          </a:prstGeom>
        </p:spPr>
      </p:pic>
      <p:cxnSp>
        <p:nvCxnSpPr>
          <p:cNvPr id="23" name="Conector reto 22">
            <a:extLst>
              <a:ext uri="{FF2B5EF4-FFF2-40B4-BE49-F238E27FC236}">
                <a16:creationId xmlns:a16="http://schemas.microsoft.com/office/drawing/2014/main" id="{9E1979AF-F34D-46F3-9E3B-A32D3EDD5983}"/>
              </a:ext>
            </a:extLst>
          </p:cNvPr>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Imagem 23">
            <a:extLst>
              <a:ext uri="{FF2B5EF4-FFF2-40B4-BE49-F238E27FC236}">
                <a16:creationId xmlns:a16="http://schemas.microsoft.com/office/drawing/2014/main" id="{1CCA5210-BCBF-4C94-9B5A-A18689EB50E5}"/>
              </a:ext>
            </a:extLst>
          </p:cNvPr>
          <p:cNvPicPr>
            <a:picLocks noChangeAspect="1"/>
          </p:cNvPicPr>
          <p:nvPr/>
        </p:nvPicPr>
        <p:blipFill>
          <a:blip r:embed="rId5"/>
          <a:stretch>
            <a:fillRect/>
          </a:stretch>
        </p:blipFill>
        <p:spPr>
          <a:xfrm>
            <a:off x="0" y="1502178"/>
            <a:ext cx="6028526" cy="3369620"/>
          </a:xfrm>
          <a:prstGeom prst="rect">
            <a:avLst/>
          </a:prstGeom>
        </p:spPr>
      </p:pic>
      <p:sp>
        <p:nvSpPr>
          <p:cNvPr id="27" name="CaixaDeTexto 26">
            <a:extLst>
              <a:ext uri="{FF2B5EF4-FFF2-40B4-BE49-F238E27FC236}">
                <a16:creationId xmlns:a16="http://schemas.microsoft.com/office/drawing/2014/main" id="{82456984-90FF-4DDE-B6E0-0E2A08549C60}"/>
              </a:ext>
            </a:extLst>
          </p:cNvPr>
          <p:cNvSpPr txBox="1"/>
          <p:nvPr/>
        </p:nvSpPr>
        <p:spPr>
          <a:xfrm>
            <a:off x="228037" y="346374"/>
            <a:ext cx="3684396" cy="461665"/>
          </a:xfrm>
          <a:prstGeom prst="rect">
            <a:avLst/>
          </a:prstGeom>
          <a:noFill/>
        </p:spPr>
        <p:txBody>
          <a:bodyPr wrap="square" rtlCol="0">
            <a:spAutoFit/>
          </a:bodyPr>
          <a:lstStyle/>
          <a:p>
            <a:r>
              <a:rPr lang="pt-BR" sz="2400" b="1" dirty="0">
                <a:solidFill>
                  <a:srgbClr val="002060"/>
                </a:solidFill>
                <a:latin typeface="+mn-lt"/>
              </a:rPr>
              <a:t>Luzes primárias - adição</a:t>
            </a:r>
          </a:p>
        </p:txBody>
      </p:sp>
    </p:spTree>
    <p:extLst>
      <p:ext uri="{BB962C8B-B14F-4D97-AF65-F5344CB8AC3E}">
        <p14:creationId xmlns:p14="http://schemas.microsoft.com/office/powerpoint/2010/main" val="263309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7166944" y="2197961"/>
            <a:ext cx="3793880" cy="2112599"/>
          </a:xfrm>
          <a:prstGeom prst="roundRect">
            <a:avLst>
              <a:gd name="adj" fmla="val 8594"/>
            </a:avLst>
          </a:prstGeom>
          <a:solidFill>
            <a:srgbClr val="FFFFFF">
              <a:shade val="85000"/>
            </a:srgbClr>
          </a:solidFill>
          <a:ln>
            <a:solidFill>
              <a:schemeClr val="accent1"/>
            </a:solidFill>
          </a:ln>
          <a:effectLst>
            <a:outerShdw blurRad="50800" dist="38100" dir="2700000" sx="102000" sy="102000" algn="tl" rotWithShape="0">
              <a:prstClr val="black">
                <a:alpha val="40000"/>
              </a:prstClr>
            </a:outerShdw>
          </a:effectLst>
        </p:spPr>
      </p:pic>
      <p:cxnSp>
        <p:nvCxnSpPr>
          <p:cNvPr id="16" name="Conector reto 15"/>
          <p:cNvCxnSpPr>
            <a:cxnSpLocks/>
            <a:endCxn id="25" idx="0"/>
          </p:cNvCxnSpPr>
          <p:nvPr/>
        </p:nvCxnSpPr>
        <p:spPr bwMode="auto">
          <a:xfrm>
            <a:off x="9702704" y="3429000"/>
            <a:ext cx="944641" cy="15806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Conector reto 16"/>
          <p:cNvCxnSpPr>
            <a:cxnSpLocks/>
            <a:endCxn id="8" idx="0"/>
          </p:cNvCxnSpPr>
          <p:nvPr/>
        </p:nvCxnSpPr>
        <p:spPr bwMode="auto">
          <a:xfrm flipH="1">
            <a:off x="7555527" y="3762531"/>
            <a:ext cx="1262898" cy="123480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CaixaDeTexto 7"/>
          <p:cNvSpPr txBox="1"/>
          <p:nvPr/>
        </p:nvSpPr>
        <p:spPr>
          <a:xfrm>
            <a:off x="7015141" y="4997337"/>
            <a:ext cx="1080771" cy="369332"/>
          </a:xfrm>
          <a:prstGeom prst="rect">
            <a:avLst/>
          </a:prstGeom>
          <a:noFill/>
        </p:spPr>
        <p:txBody>
          <a:bodyPr wrap="square" rtlCol="0">
            <a:spAutoFit/>
          </a:bodyPr>
          <a:lstStyle/>
          <a:p>
            <a:r>
              <a:rPr lang="pt-BR" b="1" dirty="0"/>
              <a:t>CONE</a:t>
            </a:r>
          </a:p>
        </p:txBody>
      </p:sp>
      <p:sp>
        <p:nvSpPr>
          <p:cNvPr id="14" name="CaixaDeTexto 13"/>
          <p:cNvSpPr txBox="1"/>
          <p:nvPr/>
        </p:nvSpPr>
        <p:spPr>
          <a:xfrm>
            <a:off x="6807378" y="5455993"/>
            <a:ext cx="2577069" cy="369332"/>
          </a:xfrm>
          <a:prstGeom prst="rect">
            <a:avLst/>
          </a:prstGeom>
          <a:noFill/>
        </p:spPr>
        <p:txBody>
          <a:bodyPr wrap="square" rtlCol="0">
            <a:spAutoFit/>
          </a:bodyPr>
          <a:lstStyle/>
          <a:p>
            <a:r>
              <a:rPr lang="pt-BR" dirty="0"/>
              <a:t>Sensível ao </a:t>
            </a:r>
            <a:r>
              <a:rPr lang="pt-BR" b="1" dirty="0">
                <a:solidFill>
                  <a:srgbClr val="FF0000"/>
                </a:solidFill>
              </a:rPr>
              <a:t>vermelho</a:t>
            </a:r>
          </a:p>
        </p:txBody>
      </p:sp>
      <p:sp>
        <p:nvSpPr>
          <p:cNvPr id="19" name="CaixaDeTexto 18"/>
          <p:cNvSpPr txBox="1"/>
          <p:nvPr/>
        </p:nvSpPr>
        <p:spPr>
          <a:xfrm>
            <a:off x="6807378" y="5856478"/>
            <a:ext cx="2256506" cy="369332"/>
          </a:xfrm>
          <a:prstGeom prst="rect">
            <a:avLst/>
          </a:prstGeom>
          <a:noFill/>
        </p:spPr>
        <p:txBody>
          <a:bodyPr wrap="square" rtlCol="0">
            <a:spAutoFit/>
          </a:bodyPr>
          <a:lstStyle/>
          <a:p>
            <a:r>
              <a:rPr lang="pt-BR" dirty="0"/>
              <a:t>Sensível ao </a:t>
            </a:r>
            <a:r>
              <a:rPr lang="pt-BR" b="1" dirty="0">
                <a:solidFill>
                  <a:srgbClr val="00B050"/>
                </a:solidFill>
              </a:rPr>
              <a:t>verde</a:t>
            </a:r>
          </a:p>
        </p:txBody>
      </p:sp>
      <p:sp>
        <p:nvSpPr>
          <p:cNvPr id="20" name="CaixaDeTexto 19"/>
          <p:cNvSpPr txBox="1"/>
          <p:nvPr/>
        </p:nvSpPr>
        <p:spPr>
          <a:xfrm>
            <a:off x="6807377" y="6271678"/>
            <a:ext cx="2046127" cy="369332"/>
          </a:xfrm>
          <a:prstGeom prst="rect">
            <a:avLst/>
          </a:prstGeom>
          <a:noFill/>
        </p:spPr>
        <p:txBody>
          <a:bodyPr wrap="square" rtlCol="0">
            <a:spAutoFit/>
          </a:bodyPr>
          <a:lstStyle/>
          <a:p>
            <a:r>
              <a:rPr lang="pt-BR" dirty="0"/>
              <a:t>Sensível ao </a:t>
            </a:r>
            <a:r>
              <a:rPr lang="pt-BR" b="1" dirty="0">
                <a:solidFill>
                  <a:srgbClr val="002060"/>
                </a:solidFill>
              </a:rPr>
              <a:t>azul</a:t>
            </a:r>
          </a:p>
        </p:txBody>
      </p:sp>
      <p:sp>
        <p:nvSpPr>
          <p:cNvPr id="15" name="Chave Direita 14"/>
          <p:cNvSpPr/>
          <p:nvPr/>
        </p:nvSpPr>
        <p:spPr bwMode="auto">
          <a:xfrm rot="10800000">
            <a:off x="6596998" y="5427724"/>
            <a:ext cx="254622" cy="121328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8" name="CaixaDeTexto 17"/>
          <p:cNvSpPr txBox="1"/>
          <p:nvPr/>
        </p:nvSpPr>
        <p:spPr>
          <a:xfrm>
            <a:off x="5657004" y="5856478"/>
            <a:ext cx="1106129" cy="369332"/>
          </a:xfrm>
          <a:prstGeom prst="rect">
            <a:avLst/>
          </a:prstGeom>
          <a:noFill/>
        </p:spPr>
        <p:txBody>
          <a:bodyPr wrap="square" rtlCol="0">
            <a:spAutoFit/>
          </a:bodyPr>
          <a:lstStyle/>
          <a:p>
            <a:r>
              <a:rPr lang="pt-BR" dirty="0"/>
              <a:t>3 tipos</a:t>
            </a:r>
          </a:p>
        </p:txBody>
      </p:sp>
      <p:sp>
        <p:nvSpPr>
          <p:cNvPr id="25" name="CaixaDeTexto 24"/>
          <p:cNvSpPr txBox="1"/>
          <p:nvPr/>
        </p:nvSpPr>
        <p:spPr>
          <a:xfrm>
            <a:off x="9780873" y="5009640"/>
            <a:ext cx="1732944" cy="369332"/>
          </a:xfrm>
          <a:prstGeom prst="rect">
            <a:avLst/>
          </a:prstGeom>
          <a:noFill/>
        </p:spPr>
        <p:txBody>
          <a:bodyPr wrap="square" rtlCol="0">
            <a:spAutoFit/>
          </a:bodyPr>
          <a:lstStyle/>
          <a:p>
            <a:r>
              <a:rPr lang="pt-BR" b="1" dirty="0"/>
              <a:t>BASTONETE</a:t>
            </a:r>
          </a:p>
        </p:txBody>
      </p:sp>
      <p:sp>
        <p:nvSpPr>
          <p:cNvPr id="26" name="CaixaDeTexto 25"/>
          <p:cNvSpPr txBox="1"/>
          <p:nvPr/>
        </p:nvSpPr>
        <p:spPr>
          <a:xfrm>
            <a:off x="9594829" y="5455993"/>
            <a:ext cx="2493316" cy="369332"/>
          </a:xfrm>
          <a:prstGeom prst="rect">
            <a:avLst/>
          </a:prstGeom>
          <a:noFill/>
        </p:spPr>
        <p:txBody>
          <a:bodyPr wrap="square" rtlCol="0">
            <a:spAutoFit/>
          </a:bodyPr>
          <a:lstStyle/>
          <a:p>
            <a:r>
              <a:rPr lang="pt-BR" dirty="0"/>
              <a:t>Não diferenciam cores</a:t>
            </a:r>
          </a:p>
        </p:txBody>
      </p:sp>
      <p:sp>
        <p:nvSpPr>
          <p:cNvPr id="21" name="CaixaDeTexto 20">
            <a:extLst>
              <a:ext uri="{FF2B5EF4-FFF2-40B4-BE49-F238E27FC236}">
                <a16:creationId xmlns:a16="http://schemas.microsoft.com/office/drawing/2014/main" id="{23986C23-07B8-4FF3-B0E2-5B6B44ED767E}"/>
              </a:ext>
            </a:extLst>
          </p:cNvPr>
          <p:cNvSpPr txBox="1"/>
          <p:nvPr/>
        </p:nvSpPr>
        <p:spPr>
          <a:xfrm>
            <a:off x="228037" y="997243"/>
            <a:ext cx="1930548" cy="430887"/>
          </a:xfrm>
          <a:prstGeom prst="rect">
            <a:avLst/>
          </a:prstGeom>
          <a:noFill/>
        </p:spPr>
        <p:txBody>
          <a:bodyPr wrap="square" rtlCol="0">
            <a:spAutoFit/>
          </a:bodyPr>
          <a:lstStyle/>
          <a:p>
            <a:r>
              <a:rPr lang="pt-BR" sz="2200" b="1" dirty="0">
                <a:latin typeface="+mn-lt"/>
              </a:rPr>
              <a:t>Olho humano</a:t>
            </a:r>
          </a:p>
        </p:txBody>
      </p:sp>
      <p:pic>
        <p:nvPicPr>
          <p:cNvPr id="22" name="Imagem 21">
            <a:extLst>
              <a:ext uri="{FF2B5EF4-FFF2-40B4-BE49-F238E27FC236}">
                <a16:creationId xmlns:a16="http://schemas.microsoft.com/office/drawing/2014/main" id="{A951ADFF-1C6F-4A5B-9CB9-FC604383044F}"/>
              </a:ext>
            </a:extLst>
          </p:cNvPr>
          <p:cNvPicPr>
            <a:picLocks noChangeAspect="1"/>
          </p:cNvPicPr>
          <p:nvPr/>
        </p:nvPicPr>
        <p:blipFill>
          <a:blip r:embed="rId4"/>
          <a:stretch>
            <a:fillRect/>
          </a:stretch>
        </p:blipFill>
        <p:spPr>
          <a:xfrm>
            <a:off x="11599408" y="117265"/>
            <a:ext cx="488736" cy="573209"/>
          </a:xfrm>
          <a:prstGeom prst="rect">
            <a:avLst/>
          </a:prstGeom>
        </p:spPr>
      </p:pic>
      <p:cxnSp>
        <p:nvCxnSpPr>
          <p:cNvPr id="23" name="Conector reto 22">
            <a:extLst>
              <a:ext uri="{FF2B5EF4-FFF2-40B4-BE49-F238E27FC236}">
                <a16:creationId xmlns:a16="http://schemas.microsoft.com/office/drawing/2014/main" id="{9E1979AF-F34D-46F3-9E3B-A32D3EDD5983}"/>
              </a:ext>
            </a:extLst>
          </p:cNvPr>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CaixaDeTexto 26">
            <a:extLst>
              <a:ext uri="{FF2B5EF4-FFF2-40B4-BE49-F238E27FC236}">
                <a16:creationId xmlns:a16="http://schemas.microsoft.com/office/drawing/2014/main" id="{82456984-90FF-4DDE-B6E0-0E2A08549C60}"/>
              </a:ext>
            </a:extLst>
          </p:cNvPr>
          <p:cNvSpPr txBox="1"/>
          <p:nvPr/>
        </p:nvSpPr>
        <p:spPr>
          <a:xfrm>
            <a:off x="228037" y="346374"/>
            <a:ext cx="3684396" cy="461665"/>
          </a:xfrm>
          <a:prstGeom prst="rect">
            <a:avLst/>
          </a:prstGeom>
          <a:noFill/>
        </p:spPr>
        <p:txBody>
          <a:bodyPr wrap="square" rtlCol="0">
            <a:spAutoFit/>
          </a:bodyPr>
          <a:lstStyle/>
          <a:p>
            <a:r>
              <a:rPr lang="pt-BR" sz="2400" b="1" dirty="0">
                <a:solidFill>
                  <a:srgbClr val="002060"/>
                </a:solidFill>
                <a:latin typeface="+mn-lt"/>
              </a:rPr>
              <a:t>Luzes primárias - adição</a:t>
            </a:r>
          </a:p>
        </p:txBody>
      </p:sp>
      <p:pic>
        <p:nvPicPr>
          <p:cNvPr id="5" name="Imagem 4">
            <a:extLst>
              <a:ext uri="{FF2B5EF4-FFF2-40B4-BE49-F238E27FC236}">
                <a16:creationId xmlns:a16="http://schemas.microsoft.com/office/drawing/2014/main" id="{3D55C02F-2DCF-4053-B465-B1530AA1C285}"/>
              </a:ext>
            </a:extLst>
          </p:cNvPr>
          <p:cNvPicPr>
            <a:picLocks noChangeAspect="1"/>
          </p:cNvPicPr>
          <p:nvPr/>
        </p:nvPicPr>
        <p:blipFill>
          <a:blip r:embed="rId5"/>
          <a:stretch>
            <a:fillRect/>
          </a:stretch>
        </p:blipFill>
        <p:spPr>
          <a:xfrm>
            <a:off x="178623" y="1533560"/>
            <a:ext cx="6054628" cy="3922433"/>
          </a:xfrm>
          <a:prstGeom prst="roundRect">
            <a:avLst>
              <a:gd name="adj" fmla="val 8594"/>
            </a:avLst>
          </a:prstGeom>
          <a:solidFill>
            <a:srgbClr val="FFFFFF">
              <a:shade val="85000"/>
            </a:srgbClr>
          </a:solidFill>
          <a:ln>
            <a:solidFill>
              <a:schemeClr val="accent1"/>
            </a:solidFill>
          </a:ln>
          <a:effectLst>
            <a:outerShdw blurRad="50800" dist="38100" dir="2700000" sx="102000" sy="102000" algn="tl" rotWithShape="0">
              <a:prstClr val="black">
                <a:alpha val="40000"/>
              </a:prstClr>
            </a:outerShdw>
          </a:effectLst>
        </p:spPr>
      </p:pic>
    </p:spTree>
    <p:extLst>
      <p:ext uri="{BB962C8B-B14F-4D97-AF65-F5344CB8AC3E}">
        <p14:creationId xmlns:p14="http://schemas.microsoft.com/office/powerpoint/2010/main" val="382166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stretch>
            <a:fillRect/>
          </a:stretch>
        </p:blipFill>
        <p:spPr>
          <a:xfrm>
            <a:off x="1339030" y="1694403"/>
            <a:ext cx="4449617" cy="4119563"/>
          </a:xfrm>
          <a:prstGeom prst="rect">
            <a:avLst/>
          </a:prstGeom>
        </p:spPr>
      </p:pic>
      <p:sp>
        <p:nvSpPr>
          <p:cNvPr id="4" name="CaixaDeTexto 3"/>
          <p:cNvSpPr txBox="1"/>
          <p:nvPr/>
        </p:nvSpPr>
        <p:spPr>
          <a:xfrm>
            <a:off x="3062393" y="1427761"/>
            <a:ext cx="1002890" cy="369332"/>
          </a:xfrm>
          <a:prstGeom prst="rect">
            <a:avLst/>
          </a:prstGeom>
          <a:noFill/>
        </p:spPr>
        <p:txBody>
          <a:bodyPr wrap="square" rtlCol="0">
            <a:spAutoFit/>
          </a:bodyPr>
          <a:lstStyle/>
          <a:p>
            <a:r>
              <a:rPr lang="pt-BR" dirty="0"/>
              <a:t>Azul</a:t>
            </a:r>
          </a:p>
        </p:txBody>
      </p:sp>
      <p:sp>
        <p:nvSpPr>
          <p:cNvPr id="8" name="CaixaDeTexto 7"/>
          <p:cNvSpPr txBox="1"/>
          <p:nvPr/>
        </p:nvSpPr>
        <p:spPr>
          <a:xfrm>
            <a:off x="501445" y="5060779"/>
            <a:ext cx="1309533" cy="369332"/>
          </a:xfrm>
          <a:prstGeom prst="rect">
            <a:avLst/>
          </a:prstGeom>
          <a:noFill/>
        </p:spPr>
        <p:txBody>
          <a:bodyPr wrap="square" rtlCol="0">
            <a:spAutoFit/>
          </a:bodyPr>
          <a:lstStyle/>
          <a:p>
            <a:r>
              <a:rPr lang="pt-BR" dirty="0"/>
              <a:t>Vermelho</a:t>
            </a:r>
          </a:p>
        </p:txBody>
      </p:sp>
      <p:sp>
        <p:nvSpPr>
          <p:cNvPr id="10" name="CaixaDeTexto 9"/>
          <p:cNvSpPr txBox="1"/>
          <p:nvPr/>
        </p:nvSpPr>
        <p:spPr>
          <a:xfrm>
            <a:off x="5316699" y="5060779"/>
            <a:ext cx="1309533" cy="369332"/>
          </a:xfrm>
          <a:prstGeom prst="rect">
            <a:avLst/>
          </a:prstGeom>
          <a:noFill/>
        </p:spPr>
        <p:txBody>
          <a:bodyPr wrap="square" rtlCol="0">
            <a:spAutoFit/>
          </a:bodyPr>
          <a:lstStyle/>
          <a:p>
            <a:r>
              <a:rPr lang="pt-BR" dirty="0"/>
              <a:t>Verde</a:t>
            </a:r>
          </a:p>
        </p:txBody>
      </p:sp>
      <p:sp>
        <p:nvSpPr>
          <p:cNvPr id="11" name="CaixaDeTexto 10"/>
          <p:cNvSpPr txBox="1"/>
          <p:nvPr/>
        </p:nvSpPr>
        <p:spPr>
          <a:xfrm>
            <a:off x="471948" y="2643099"/>
            <a:ext cx="1339030" cy="369332"/>
          </a:xfrm>
          <a:prstGeom prst="rect">
            <a:avLst/>
          </a:prstGeom>
          <a:noFill/>
        </p:spPr>
        <p:txBody>
          <a:bodyPr wrap="square" rtlCol="0">
            <a:spAutoFit/>
          </a:bodyPr>
          <a:lstStyle/>
          <a:p>
            <a:r>
              <a:rPr lang="pt-BR" dirty="0"/>
              <a:t>Magenta</a:t>
            </a:r>
          </a:p>
        </p:txBody>
      </p:sp>
      <p:sp>
        <p:nvSpPr>
          <p:cNvPr id="13" name="CaixaDeTexto 12"/>
          <p:cNvSpPr txBox="1"/>
          <p:nvPr/>
        </p:nvSpPr>
        <p:spPr>
          <a:xfrm>
            <a:off x="5444656" y="2590836"/>
            <a:ext cx="1013432" cy="369332"/>
          </a:xfrm>
          <a:prstGeom prst="rect">
            <a:avLst/>
          </a:prstGeom>
          <a:noFill/>
        </p:spPr>
        <p:txBody>
          <a:bodyPr wrap="square" rtlCol="0">
            <a:spAutoFit/>
          </a:bodyPr>
          <a:lstStyle/>
          <a:p>
            <a:r>
              <a:rPr lang="pt-BR" dirty="0"/>
              <a:t>Ciano</a:t>
            </a:r>
          </a:p>
        </p:txBody>
      </p:sp>
      <p:sp>
        <p:nvSpPr>
          <p:cNvPr id="14" name="CaixaDeTexto 13"/>
          <p:cNvSpPr txBox="1"/>
          <p:nvPr/>
        </p:nvSpPr>
        <p:spPr>
          <a:xfrm>
            <a:off x="2894323" y="6163398"/>
            <a:ext cx="1339030" cy="369332"/>
          </a:xfrm>
          <a:prstGeom prst="rect">
            <a:avLst/>
          </a:prstGeom>
          <a:noFill/>
        </p:spPr>
        <p:txBody>
          <a:bodyPr wrap="square" rtlCol="0">
            <a:spAutoFit/>
          </a:bodyPr>
          <a:lstStyle/>
          <a:p>
            <a:r>
              <a:rPr lang="pt-BR" dirty="0"/>
              <a:t>Amarelo</a:t>
            </a:r>
          </a:p>
        </p:txBody>
      </p:sp>
      <p:cxnSp>
        <p:nvCxnSpPr>
          <p:cNvPr id="7" name="Conector reto 6"/>
          <p:cNvCxnSpPr/>
          <p:nvPr/>
        </p:nvCxnSpPr>
        <p:spPr bwMode="auto">
          <a:xfrm flipH="1" flipV="1">
            <a:off x="1631207" y="2941247"/>
            <a:ext cx="855406" cy="41295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Conector reto 14"/>
          <p:cNvCxnSpPr/>
          <p:nvPr/>
        </p:nvCxnSpPr>
        <p:spPr bwMode="auto">
          <a:xfrm flipH="1">
            <a:off x="4282183" y="2870937"/>
            <a:ext cx="1083346" cy="5394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Conector reto 16"/>
          <p:cNvCxnSpPr/>
          <p:nvPr/>
        </p:nvCxnSpPr>
        <p:spPr bwMode="auto">
          <a:xfrm flipV="1">
            <a:off x="3421626" y="5219165"/>
            <a:ext cx="3639" cy="94423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 name="CaixaDeTexto 18"/>
          <p:cNvSpPr txBox="1"/>
          <p:nvPr/>
        </p:nvSpPr>
        <p:spPr>
          <a:xfrm>
            <a:off x="2959154" y="3844959"/>
            <a:ext cx="1106129" cy="369332"/>
          </a:xfrm>
          <a:prstGeom prst="rect">
            <a:avLst/>
          </a:prstGeom>
          <a:noFill/>
        </p:spPr>
        <p:txBody>
          <a:bodyPr wrap="square" rtlCol="0">
            <a:spAutoFit/>
          </a:bodyPr>
          <a:lstStyle/>
          <a:p>
            <a:r>
              <a:rPr lang="pt-BR" dirty="0"/>
              <a:t>Branco</a:t>
            </a:r>
          </a:p>
        </p:txBody>
      </p:sp>
      <p:sp>
        <p:nvSpPr>
          <p:cNvPr id="20" name="CaixaDeTexto 19"/>
          <p:cNvSpPr txBox="1"/>
          <p:nvPr/>
        </p:nvSpPr>
        <p:spPr>
          <a:xfrm>
            <a:off x="7609785" y="2106124"/>
            <a:ext cx="4094379" cy="3139321"/>
          </a:xfrm>
          <a:prstGeom prst="rect">
            <a:avLst/>
          </a:prstGeom>
          <a:noFill/>
        </p:spPr>
        <p:txBody>
          <a:bodyPr wrap="square" rtlCol="0">
            <a:spAutoFit/>
          </a:bodyPr>
          <a:lstStyle/>
          <a:p>
            <a:pPr marL="285750" indent="-285750">
              <a:buFont typeface="Arial" panose="020B0604020202020204" pitchFamily="34" charset="0"/>
              <a:buChar char="•"/>
            </a:pPr>
            <a:r>
              <a:rPr lang="pt-BR" dirty="0"/>
              <a:t>Azul + vermelho = magenta.</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Vermelho + verde = amarelo.</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Verde + Azul = ciano.</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Azul + vermelho + verde = branco.</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Ciano + vermelho = branco.</a:t>
            </a:r>
          </a:p>
          <a:p>
            <a:pPr marL="285750" indent="-285750">
              <a:buFont typeface="Arial" panose="020B0604020202020204" pitchFamily="34" charset="0"/>
              <a:buChar char="•"/>
            </a:pPr>
            <a:endParaRPr lang="pt-BR" dirty="0"/>
          </a:p>
          <a:p>
            <a:pPr marL="285750" indent="-285750">
              <a:buFont typeface="Arial" panose="020B0604020202020204" pitchFamily="34" charset="0"/>
              <a:buChar char="•"/>
            </a:pPr>
            <a:r>
              <a:rPr lang="pt-BR" dirty="0"/>
              <a:t>Amarelo + azul = branco.</a:t>
            </a:r>
          </a:p>
        </p:txBody>
      </p:sp>
      <p:sp>
        <p:nvSpPr>
          <p:cNvPr id="21" name="CaixaDeTexto 20">
            <a:extLst>
              <a:ext uri="{FF2B5EF4-FFF2-40B4-BE49-F238E27FC236}">
                <a16:creationId xmlns:a16="http://schemas.microsoft.com/office/drawing/2014/main" id="{B678966B-F2EA-4012-9961-67C7BDCF89A0}"/>
              </a:ext>
            </a:extLst>
          </p:cNvPr>
          <p:cNvSpPr txBox="1"/>
          <p:nvPr/>
        </p:nvSpPr>
        <p:spPr>
          <a:xfrm>
            <a:off x="228037" y="346374"/>
            <a:ext cx="3684396" cy="461665"/>
          </a:xfrm>
          <a:prstGeom prst="rect">
            <a:avLst/>
          </a:prstGeom>
          <a:noFill/>
        </p:spPr>
        <p:txBody>
          <a:bodyPr wrap="square" rtlCol="0">
            <a:spAutoFit/>
          </a:bodyPr>
          <a:lstStyle/>
          <a:p>
            <a:r>
              <a:rPr lang="pt-BR" sz="2400" b="1" dirty="0">
                <a:solidFill>
                  <a:srgbClr val="002060"/>
                </a:solidFill>
                <a:latin typeface="+mn-lt"/>
              </a:rPr>
              <a:t>Luzes primárias - adição</a:t>
            </a:r>
          </a:p>
        </p:txBody>
      </p:sp>
      <p:pic>
        <p:nvPicPr>
          <p:cNvPr id="22" name="Imagem 21">
            <a:extLst>
              <a:ext uri="{FF2B5EF4-FFF2-40B4-BE49-F238E27FC236}">
                <a16:creationId xmlns:a16="http://schemas.microsoft.com/office/drawing/2014/main" id="{79015748-CBB0-4FB8-B5FC-3D1EB58ECA0E}"/>
              </a:ext>
            </a:extLst>
          </p:cNvPr>
          <p:cNvPicPr>
            <a:picLocks noChangeAspect="1"/>
          </p:cNvPicPr>
          <p:nvPr/>
        </p:nvPicPr>
        <p:blipFill>
          <a:blip r:embed="rId4"/>
          <a:stretch>
            <a:fillRect/>
          </a:stretch>
        </p:blipFill>
        <p:spPr>
          <a:xfrm>
            <a:off x="11599408" y="117265"/>
            <a:ext cx="488736" cy="573209"/>
          </a:xfrm>
          <a:prstGeom prst="rect">
            <a:avLst/>
          </a:prstGeom>
        </p:spPr>
      </p:pic>
      <p:cxnSp>
        <p:nvCxnSpPr>
          <p:cNvPr id="23" name="Conector reto 22">
            <a:extLst>
              <a:ext uri="{FF2B5EF4-FFF2-40B4-BE49-F238E27FC236}">
                <a16:creationId xmlns:a16="http://schemas.microsoft.com/office/drawing/2014/main" id="{FD90EB90-453B-402A-B38D-32CB322B9C66}"/>
              </a:ext>
            </a:extLst>
          </p:cNvPr>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59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Imagem 11">
            <a:extLst>
              <a:ext uri="{FF2B5EF4-FFF2-40B4-BE49-F238E27FC236}">
                <a16:creationId xmlns:a16="http://schemas.microsoft.com/office/drawing/2014/main" id="{67D22142-B596-404C-A920-446DAC754FF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34446" y="117265"/>
            <a:ext cx="11923107" cy="6369849"/>
          </a:xfrm>
          <a:prstGeom prst="roundRect">
            <a:avLst>
              <a:gd name="adj" fmla="val 0"/>
            </a:avLst>
          </a:prstGeom>
          <a:solidFill>
            <a:srgbClr val="FFFFFF">
              <a:shade val="85000"/>
            </a:srgbClr>
          </a:solidFill>
          <a:ln>
            <a:noFill/>
          </a:ln>
          <a:effectLst/>
        </p:spPr>
      </p:pic>
      <p:sp>
        <p:nvSpPr>
          <p:cNvPr id="9" name="Retângulo: Cantos Arredondados 8">
            <a:extLst>
              <a:ext uri="{FF2B5EF4-FFF2-40B4-BE49-F238E27FC236}">
                <a16:creationId xmlns:a16="http://schemas.microsoft.com/office/drawing/2014/main" id="{B58A7990-4EE7-E26A-084A-3A5FB7ED26EF}"/>
              </a:ext>
            </a:extLst>
          </p:cNvPr>
          <p:cNvSpPr/>
          <p:nvPr/>
        </p:nvSpPr>
        <p:spPr bwMode="auto">
          <a:xfrm>
            <a:off x="1304528" y="117265"/>
            <a:ext cx="10582671" cy="6623469"/>
          </a:xfrm>
          <a:prstGeom prst="roundRect">
            <a:avLst>
              <a:gd name="adj" fmla="val 0"/>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6751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62233" y="347842"/>
            <a:ext cx="4581358" cy="461665"/>
          </a:xfrm>
          <a:prstGeom prst="rect">
            <a:avLst/>
          </a:prstGeom>
          <a:noFill/>
        </p:spPr>
        <p:txBody>
          <a:bodyPr wrap="square" rtlCol="0">
            <a:spAutoFit/>
          </a:bodyPr>
          <a:lstStyle/>
          <a:p>
            <a:r>
              <a:rPr lang="pt-BR" sz="2400" b="1" dirty="0">
                <a:solidFill>
                  <a:srgbClr val="002060"/>
                </a:solidFill>
                <a:latin typeface="+mn-lt"/>
              </a:rPr>
              <a:t>Refração seletiva - filtros</a:t>
            </a:r>
          </a:p>
        </p:txBody>
      </p:sp>
      <p:sp>
        <p:nvSpPr>
          <p:cNvPr id="11" name="Retângulo 10"/>
          <p:cNvSpPr/>
          <p:nvPr/>
        </p:nvSpPr>
        <p:spPr>
          <a:xfrm>
            <a:off x="162233" y="1365935"/>
            <a:ext cx="5698996" cy="369332"/>
          </a:xfrm>
          <a:prstGeom prst="rect">
            <a:avLst/>
          </a:prstGeom>
        </p:spPr>
        <p:txBody>
          <a:bodyPr wrap="none">
            <a:spAutoFit/>
          </a:bodyPr>
          <a:lstStyle/>
          <a:p>
            <a:pPr>
              <a:defRPr/>
            </a:pPr>
            <a:r>
              <a:rPr lang="pt-BR" altLang="pt-BR" b="1" dirty="0">
                <a:latin typeface="Arial" charset="0"/>
                <a:cs typeface="Arial" charset="0"/>
              </a:rPr>
              <a:t>Filtro “X” transmite a cor “X” a absorve as demais</a:t>
            </a:r>
          </a:p>
        </p:txBody>
      </p:sp>
      <p:pic>
        <p:nvPicPr>
          <p:cNvPr id="13"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0217" y="2528119"/>
            <a:ext cx="2730553" cy="3640737"/>
          </a:xfrm>
          <a:prstGeom prst="roundRect">
            <a:avLst>
              <a:gd name="adj" fmla="val 8594"/>
            </a:avLst>
          </a:prstGeom>
          <a:solidFill>
            <a:srgbClr val="FFFFFF">
              <a:shade val="85000"/>
            </a:srgbClr>
          </a:solidFill>
          <a:ln>
            <a:noFill/>
          </a:ln>
          <a:effectLst>
            <a:outerShdw blurRad="50800" dist="38100" dir="2700000" sx="102000" sy="102000" algn="tl" rotWithShape="0">
              <a:prstClr val="black">
                <a:alpha val="40000"/>
              </a:prstClr>
            </a:outerShdw>
          </a:effectLst>
        </p:spPr>
      </p:pic>
      <p:sp>
        <p:nvSpPr>
          <p:cNvPr id="14" name="Retângulo 13"/>
          <p:cNvSpPr/>
          <p:nvPr/>
        </p:nvSpPr>
        <p:spPr>
          <a:xfrm>
            <a:off x="9386482" y="1927915"/>
            <a:ext cx="1851789" cy="369332"/>
          </a:xfrm>
          <a:prstGeom prst="rect">
            <a:avLst/>
          </a:prstGeom>
        </p:spPr>
        <p:txBody>
          <a:bodyPr wrap="none">
            <a:spAutoFit/>
          </a:bodyPr>
          <a:lstStyle/>
          <a:p>
            <a:r>
              <a:rPr lang="pt-BR" altLang="pt-BR" b="1" dirty="0">
                <a:latin typeface="Arial" charset="0"/>
                <a:cs typeface="Arial" charset="0"/>
              </a:rPr>
              <a:t>Filtro vermelho</a:t>
            </a:r>
            <a:endParaRPr lang="pt-BR" dirty="0"/>
          </a:p>
        </p:txBody>
      </p:sp>
      <p:pic>
        <p:nvPicPr>
          <p:cNvPr id="7" name="Imagem 6"/>
          <p:cNvPicPr>
            <a:picLocks noChangeAspect="1"/>
          </p:cNvPicPr>
          <p:nvPr/>
        </p:nvPicPr>
        <p:blipFill>
          <a:blip r:embed="rId4"/>
          <a:stretch>
            <a:fillRect/>
          </a:stretch>
        </p:blipFill>
        <p:spPr>
          <a:xfrm>
            <a:off x="2427811" y="2149442"/>
            <a:ext cx="5369819" cy="4679061"/>
          </a:xfrm>
          <a:prstGeom prst="rect">
            <a:avLst/>
          </a:prstGeom>
        </p:spPr>
      </p:pic>
      <p:sp>
        <p:nvSpPr>
          <p:cNvPr id="19" name="Seta para a Direita 18"/>
          <p:cNvSpPr/>
          <p:nvPr/>
        </p:nvSpPr>
        <p:spPr bwMode="auto">
          <a:xfrm>
            <a:off x="197095" y="2380450"/>
            <a:ext cx="1147605" cy="709148"/>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Arial" charset="0"/>
                <a:cs typeface="Arial" charset="0"/>
              </a:rPr>
              <a:t>Branco</a:t>
            </a:r>
          </a:p>
        </p:txBody>
      </p:sp>
      <p:sp>
        <p:nvSpPr>
          <p:cNvPr id="20" name="Seta para a Direita 19"/>
          <p:cNvSpPr/>
          <p:nvPr/>
        </p:nvSpPr>
        <p:spPr bwMode="auto">
          <a:xfrm>
            <a:off x="197095" y="3906686"/>
            <a:ext cx="1147605" cy="709148"/>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Arial" charset="0"/>
                <a:cs typeface="Arial" charset="0"/>
              </a:rPr>
              <a:t>Branco</a:t>
            </a:r>
          </a:p>
        </p:txBody>
      </p:sp>
      <p:sp>
        <p:nvSpPr>
          <p:cNvPr id="22" name="Seta para a Direita 21"/>
          <p:cNvSpPr/>
          <p:nvPr/>
        </p:nvSpPr>
        <p:spPr bwMode="auto">
          <a:xfrm>
            <a:off x="197095" y="5349199"/>
            <a:ext cx="1147605" cy="709148"/>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Arial" charset="0"/>
                <a:cs typeface="Arial" charset="0"/>
              </a:rPr>
              <a:t>Branco</a:t>
            </a:r>
          </a:p>
        </p:txBody>
      </p:sp>
      <p:sp>
        <p:nvSpPr>
          <p:cNvPr id="8" name="CaixaDeTexto 7"/>
          <p:cNvSpPr txBox="1"/>
          <p:nvPr/>
        </p:nvSpPr>
        <p:spPr>
          <a:xfrm>
            <a:off x="1462686" y="2265059"/>
            <a:ext cx="1108643" cy="369332"/>
          </a:xfrm>
          <a:prstGeom prst="rect">
            <a:avLst/>
          </a:prstGeom>
          <a:noFill/>
        </p:spPr>
        <p:txBody>
          <a:bodyPr wrap="square" rtlCol="0">
            <a:spAutoFit/>
          </a:bodyPr>
          <a:lstStyle/>
          <a:p>
            <a:r>
              <a:rPr lang="pt-BR" dirty="0">
                <a:latin typeface="+mn-lt"/>
              </a:rPr>
              <a:t>vermelho</a:t>
            </a:r>
          </a:p>
        </p:txBody>
      </p:sp>
      <p:sp>
        <p:nvSpPr>
          <p:cNvPr id="23" name="CaixaDeTexto 22"/>
          <p:cNvSpPr txBox="1"/>
          <p:nvPr/>
        </p:nvSpPr>
        <p:spPr>
          <a:xfrm>
            <a:off x="1462686" y="2574897"/>
            <a:ext cx="1017639" cy="369332"/>
          </a:xfrm>
          <a:prstGeom prst="rect">
            <a:avLst/>
          </a:prstGeom>
          <a:noFill/>
        </p:spPr>
        <p:txBody>
          <a:bodyPr wrap="square" rtlCol="0">
            <a:spAutoFit/>
          </a:bodyPr>
          <a:lstStyle/>
          <a:p>
            <a:r>
              <a:rPr lang="pt-BR" dirty="0">
                <a:latin typeface="+mn-lt"/>
              </a:rPr>
              <a:t>verde</a:t>
            </a:r>
          </a:p>
        </p:txBody>
      </p:sp>
      <p:sp>
        <p:nvSpPr>
          <p:cNvPr id="24" name="CaixaDeTexto 23"/>
          <p:cNvSpPr txBox="1"/>
          <p:nvPr/>
        </p:nvSpPr>
        <p:spPr>
          <a:xfrm>
            <a:off x="1481288" y="2897602"/>
            <a:ext cx="1017639" cy="369332"/>
          </a:xfrm>
          <a:prstGeom prst="rect">
            <a:avLst/>
          </a:prstGeom>
          <a:noFill/>
        </p:spPr>
        <p:txBody>
          <a:bodyPr wrap="square" rtlCol="0">
            <a:spAutoFit/>
          </a:bodyPr>
          <a:lstStyle/>
          <a:p>
            <a:r>
              <a:rPr lang="pt-BR" dirty="0">
                <a:latin typeface="+mn-lt"/>
              </a:rPr>
              <a:t>azul</a:t>
            </a:r>
          </a:p>
        </p:txBody>
      </p:sp>
      <p:sp>
        <p:nvSpPr>
          <p:cNvPr id="25" name="CaixaDeTexto 24"/>
          <p:cNvSpPr txBox="1"/>
          <p:nvPr/>
        </p:nvSpPr>
        <p:spPr>
          <a:xfrm>
            <a:off x="1486401" y="3798625"/>
            <a:ext cx="1108643" cy="369332"/>
          </a:xfrm>
          <a:prstGeom prst="rect">
            <a:avLst/>
          </a:prstGeom>
          <a:noFill/>
        </p:spPr>
        <p:txBody>
          <a:bodyPr wrap="square" rtlCol="0">
            <a:spAutoFit/>
          </a:bodyPr>
          <a:lstStyle/>
          <a:p>
            <a:r>
              <a:rPr lang="pt-BR" dirty="0">
                <a:latin typeface="+mn-lt"/>
              </a:rPr>
              <a:t>vermelho</a:t>
            </a:r>
          </a:p>
        </p:txBody>
      </p:sp>
      <p:sp>
        <p:nvSpPr>
          <p:cNvPr id="26" name="CaixaDeTexto 25"/>
          <p:cNvSpPr txBox="1"/>
          <p:nvPr/>
        </p:nvSpPr>
        <p:spPr>
          <a:xfrm>
            <a:off x="1486401" y="4108463"/>
            <a:ext cx="1017639" cy="369332"/>
          </a:xfrm>
          <a:prstGeom prst="rect">
            <a:avLst/>
          </a:prstGeom>
          <a:noFill/>
        </p:spPr>
        <p:txBody>
          <a:bodyPr wrap="square" rtlCol="0">
            <a:spAutoFit/>
          </a:bodyPr>
          <a:lstStyle/>
          <a:p>
            <a:r>
              <a:rPr lang="pt-BR" dirty="0">
                <a:latin typeface="+mn-lt"/>
              </a:rPr>
              <a:t>verde</a:t>
            </a:r>
          </a:p>
        </p:txBody>
      </p:sp>
      <p:sp>
        <p:nvSpPr>
          <p:cNvPr id="27" name="CaixaDeTexto 26"/>
          <p:cNvSpPr txBox="1"/>
          <p:nvPr/>
        </p:nvSpPr>
        <p:spPr>
          <a:xfrm>
            <a:off x="1505003" y="4431168"/>
            <a:ext cx="1017639" cy="369332"/>
          </a:xfrm>
          <a:prstGeom prst="rect">
            <a:avLst/>
          </a:prstGeom>
          <a:noFill/>
        </p:spPr>
        <p:txBody>
          <a:bodyPr wrap="square" rtlCol="0">
            <a:spAutoFit/>
          </a:bodyPr>
          <a:lstStyle/>
          <a:p>
            <a:r>
              <a:rPr lang="pt-BR" dirty="0">
                <a:latin typeface="+mn-lt"/>
              </a:rPr>
              <a:t>azul</a:t>
            </a:r>
          </a:p>
        </p:txBody>
      </p:sp>
      <p:sp>
        <p:nvSpPr>
          <p:cNvPr id="28" name="CaixaDeTexto 27"/>
          <p:cNvSpPr txBox="1"/>
          <p:nvPr/>
        </p:nvSpPr>
        <p:spPr>
          <a:xfrm>
            <a:off x="1462686" y="5316404"/>
            <a:ext cx="1108643" cy="369332"/>
          </a:xfrm>
          <a:prstGeom prst="rect">
            <a:avLst/>
          </a:prstGeom>
          <a:noFill/>
        </p:spPr>
        <p:txBody>
          <a:bodyPr wrap="square" rtlCol="0">
            <a:spAutoFit/>
          </a:bodyPr>
          <a:lstStyle/>
          <a:p>
            <a:r>
              <a:rPr lang="pt-BR" dirty="0">
                <a:latin typeface="+mn-lt"/>
              </a:rPr>
              <a:t>vermelho</a:t>
            </a:r>
          </a:p>
        </p:txBody>
      </p:sp>
      <p:sp>
        <p:nvSpPr>
          <p:cNvPr id="29" name="CaixaDeTexto 28"/>
          <p:cNvSpPr txBox="1"/>
          <p:nvPr/>
        </p:nvSpPr>
        <p:spPr>
          <a:xfrm>
            <a:off x="1462686" y="5626242"/>
            <a:ext cx="1017639" cy="369332"/>
          </a:xfrm>
          <a:prstGeom prst="rect">
            <a:avLst/>
          </a:prstGeom>
          <a:noFill/>
        </p:spPr>
        <p:txBody>
          <a:bodyPr wrap="square" rtlCol="0">
            <a:spAutoFit/>
          </a:bodyPr>
          <a:lstStyle/>
          <a:p>
            <a:r>
              <a:rPr lang="pt-BR" dirty="0">
                <a:latin typeface="+mn-lt"/>
              </a:rPr>
              <a:t>verde</a:t>
            </a:r>
          </a:p>
        </p:txBody>
      </p:sp>
      <p:sp>
        <p:nvSpPr>
          <p:cNvPr id="30" name="CaixaDeTexto 29"/>
          <p:cNvSpPr txBox="1"/>
          <p:nvPr/>
        </p:nvSpPr>
        <p:spPr>
          <a:xfrm>
            <a:off x="1481288" y="5948947"/>
            <a:ext cx="1017639" cy="369332"/>
          </a:xfrm>
          <a:prstGeom prst="rect">
            <a:avLst/>
          </a:prstGeom>
          <a:noFill/>
        </p:spPr>
        <p:txBody>
          <a:bodyPr wrap="square" rtlCol="0">
            <a:spAutoFit/>
          </a:bodyPr>
          <a:lstStyle/>
          <a:p>
            <a:r>
              <a:rPr lang="pt-BR" dirty="0">
                <a:latin typeface="+mn-lt"/>
              </a:rPr>
              <a:t>azul</a:t>
            </a:r>
          </a:p>
        </p:txBody>
      </p:sp>
      <p:sp>
        <p:nvSpPr>
          <p:cNvPr id="31" name="CaixaDeTexto 30"/>
          <p:cNvSpPr txBox="1"/>
          <p:nvPr/>
        </p:nvSpPr>
        <p:spPr>
          <a:xfrm>
            <a:off x="3947506" y="2271545"/>
            <a:ext cx="1108643" cy="369332"/>
          </a:xfrm>
          <a:prstGeom prst="rect">
            <a:avLst/>
          </a:prstGeom>
          <a:noFill/>
        </p:spPr>
        <p:txBody>
          <a:bodyPr wrap="square" rtlCol="0">
            <a:spAutoFit/>
          </a:bodyPr>
          <a:lstStyle/>
          <a:p>
            <a:r>
              <a:rPr lang="pt-BR" dirty="0">
                <a:latin typeface="+mn-lt"/>
              </a:rPr>
              <a:t>vermelho</a:t>
            </a:r>
          </a:p>
        </p:txBody>
      </p:sp>
      <p:sp>
        <p:nvSpPr>
          <p:cNvPr id="32" name="CaixaDeTexto 31"/>
          <p:cNvSpPr txBox="1"/>
          <p:nvPr/>
        </p:nvSpPr>
        <p:spPr>
          <a:xfrm>
            <a:off x="4000828" y="4116195"/>
            <a:ext cx="1017639" cy="369332"/>
          </a:xfrm>
          <a:prstGeom prst="rect">
            <a:avLst/>
          </a:prstGeom>
          <a:noFill/>
        </p:spPr>
        <p:txBody>
          <a:bodyPr wrap="square" rtlCol="0">
            <a:spAutoFit/>
          </a:bodyPr>
          <a:lstStyle/>
          <a:p>
            <a:r>
              <a:rPr lang="pt-BR" dirty="0">
                <a:latin typeface="+mn-lt"/>
              </a:rPr>
              <a:t>verde</a:t>
            </a:r>
          </a:p>
        </p:txBody>
      </p:sp>
      <p:sp>
        <p:nvSpPr>
          <p:cNvPr id="33" name="CaixaDeTexto 32"/>
          <p:cNvSpPr txBox="1"/>
          <p:nvPr/>
        </p:nvSpPr>
        <p:spPr>
          <a:xfrm>
            <a:off x="4000828" y="5954505"/>
            <a:ext cx="1017639" cy="369332"/>
          </a:xfrm>
          <a:prstGeom prst="rect">
            <a:avLst/>
          </a:prstGeom>
          <a:noFill/>
        </p:spPr>
        <p:txBody>
          <a:bodyPr wrap="square" rtlCol="0">
            <a:spAutoFit/>
          </a:bodyPr>
          <a:lstStyle/>
          <a:p>
            <a:r>
              <a:rPr lang="pt-BR" dirty="0">
                <a:latin typeface="+mn-lt"/>
              </a:rPr>
              <a:t>azul</a:t>
            </a:r>
          </a:p>
        </p:txBody>
      </p:sp>
      <p:sp>
        <p:nvSpPr>
          <p:cNvPr id="34" name="CaixaDeTexto 33"/>
          <p:cNvSpPr txBox="1"/>
          <p:nvPr/>
        </p:nvSpPr>
        <p:spPr>
          <a:xfrm>
            <a:off x="2498927" y="1939458"/>
            <a:ext cx="1573016" cy="344508"/>
          </a:xfrm>
          <a:prstGeom prst="rect">
            <a:avLst/>
          </a:prstGeom>
          <a:noFill/>
        </p:spPr>
        <p:txBody>
          <a:bodyPr wrap="square" rtlCol="0">
            <a:spAutoFit/>
          </a:bodyPr>
          <a:lstStyle/>
          <a:p>
            <a:r>
              <a:rPr lang="pt-BR" sz="1600" i="1" dirty="0"/>
              <a:t>Filtro vermelho</a:t>
            </a:r>
          </a:p>
        </p:txBody>
      </p:sp>
      <p:sp>
        <p:nvSpPr>
          <p:cNvPr id="35" name="CaixaDeTexto 34"/>
          <p:cNvSpPr txBox="1"/>
          <p:nvPr/>
        </p:nvSpPr>
        <p:spPr>
          <a:xfrm>
            <a:off x="2595044" y="3470053"/>
            <a:ext cx="1573016" cy="344508"/>
          </a:xfrm>
          <a:prstGeom prst="rect">
            <a:avLst/>
          </a:prstGeom>
          <a:noFill/>
        </p:spPr>
        <p:txBody>
          <a:bodyPr wrap="square" rtlCol="0">
            <a:spAutoFit/>
          </a:bodyPr>
          <a:lstStyle/>
          <a:p>
            <a:r>
              <a:rPr lang="pt-BR" sz="1600" i="1" dirty="0"/>
              <a:t>Filtro verde</a:t>
            </a:r>
          </a:p>
        </p:txBody>
      </p:sp>
      <p:sp>
        <p:nvSpPr>
          <p:cNvPr id="36" name="CaixaDeTexto 35"/>
          <p:cNvSpPr txBox="1"/>
          <p:nvPr/>
        </p:nvSpPr>
        <p:spPr>
          <a:xfrm>
            <a:off x="2630321" y="4999110"/>
            <a:ext cx="1573016" cy="344508"/>
          </a:xfrm>
          <a:prstGeom prst="rect">
            <a:avLst/>
          </a:prstGeom>
          <a:noFill/>
        </p:spPr>
        <p:txBody>
          <a:bodyPr wrap="square" rtlCol="0">
            <a:spAutoFit/>
          </a:bodyPr>
          <a:lstStyle/>
          <a:p>
            <a:r>
              <a:rPr lang="pt-BR" sz="1600" i="1" dirty="0"/>
              <a:t>Filtro azul</a:t>
            </a:r>
          </a:p>
        </p:txBody>
      </p:sp>
      <p:pic>
        <p:nvPicPr>
          <p:cNvPr id="37" name="Imagem 36">
            <a:extLst>
              <a:ext uri="{FF2B5EF4-FFF2-40B4-BE49-F238E27FC236}">
                <a16:creationId xmlns:a16="http://schemas.microsoft.com/office/drawing/2014/main" id="{DDFAB629-78F2-4347-A216-46A6E88F38CB}"/>
              </a:ext>
            </a:extLst>
          </p:cNvPr>
          <p:cNvPicPr>
            <a:picLocks noChangeAspect="1"/>
          </p:cNvPicPr>
          <p:nvPr/>
        </p:nvPicPr>
        <p:blipFill>
          <a:blip r:embed="rId5"/>
          <a:stretch>
            <a:fillRect/>
          </a:stretch>
        </p:blipFill>
        <p:spPr>
          <a:xfrm>
            <a:off x="11599408" y="117265"/>
            <a:ext cx="488736" cy="573209"/>
          </a:xfrm>
          <a:prstGeom prst="rect">
            <a:avLst/>
          </a:prstGeom>
        </p:spPr>
      </p:pic>
      <p:cxnSp>
        <p:nvCxnSpPr>
          <p:cNvPr id="38" name="Conector reto 37">
            <a:extLst>
              <a:ext uri="{FF2B5EF4-FFF2-40B4-BE49-F238E27FC236}">
                <a16:creationId xmlns:a16="http://schemas.microsoft.com/office/drawing/2014/main" id="{0F737FDD-12AC-42F9-A319-364A780D9FD5}"/>
              </a:ext>
            </a:extLst>
          </p:cNvPr>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60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162233" y="361455"/>
            <a:ext cx="4581358" cy="461665"/>
          </a:xfrm>
          <a:prstGeom prst="rect">
            <a:avLst/>
          </a:prstGeom>
          <a:noFill/>
        </p:spPr>
        <p:txBody>
          <a:bodyPr wrap="square" rtlCol="0">
            <a:spAutoFit/>
          </a:bodyPr>
          <a:lstStyle/>
          <a:p>
            <a:r>
              <a:rPr lang="pt-BR" sz="2400" b="1" dirty="0">
                <a:solidFill>
                  <a:srgbClr val="002060"/>
                </a:solidFill>
                <a:latin typeface="+mn-lt"/>
              </a:rPr>
              <a:t>Refração seletiva - filtros</a:t>
            </a:r>
          </a:p>
        </p:txBody>
      </p:sp>
      <p:sp>
        <p:nvSpPr>
          <p:cNvPr id="17" name="Retângulo 16"/>
          <p:cNvSpPr/>
          <p:nvPr/>
        </p:nvSpPr>
        <p:spPr>
          <a:xfrm>
            <a:off x="162233" y="1365935"/>
            <a:ext cx="5698996" cy="369332"/>
          </a:xfrm>
          <a:prstGeom prst="rect">
            <a:avLst/>
          </a:prstGeom>
        </p:spPr>
        <p:txBody>
          <a:bodyPr wrap="none">
            <a:spAutoFit/>
          </a:bodyPr>
          <a:lstStyle/>
          <a:p>
            <a:pPr>
              <a:defRPr/>
            </a:pPr>
            <a:r>
              <a:rPr lang="pt-BR" altLang="pt-BR" b="1" dirty="0">
                <a:latin typeface="Arial" charset="0"/>
                <a:cs typeface="Arial" charset="0"/>
              </a:rPr>
              <a:t>Filtro “X” transmite a cor “X” a absorve as demais</a:t>
            </a:r>
          </a:p>
        </p:txBody>
      </p:sp>
      <p:pic>
        <p:nvPicPr>
          <p:cNvPr id="2" name="Imagem 1"/>
          <p:cNvPicPr>
            <a:picLocks noChangeAspect="1"/>
          </p:cNvPicPr>
          <p:nvPr/>
        </p:nvPicPr>
        <p:blipFill>
          <a:blip r:embed="rId3"/>
          <a:stretch>
            <a:fillRect/>
          </a:stretch>
        </p:blipFill>
        <p:spPr>
          <a:xfrm>
            <a:off x="4108193" y="2306863"/>
            <a:ext cx="5622016" cy="4388905"/>
          </a:xfrm>
          <a:prstGeom prst="rect">
            <a:avLst/>
          </a:prstGeom>
        </p:spPr>
      </p:pic>
      <p:sp>
        <p:nvSpPr>
          <p:cNvPr id="4" name="CaixaDeTexto 3"/>
          <p:cNvSpPr txBox="1"/>
          <p:nvPr/>
        </p:nvSpPr>
        <p:spPr>
          <a:xfrm>
            <a:off x="4322841" y="2008414"/>
            <a:ext cx="1896927" cy="369332"/>
          </a:xfrm>
          <a:prstGeom prst="rect">
            <a:avLst/>
          </a:prstGeom>
          <a:noFill/>
        </p:spPr>
        <p:txBody>
          <a:bodyPr wrap="square" rtlCol="0">
            <a:spAutoFit/>
          </a:bodyPr>
          <a:lstStyle/>
          <a:p>
            <a:r>
              <a:rPr lang="pt-BR" i="1" dirty="0">
                <a:latin typeface="+mn-lt"/>
              </a:rPr>
              <a:t>Filtro magenta</a:t>
            </a:r>
          </a:p>
        </p:txBody>
      </p:sp>
      <p:sp>
        <p:nvSpPr>
          <p:cNvPr id="18" name="CaixaDeTexto 17"/>
          <p:cNvSpPr txBox="1"/>
          <p:nvPr/>
        </p:nvSpPr>
        <p:spPr>
          <a:xfrm>
            <a:off x="4345540" y="3619452"/>
            <a:ext cx="1749443" cy="369332"/>
          </a:xfrm>
          <a:prstGeom prst="rect">
            <a:avLst/>
          </a:prstGeom>
          <a:noFill/>
        </p:spPr>
        <p:txBody>
          <a:bodyPr wrap="square" rtlCol="0">
            <a:spAutoFit/>
          </a:bodyPr>
          <a:lstStyle/>
          <a:p>
            <a:r>
              <a:rPr lang="pt-BR" i="1" dirty="0">
                <a:latin typeface="+mn-lt"/>
              </a:rPr>
              <a:t>Filtro amarelo</a:t>
            </a:r>
          </a:p>
        </p:txBody>
      </p:sp>
      <p:sp>
        <p:nvSpPr>
          <p:cNvPr id="20" name="CaixaDeTexto 19"/>
          <p:cNvSpPr txBox="1"/>
          <p:nvPr/>
        </p:nvSpPr>
        <p:spPr>
          <a:xfrm>
            <a:off x="4388411" y="5177599"/>
            <a:ext cx="1336488" cy="369332"/>
          </a:xfrm>
          <a:prstGeom prst="rect">
            <a:avLst/>
          </a:prstGeom>
          <a:noFill/>
        </p:spPr>
        <p:txBody>
          <a:bodyPr wrap="square" rtlCol="0">
            <a:spAutoFit/>
          </a:bodyPr>
          <a:lstStyle/>
          <a:p>
            <a:r>
              <a:rPr lang="pt-BR" i="1" dirty="0">
                <a:latin typeface="+mn-lt"/>
              </a:rPr>
              <a:t>Filtro ciano</a:t>
            </a:r>
          </a:p>
        </p:txBody>
      </p:sp>
      <p:sp>
        <p:nvSpPr>
          <p:cNvPr id="7" name="CaixaDeTexto 6"/>
          <p:cNvSpPr txBox="1"/>
          <p:nvPr/>
        </p:nvSpPr>
        <p:spPr>
          <a:xfrm>
            <a:off x="5721840" y="2421267"/>
            <a:ext cx="1678333" cy="369332"/>
          </a:xfrm>
          <a:prstGeom prst="rect">
            <a:avLst/>
          </a:prstGeom>
          <a:noFill/>
        </p:spPr>
        <p:txBody>
          <a:bodyPr wrap="square" rtlCol="0">
            <a:spAutoFit/>
          </a:bodyPr>
          <a:lstStyle/>
          <a:p>
            <a:r>
              <a:rPr lang="pt-BR" dirty="0">
                <a:latin typeface="+mn-lt"/>
              </a:rPr>
              <a:t>vermelho</a:t>
            </a:r>
          </a:p>
        </p:txBody>
      </p:sp>
      <p:sp>
        <p:nvSpPr>
          <p:cNvPr id="23" name="CaixaDeTexto 22"/>
          <p:cNvSpPr txBox="1"/>
          <p:nvPr/>
        </p:nvSpPr>
        <p:spPr>
          <a:xfrm>
            <a:off x="5721840" y="3028410"/>
            <a:ext cx="855941" cy="369332"/>
          </a:xfrm>
          <a:prstGeom prst="rect">
            <a:avLst/>
          </a:prstGeom>
          <a:noFill/>
        </p:spPr>
        <p:txBody>
          <a:bodyPr wrap="square" rtlCol="0">
            <a:spAutoFit/>
          </a:bodyPr>
          <a:lstStyle/>
          <a:p>
            <a:r>
              <a:rPr lang="pt-BR" dirty="0">
                <a:latin typeface="+mn-lt"/>
              </a:rPr>
              <a:t>azul</a:t>
            </a:r>
          </a:p>
        </p:txBody>
      </p:sp>
      <p:sp>
        <p:nvSpPr>
          <p:cNvPr id="24" name="CaixaDeTexto 23"/>
          <p:cNvSpPr txBox="1"/>
          <p:nvPr/>
        </p:nvSpPr>
        <p:spPr>
          <a:xfrm>
            <a:off x="5650890" y="3931618"/>
            <a:ext cx="1251355" cy="369332"/>
          </a:xfrm>
          <a:prstGeom prst="rect">
            <a:avLst/>
          </a:prstGeom>
          <a:noFill/>
        </p:spPr>
        <p:txBody>
          <a:bodyPr wrap="square" rtlCol="0">
            <a:spAutoFit/>
          </a:bodyPr>
          <a:lstStyle/>
          <a:p>
            <a:r>
              <a:rPr lang="pt-BR" dirty="0">
                <a:latin typeface="+mn-lt"/>
              </a:rPr>
              <a:t>vermelho</a:t>
            </a:r>
          </a:p>
        </p:txBody>
      </p:sp>
      <p:sp>
        <p:nvSpPr>
          <p:cNvPr id="25" name="CaixaDeTexto 24"/>
          <p:cNvSpPr txBox="1"/>
          <p:nvPr/>
        </p:nvSpPr>
        <p:spPr>
          <a:xfrm>
            <a:off x="5650890" y="4263757"/>
            <a:ext cx="1251355" cy="369332"/>
          </a:xfrm>
          <a:prstGeom prst="rect">
            <a:avLst/>
          </a:prstGeom>
          <a:noFill/>
        </p:spPr>
        <p:txBody>
          <a:bodyPr wrap="square" rtlCol="0">
            <a:spAutoFit/>
          </a:bodyPr>
          <a:lstStyle/>
          <a:p>
            <a:r>
              <a:rPr lang="pt-BR" dirty="0">
                <a:latin typeface="+mn-lt"/>
              </a:rPr>
              <a:t>verde</a:t>
            </a:r>
          </a:p>
        </p:txBody>
      </p:sp>
      <p:sp>
        <p:nvSpPr>
          <p:cNvPr id="26" name="CaixaDeTexto 25"/>
          <p:cNvSpPr txBox="1"/>
          <p:nvPr/>
        </p:nvSpPr>
        <p:spPr>
          <a:xfrm>
            <a:off x="5610716" y="5792429"/>
            <a:ext cx="1251355" cy="369332"/>
          </a:xfrm>
          <a:prstGeom prst="rect">
            <a:avLst/>
          </a:prstGeom>
          <a:noFill/>
        </p:spPr>
        <p:txBody>
          <a:bodyPr wrap="square" rtlCol="0">
            <a:spAutoFit/>
          </a:bodyPr>
          <a:lstStyle/>
          <a:p>
            <a:r>
              <a:rPr lang="pt-BR" dirty="0">
                <a:latin typeface="+mn-lt"/>
              </a:rPr>
              <a:t>verde</a:t>
            </a:r>
          </a:p>
        </p:txBody>
      </p:sp>
      <p:sp>
        <p:nvSpPr>
          <p:cNvPr id="27" name="CaixaDeTexto 26"/>
          <p:cNvSpPr txBox="1"/>
          <p:nvPr/>
        </p:nvSpPr>
        <p:spPr>
          <a:xfrm>
            <a:off x="5650890" y="6104595"/>
            <a:ext cx="855941" cy="369332"/>
          </a:xfrm>
          <a:prstGeom prst="rect">
            <a:avLst/>
          </a:prstGeom>
          <a:noFill/>
        </p:spPr>
        <p:txBody>
          <a:bodyPr wrap="square" rtlCol="0">
            <a:spAutoFit/>
          </a:bodyPr>
          <a:lstStyle/>
          <a:p>
            <a:r>
              <a:rPr lang="pt-BR" dirty="0">
                <a:latin typeface="+mn-lt"/>
              </a:rPr>
              <a:t>azul</a:t>
            </a:r>
          </a:p>
        </p:txBody>
      </p:sp>
      <p:sp>
        <p:nvSpPr>
          <p:cNvPr id="28" name="Seta para a Direita 27"/>
          <p:cNvSpPr/>
          <p:nvPr/>
        </p:nvSpPr>
        <p:spPr bwMode="auto">
          <a:xfrm>
            <a:off x="1783985" y="2530040"/>
            <a:ext cx="1147605" cy="709148"/>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Arial" charset="0"/>
                <a:cs typeface="Arial" charset="0"/>
              </a:rPr>
              <a:t>Branco</a:t>
            </a:r>
          </a:p>
        </p:txBody>
      </p:sp>
      <p:sp>
        <p:nvSpPr>
          <p:cNvPr id="29" name="Seta para a Direita 28"/>
          <p:cNvSpPr/>
          <p:nvPr/>
        </p:nvSpPr>
        <p:spPr bwMode="auto">
          <a:xfrm>
            <a:off x="1783985" y="4056276"/>
            <a:ext cx="1147605" cy="709148"/>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Arial" charset="0"/>
                <a:cs typeface="Arial" charset="0"/>
              </a:rPr>
              <a:t>Branco</a:t>
            </a:r>
          </a:p>
        </p:txBody>
      </p:sp>
      <p:sp>
        <p:nvSpPr>
          <p:cNvPr id="30" name="Seta para a Direita 29"/>
          <p:cNvSpPr/>
          <p:nvPr/>
        </p:nvSpPr>
        <p:spPr bwMode="auto">
          <a:xfrm>
            <a:off x="1783985" y="5498789"/>
            <a:ext cx="1147605" cy="709148"/>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Arial" charset="0"/>
                <a:cs typeface="Arial" charset="0"/>
              </a:rPr>
              <a:t>Branco</a:t>
            </a:r>
          </a:p>
        </p:txBody>
      </p:sp>
      <p:sp>
        <p:nvSpPr>
          <p:cNvPr id="31" name="CaixaDeTexto 30"/>
          <p:cNvSpPr txBox="1"/>
          <p:nvPr/>
        </p:nvSpPr>
        <p:spPr>
          <a:xfrm>
            <a:off x="3049576" y="2414649"/>
            <a:ext cx="1108643" cy="369332"/>
          </a:xfrm>
          <a:prstGeom prst="rect">
            <a:avLst/>
          </a:prstGeom>
          <a:noFill/>
        </p:spPr>
        <p:txBody>
          <a:bodyPr wrap="square" rtlCol="0">
            <a:spAutoFit/>
          </a:bodyPr>
          <a:lstStyle/>
          <a:p>
            <a:r>
              <a:rPr lang="pt-BR" dirty="0">
                <a:latin typeface="+mn-lt"/>
              </a:rPr>
              <a:t>vermelho</a:t>
            </a:r>
          </a:p>
        </p:txBody>
      </p:sp>
      <p:sp>
        <p:nvSpPr>
          <p:cNvPr id="32" name="CaixaDeTexto 31"/>
          <p:cNvSpPr txBox="1"/>
          <p:nvPr/>
        </p:nvSpPr>
        <p:spPr>
          <a:xfrm>
            <a:off x="3049576" y="2724487"/>
            <a:ext cx="1017639" cy="369332"/>
          </a:xfrm>
          <a:prstGeom prst="rect">
            <a:avLst/>
          </a:prstGeom>
          <a:noFill/>
        </p:spPr>
        <p:txBody>
          <a:bodyPr wrap="square" rtlCol="0">
            <a:spAutoFit/>
          </a:bodyPr>
          <a:lstStyle/>
          <a:p>
            <a:r>
              <a:rPr lang="pt-BR" dirty="0">
                <a:latin typeface="+mn-lt"/>
              </a:rPr>
              <a:t>verde</a:t>
            </a:r>
          </a:p>
        </p:txBody>
      </p:sp>
      <p:sp>
        <p:nvSpPr>
          <p:cNvPr id="33" name="CaixaDeTexto 32"/>
          <p:cNvSpPr txBox="1"/>
          <p:nvPr/>
        </p:nvSpPr>
        <p:spPr>
          <a:xfrm>
            <a:off x="3068178" y="3047192"/>
            <a:ext cx="1017639" cy="369332"/>
          </a:xfrm>
          <a:prstGeom prst="rect">
            <a:avLst/>
          </a:prstGeom>
          <a:noFill/>
        </p:spPr>
        <p:txBody>
          <a:bodyPr wrap="square" rtlCol="0">
            <a:spAutoFit/>
          </a:bodyPr>
          <a:lstStyle/>
          <a:p>
            <a:r>
              <a:rPr lang="pt-BR" dirty="0">
                <a:latin typeface="+mn-lt"/>
              </a:rPr>
              <a:t>azul</a:t>
            </a:r>
          </a:p>
        </p:txBody>
      </p:sp>
      <p:sp>
        <p:nvSpPr>
          <p:cNvPr id="34" name="CaixaDeTexto 33"/>
          <p:cNvSpPr txBox="1"/>
          <p:nvPr/>
        </p:nvSpPr>
        <p:spPr>
          <a:xfrm>
            <a:off x="3073291" y="3977711"/>
            <a:ext cx="1108643" cy="369332"/>
          </a:xfrm>
          <a:prstGeom prst="rect">
            <a:avLst/>
          </a:prstGeom>
          <a:noFill/>
        </p:spPr>
        <p:txBody>
          <a:bodyPr wrap="square" rtlCol="0">
            <a:spAutoFit/>
          </a:bodyPr>
          <a:lstStyle/>
          <a:p>
            <a:r>
              <a:rPr lang="pt-BR" dirty="0">
                <a:latin typeface="+mn-lt"/>
              </a:rPr>
              <a:t>vermelho</a:t>
            </a:r>
          </a:p>
        </p:txBody>
      </p:sp>
      <p:sp>
        <p:nvSpPr>
          <p:cNvPr id="35" name="CaixaDeTexto 34"/>
          <p:cNvSpPr txBox="1"/>
          <p:nvPr/>
        </p:nvSpPr>
        <p:spPr>
          <a:xfrm>
            <a:off x="3073291" y="4287549"/>
            <a:ext cx="1017639" cy="369332"/>
          </a:xfrm>
          <a:prstGeom prst="rect">
            <a:avLst/>
          </a:prstGeom>
          <a:noFill/>
        </p:spPr>
        <p:txBody>
          <a:bodyPr wrap="square" rtlCol="0">
            <a:spAutoFit/>
          </a:bodyPr>
          <a:lstStyle/>
          <a:p>
            <a:r>
              <a:rPr lang="pt-BR" dirty="0">
                <a:latin typeface="+mn-lt"/>
              </a:rPr>
              <a:t>verde</a:t>
            </a:r>
          </a:p>
        </p:txBody>
      </p:sp>
      <p:sp>
        <p:nvSpPr>
          <p:cNvPr id="36" name="CaixaDeTexto 35"/>
          <p:cNvSpPr txBox="1"/>
          <p:nvPr/>
        </p:nvSpPr>
        <p:spPr>
          <a:xfrm>
            <a:off x="3091893" y="4610254"/>
            <a:ext cx="1017639" cy="369332"/>
          </a:xfrm>
          <a:prstGeom prst="rect">
            <a:avLst/>
          </a:prstGeom>
          <a:noFill/>
        </p:spPr>
        <p:txBody>
          <a:bodyPr wrap="square" rtlCol="0">
            <a:spAutoFit/>
          </a:bodyPr>
          <a:lstStyle/>
          <a:p>
            <a:r>
              <a:rPr lang="pt-BR" dirty="0">
                <a:latin typeface="+mn-lt"/>
              </a:rPr>
              <a:t>azul</a:t>
            </a:r>
          </a:p>
        </p:txBody>
      </p:sp>
      <p:sp>
        <p:nvSpPr>
          <p:cNvPr id="37" name="CaixaDeTexto 36"/>
          <p:cNvSpPr txBox="1"/>
          <p:nvPr/>
        </p:nvSpPr>
        <p:spPr>
          <a:xfrm>
            <a:off x="3049576" y="5524986"/>
            <a:ext cx="1108643" cy="369332"/>
          </a:xfrm>
          <a:prstGeom prst="rect">
            <a:avLst/>
          </a:prstGeom>
          <a:noFill/>
        </p:spPr>
        <p:txBody>
          <a:bodyPr wrap="square" rtlCol="0">
            <a:spAutoFit/>
          </a:bodyPr>
          <a:lstStyle/>
          <a:p>
            <a:r>
              <a:rPr lang="pt-BR" dirty="0">
                <a:latin typeface="+mn-lt"/>
              </a:rPr>
              <a:t>vermelho</a:t>
            </a:r>
          </a:p>
        </p:txBody>
      </p:sp>
      <p:sp>
        <p:nvSpPr>
          <p:cNvPr id="38" name="CaixaDeTexto 37"/>
          <p:cNvSpPr txBox="1"/>
          <p:nvPr/>
        </p:nvSpPr>
        <p:spPr>
          <a:xfrm>
            <a:off x="3049576" y="5834824"/>
            <a:ext cx="1017639" cy="369332"/>
          </a:xfrm>
          <a:prstGeom prst="rect">
            <a:avLst/>
          </a:prstGeom>
          <a:noFill/>
        </p:spPr>
        <p:txBody>
          <a:bodyPr wrap="square" rtlCol="0">
            <a:spAutoFit/>
          </a:bodyPr>
          <a:lstStyle/>
          <a:p>
            <a:r>
              <a:rPr lang="pt-BR" dirty="0">
                <a:latin typeface="+mn-lt"/>
              </a:rPr>
              <a:t>verde</a:t>
            </a:r>
          </a:p>
        </p:txBody>
      </p:sp>
      <p:sp>
        <p:nvSpPr>
          <p:cNvPr id="39" name="CaixaDeTexto 38"/>
          <p:cNvSpPr txBox="1"/>
          <p:nvPr/>
        </p:nvSpPr>
        <p:spPr>
          <a:xfrm>
            <a:off x="3068178" y="6157529"/>
            <a:ext cx="1017639" cy="369332"/>
          </a:xfrm>
          <a:prstGeom prst="rect">
            <a:avLst/>
          </a:prstGeom>
          <a:noFill/>
        </p:spPr>
        <p:txBody>
          <a:bodyPr wrap="square" rtlCol="0">
            <a:spAutoFit/>
          </a:bodyPr>
          <a:lstStyle/>
          <a:p>
            <a:r>
              <a:rPr lang="pt-BR" dirty="0">
                <a:latin typeface="+mn-lt"/>
              </a:rPr>
              <a:t>azul</a:t>
            </a:r>
          </a:p>
        </p:txBody>
      </p:sp>
      <p:pic>
        <p:nvPicPr>
          <p:cNvPr id="40" name="Imagem 39">
            <a:extLst>
              <a:ext uri="{FF2B5EF4-FFF2-40B4-BE49-F238E27FC236}">
                <a16:creationId xmlns:a16="http://schemas.microsoft.com/office/drawing/2014/main" id="{AA313D87-5A9F-4E75-ACBC-AE52D8445CB4}"/>
              </a:ext>
            </a:extLst>
          </p:cNvPr>
          <p:cNvPicPr>
            <a:picLocks noChangeAspect="1"/>
          </p:cNvPicPr>
          <p:nvPr/>
        </p:nvPicPr>
        <p:blipFill>
          <a:blip r:embed="rId4"/>
          <a:stretch>
            <a:fillRect/>
          </a:stretch>
        </p:blipFill>
        <p:spPr>
          <a:xfrm>
            <a:off x="11599408" y="117265"/>
            <a:ext cx="488736" cy="573209"/>
          </a:xfrm>
          <a:prstGeom prst="rect">
            <a:avLst/>
          </a:prstGeom>
        </p:spPr>
      </p:pic>
      <p:cxnSp>
        <p:nvCxnSpPr>
          <p:cNvPr id="41" name="Conector reto 40">
            <a:extLst>
              <a:ext uri="{FF2B5EF4-FFF2-40B4-BE49-F238E27FC236}">
                <a16:creationId xmlns:a16="http://schemas.microsoft.com/office/drawing/2014/main" id="{151DBC77-0EE3-4491-8A47-E723D3F86308}"/>
              </a:ext>
            </a:extLst>
          </p:cNvPr>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41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E4AF5530-2634-915E-256D-84630607EFDB}"/>
              </a:ext>
            </a:extLst>
          </p:cNvPr>
          <p:cNvPicPr>
            <a:picLocks noChangeAspect="1"/>
          </p:cNvPicPr>
          <p:nvPr/>
        </p:nvPicPr>
        <p:blipFill>
          <a:blip r:embed="rId2"/>
          <a:stretch>
            <a:fillRect/>
          </a:stretch>
        </p:blipFill>
        <p:spPr>
          <a:xfrm>
            <a:off x="134911" y="3775959"/>
            <a:ext cx="5744227" cy="3059640"/>
          </a:xfrm>
          <a:prstGeom prst="rect">
            <a:avLst/>
          </a:prstGeom>
        </p:spPr>
      </p:pic>
      <p:pic>
        <p:nvPicPr>
          <p:cNvPr id="9" name="Imagem 8">
            <a:extLst>
              <a:ext uri="{FF2B5EF4-FFF2-40B4-BE49-F238E27FC236}">
                <a16:creationId xmlns:a16="http://schemas.microsoft.com/office/drawing/2014/main" id="{71B69F1D-3BB0-7583-F053-FB645EB1A28B}"/>
              </a:ext>
            </a:extLst>
          </p:cNvPr>
          <p:cNvPicPr>
            <a:picLocks noChangeAspect="1"/>
          </p:cNvPicPr>
          <p:nvPr/>
        </p:nvPicPr>
        <p:blipFill>
          <a:blip r:embed="rId3"/>
          <a:stretch>
            <a:fillRect/>
          </a:stretch>
        </p:blipFill>
        <p:spPr>
          <a:xfrm>
            <a:off x="292582" y="67371"/>
            <a:ext cx="5418458" cy="3361629"/>
          </a:xfrm>
          <a:prstGeom prst="rect">
            <a:avLst/>
          </a:prstGeom>
        </p:spPr>
      </p:pic>
      <p:pic>
        <p:nvPicPr>
          <p:cNvPr id="10" name="Imagem 9">
            <a:extLst>
              <a:ext uri="{FF2B5EF4-FFF2-40B4-BE49-F238E27FC236}">
                <a16:creationId xmlns:a16="http://schemas.microsoft.com/office/drawing/2014/main" id="{F9B10405-D650-8520-8F45-8E3C17B97DCA}"/>
              </a:ext>
            </a:extLst>
          </p:cNvPr>
          <p:cNvPicPr>
            <a:picLocks noChangeAspect="1"/>
          </p:cNvPicPr>
          <p:nvPr/>
        </p:nvPicPr>
        <p:blipFill>
          <a:blip r:embed="rId4"/>
          <a:stretch>
            <a:fillRect/>
          </a:stretch>
        </p:blipFill>
        <p:spPr>
          <a:xfrm>
            <a:off x="6424179" y="228877"/>
            <a:ext cx="5475239" cy="3547082"/>
          </a:xfrm>
          <a:prstGeom prst="roundRect">
            <a:avLst>
              <a:gd name="adj" fmla="val 3523"/>
            </a:avLst>
          </a:prstGeom>
          <a:solidFill>
            <a:srgbClr val="FFFFFF">
              <a:shade val="85000"/>
            </a:srgbClr>
          </a:solidFill>
          <a:ln>
            <a:solidFill>
              <a:schemeClr val="accent1"/>
            </a:solidFill>
          </a:ln>
          <a:effectLst>
            <a:outerShdw blurRad="50800" dist="38100" dir="2700000" sx="102000" sy="102000" algn="tl" rotWithShape="0">
              <a:prstClr val="black">
                <a:alpha val="40000"/>
              </a:prstClr>
            </a:outerShdw>
          </a:effectLst>
        </p:spPr>
      </p:pic>
      <p:sp>
        <p:nvSpPr>
          <p:cNvPr id="12" name="Seta: para a Direita 11">
            <a:extLst>
              <a:ext uri="{FF2B5EF4-FFF2-40B4-BE49-F238E27FC236}">
                <a16:creationId xmlns:a16="http://schemas.microsoft.com/office/drawing/2014/main" id="{FCD14CDB-B69E-07D7-987B-2F3B2374627E}"/>
              </a:ext>
            </a:extLst>
          </p:cNvPr>
          <p:cNvSpPr/>
          <p:nvPr/>
        </p:nvSpPr>
        <p:spPr bwMode="auto">
          <a:xfrm rot="16200000">
            <a:off x="9533744" y="3903376"/>
            <a:ext cx="569627" cy="314793"/>
          </a:xfrm>
          <a:prstGeom prst="rightArrow">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82271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a:extLst>
              <a:ext uri="{FF2B5EF4-FFF2-40B4-BE49-F238E27FC236}">
                <a16:creationId xmlns:a16="http://schemas.microsoft.com/office/drawing/2014/main" id="{602BB570-BC97-4854-89A9-BA9B5A9F5283}"/>
              </a:ext>
            </a:extLst>
          </p:cNvPr>
          <p:cNvSpPr/>
          <p:nvPr/>
        </p:nvSpPr>
        <p:spPr>
          <a:xfrm>
            <a:off x="4174319" y="3152001"/>
            <a:ext cx="3841867" cy="553998"/>
          </a:xfrm>
          <a:prstGeom prst="rect">
            <a:avLst/>
          </a:prstGeom>
        </p:spPr>
        <p:txBody>
          <a:bodyPr wrap="square">
            <a:spAutoFit/>
          </a:bodyPr>
          <a:lstStyle/>
          <a:p>
            <a:r>
              <a:rPr lang="pt-BR" sz="3000" b="1" dirty="0">
                <a:solidFill>
                  <a:srgbClr val="002060"/>
                </a:solidFill>
                <a:latin typeface="+mn-lt"/>
                <a:cs typeface="+mn-cs"/>
              </a:rPr>
              <a:t>Exercícios da folhinha</a:t>
            </a:r>
          </a:p>
        </p:txBody>
      </p:sp>
      <p:pic>
        <p:nvPicPr>
          <p:cNvPr id="6" name="Imagem 5"/>
          <p:cNvPicPr>
            <a:picLocks noChangeAspect="1"/>
          </p:cNvPicPr>
          <p:nvPr/>
        </p:nvPicPr>
        <p:blipFill>
          <a:blip r:embed="rId3"/>
          <a:stretch>
            <a:fillRect/>
          </a:stretch>
        </p:blipFill>
        <p:spPr>
          <a:xfrm>
            <a:off x="11599408" y="117265"/>
            <a:ext cx="488736" cy="573209"/>
          </a:xfrm>
          <a:prstGeom prst="rect">
            <a:avLst/>
          </a:prstGeom>
        </p:spPr>
      </p:pic>
      <p:cxnSp>
        <p:nvCxnSpPr>
          <p:cNvPr id="7" name="Conector reto 6"/>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09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741028" y="1438151"/>
            <a:ext cx="9673362" cy="2145629"/>
          </a:xfrm>
          <a:prstGeom prst="rect">
            <a:avLst/>
          </a:prstGeom>
        </p:spPr>
      </p:pic>
      <p:sp>
        <p:nvSpPr>
          <p:cNvPr id="16385" name="AutoShape 4" descr="Resultado de imagem para imagem de lampada"/>
          <p:cNvSpPr>
            <a:spLocks noChangeAspect="1" noChangeArrowheads="1"/>
          </p:cNvSpPr>
          <p:nvPr/>
        </p:nvSpPr>
        <p:spPr bwMode="auto">
          <a:xfrm>
            <a:off x="5947789" y="3411461"/>
            <a:ext cx="304800" cy="304800"/>
          </a:xfrm>
          <a:prstGeom prst="rect">
            <a:avLst/>
          </a:prstGeom>
          <a:noFill/>
          <a:ln w="9525">
            <a:noFill/>
            <a:miter lim="800000"/>
            <a:headEnd/>
            <a:tailEnd/>
          </a:ln>
        </p:spPr>
        <p:txBody>
          <a:bodyPr/>
          <a:lstStyle/>
          <a:p>
            <a:pPr eaLnBrk="0" hangingPunct="0"/>
            <a:endParaRPr lang="pt-BR"/>
          </a:p>
        </p:txBody>
      </p:sp>
      <p:sp>
        <p:nvSpPr>
          <p:cNvPr id="25610" name="Rectangle 10"/>
          <p:cNvSpPr>
            <a:spLocks noChangeArrowheads="1"/>
          </p:cNvSpPr>
          <p:nvPr/>
        </p:nvSpPr>
        <p:spPr bwMode="auto">
          <a:xfrm>
            <a:off x="354013" y="939245"/>
            <a:ext cx="3426323" cy="430887"/>
          </a:xfrm>
          <a:prstGeom prst="rect">
            <a:avLst/>
          </a:prstGeom>
          <a:noFill/>
          <a:ln w="9525">
            <a:noFill/>
            <a:miter lim="800000"/>
            <a:headEnd/>
            <a:tailEnd/>
          </a:ln>
          <a:effectLst/>
        </p:spPr>
        <p:txBody>
          <a:bodyPr wrap="none">
            <a:spAutoFit/>
          </a:bodyPr>
          <a:lstStyle/>
          <a:p>
            <a:pPr>
              <a:defRPr/>
            </a:pPr>
            <a:r>
              <a:rPr lang="pt-BR" sz="2200" b="1" dirty="0">
                <a:solidFill>
                  <a:srgbClr val="002060"/>
                </a:solidFill>
                <a:latin typeface="+mn-lt"/>
              </a:rPr>
              <a:t>Feixe de luz ou pincel de luz</a:t>
            </a:r>
          </a:p>
        </p:txBody>
      </p:sp>
      <p:sp>
        <p:nvSpPr>
          <p:cNvPr id="7" name="Chave Direita 6"/>
          <p:cNvSpPr/>
          <p:nvPr/>
        </p:nvSpPr>
        <p:spPr bwMode="auto">
          <a:xfrm rot="5400000">
            <a:off x="2703353" y="2192694"/>
            <a:ext cx="421056" cy="3425756"/>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7" name="Chave Direita 16"/>
          <p:cNvSpPr/>
          <p:nvPr/>
        </p:nvSpPr>
        <p:spPr bwMode="auto">
          <a:xfrm rot="5400000">
            <a:off x="5785584" y="2627430"/>
            <a:ext cx="435509" cy="2541836"/>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8" name="Chave Direita 17"/>
          <p:cNvSpPr/>
          <p:nvPr/>
        </p:nvSpPr>
        <p:spPr bwMode="auto">
          <a:xfrm rot="5400000">
            <a:off x="8435882" y="2570035"/>
            <a:ext cx="466653" cy="2687765"/>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pic>
        <p:nvPicPr>
          <p:cNvPr id="20" name="Imagem 19"/>
          <p:cNvPicPr>
            <a:picLocks noChangeAspect="1"/>
          </p:cNvPicPr>
          <p:nvPr/>
        </p:nvPicPr>
        <p:blipFill>
          <a:blip r:embed="rId3"/>
          <a:stretch>
            <a:fillRect/>
          </a:stretch>
        </p:blipFill>
        <p:spPr>
          <a:xfrm>
            <a:off x="7739548" y="4879112"/>
            <a:ext cx="2414466" cy="1028772"/>
          </a:xfrm>
          <a:prstGeom prst="rect">
            <a:avLst/>
          </a:prstGeom>
        </p:spPr>
      </p:pic>
      <p:pic>
        <p:nvPicPr>
          <p:cNvPr id="23" name="Imagem 22"/>
          <p:cNvPicPr>
            <a:picLocks noChangeAspect="1"/>
          </p:cNvPicPr>
          <p:nvPr/>
        </p:nvPicPr>
        <p:blipFill>
          <a:blip r:embed="rId4"/>
          <a:stretch>
            <a:fillRect/>
          </a:stretch>
        </p:blipFill>
        <p:spPr>
          <a:xfrm>
            <a:off x="4725708" y="4938104"/>
            <a:ext cx="2444162" cy="865069"/>
          </a:xfrm>
          <a:prstGeom prst="rect">
            <a:avLst/>
          </a:prstGeom>
        </p:spPr>
      </p:pic>
      <p:pic>
        <p:nvPicPr>
          <p:cNvPr id="26" name="Imagem 25"/>
          <p:cNvPicPr>
            <a:picLocks noChangeAspect="1"/>
          </p:cNvPicPr>
          <p:nvPr/>
        </p:nvPicPr>
        <p:blipFill>
          <a:blip r:embed="rId5"/>
          <a:stretch>
            <a:fillRect/>
          </a:stretch>
        </p:blipFill>
        <p:spPr>
          <a:xfrm>
            <a:off x="1508668" y="4903404"/>
            <a:ext cx="2780094" cy="973033"/>
          </a:xfrm>
          <a:prstGeom prst="rect">
            <a:avLst/>
          </a:prstGeom>
        </p:spPr>
      </p:pic>
      <p:sp>
        <p:nvSpPr>
          <p:cNvPr id="2" name="CaixaDeTexto 1"/>
          <p:cNvSpPr txBox="1"/>
          <p:nvPr/>
        </p:nvSpPr>
        <p:spPr>
          <a:xfrm>
            <a:off x="4644732" y="4169808"/>
            <a:ext cx="3267504" cy="369332"/>
          </a:xfrm>
          <a:prstGeom prst="rect">
            <a:avLst/>
          </a:prstGeom>
          <a:noFill/>
        </p:spPr>
        <p:txBody>
          <a:bodyPr wrap="square" rtlCol="0">
            <a:spAutoFit/>
          </a:bodyPr>
          <a:lstStyle/>
          <a:p>
            <a:r>
              <a:rPr lang="pt-BR" b="1" dirty="0">
                <a:latin typeface="+mn-lt"/>
              </a:rPr>
              <a:t>Feixe (cônico) convergente</a:t>
            </a:r>
          </a:p>
        </p:txBody>
      </p:sp>
      <p:sp>
        <p:nvSpPr>
          <p:cNvPr id="27" name="CaixaDeTexto 26"/>
          <p:cNvSpPr txBox="1"/>
          <p:nvPr/>
        </p:nvSpPr>
        <p:spPr>
          <a:xfrm>
            <a:off x="7606816" y="4174075"/>
            <a:ext cx="2618914" cy="369332"/>
          </a:xfrm>
          <a:prstGeom prst="rect">
            <a:avLst/>
          </a:prstGeom>
          <a:noFill/>
        </p:spPr>
        <p:txBody>
          <a:bodyPr wrap="square" rtlCol="0">
            <a:spAutoFit/>
          </a:bodyPr>
          <a:lstStyle/>
          <a:p>
            <a:r>
              <a:rPr lang="pt-BR" b="1" dirty="0">
                <a:latin typeface="+mn-lt"/>
              </a:rPr>
              <a:t>Feixe (cônico) divergente</a:t>
            </a:r>
          </a:p>
        </p:txBody>
      </p:sp>
      <p:sp>
        <p:nvSpPr>
          <p:cNvPr id="28" name="CaixaDeTexto 27"/>
          <p:cNvSpPr txBox="1"/>
          <p:nvPr/>
        </p:nvSpPr>
        <p:spPr>
          <a:xfrm>
            <a:off x="870203" y="4169808"/>
            <a:ext cx="3672297" cy="369332"/>
          </a:xfrm>
          <a:prstGeom prst="rect">
            <a:avLst/>
          </a:prstGeom>
          <a:noFill/>
        </p:spPr>
        <p:txBody>
          <a:bodyPr wrap="square" rtlCol="0">
            <a:spAutoFit/>
          </a:bodyPr>
          <a:lstStyle/>
          <a:p>
            <a:r>
              <a:rPr lang="pt-BR" b="1" dirty="0">
                <a:latin typeface="+mn-lt"/>
              </a:rPr>
              <a:t>Feixe cilíndrico ou de raios paralelos</a:t>
            </a:r>
          </a:p>
        </p:txBody>
      </p:sp>
      <p:sp>
        <p:nvSpPr>
          <p:cNvPr id="3" name="Triângulo isósceles 2"/>
          <p:cNvSpPr/>
          <p:nvPr/>
        </p:nvSpPr>
        <p:spPr bwMode="auto">
          <a:xfrm rot="5400000">
            <a:off x="5502442" y="1533450"/>
            <a:ext cx="1090859" cy="2277977"/>
          </a:xfrm>
          <a:prstGeom prst="triangle">
            <a:avLst/>
          </a:prstGeom>
          <a:solidFill>
            <a:schemeClr val="accent1">
              <a:alpha val="23000"/>
            </a:schemeClr>
          </a:solidFill>
          <a:ln w="9525" cap="flat" cmpd="sng" algn="ctr">
            <a:solidFill>
              <a:schemeClr val="tx1">
                <a:alpha val="97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5" name="Triângulo isósceles 14"/>
          <p:cNvSpPr/>
          <p:nvPr/>
        </p:nvSpPr>
        <p:spPr bwMode="auto">
          <a:xfrm rot="16200000">
            <a:off x="8041516" y="1344936"/>
            <a:ext cx="1203157" cy="2671039"/>
          </a:xfrm>
          <a:prstGeom prst="triangle">
            <a:avLst/>
          </a:prstGeom>
          <a:solidFill>
            <a:srgbClr val="7030A0">
              <a:alpha val="29000"/>
            </a:srgbClr>
          </a:solidFill>
          <a:ln w="9525" cap="flat" cmpd="sng" algn="ctr">
            <a:solidFill>
              <a:schemeClr val="tx1">
                <a:alpha val="97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4" name="Retângulo 3"/>
          <p:cNvSpPr/>
          <p:nvPr/>
        </p:nvSpPr>
        <p:spPr bwMode="auto">
          <a:xfrm>
            <a:off x="978568" y="2093706"/>
            <a:ext cx="3578476" cy="1156975"/>
          </a:xfrm>
          <a:prstGeom prst="rect">
            <a:avLst/>
          </a:prstGeom>
          <a:solidFill>
            <a:srgbClr val="FF0000">
              <a:alpha val="35000"/>
            </a:srgbClr>
          </a:solidFill>
          <a:ln w="9525" cap="flat" cmpd="sng" algn="ctr">
            <a:solidFill>
              <a:schemeClr val="tx1">
                <a:alpha val="94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pic>
        <p:nvPicPr>
          <p:cNvPr id="24" name="Imagem 23"/>
          <p:cNvPicPr>
            <a:picLocks noChangeAspect="1"/>
          </p:cNvPicPr>
          <p:nvPr/>
        </p:nvPicPr>
        <p:blipFill>
          <a:blip r:embed="rId6"/>
          <a:stretch>
            <a:fillRect/>
          </a:stretch>
        </p:blipFill>
        <p:spPr>
          <a:xfrm>
            <a:off x="11599408" y="117265"/>
            <a:ext cx="488736" cy="573209"/>
          </a:xfrm>
          <a:prstGeom prst="rect">
            <a:avLst/>
          </a:prstGeom>
        </p:spPr>
      </p:pic>
      <p:cxnSp>
        <p:nvCxnSpPr>
          <p:cNvPr id="25" name="Conector reto 24"/>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Imagem 4"/>
          <p:cNvPicPr>
            <a:picLocks noChangeAspect="1"/>
          </p:cNvPicPr>
          <p:nvPr/>
        </p:nvPicPr>
        <p:blipFill>
          <a:blip r:embed="rId7"/>
          <a:stretch>
            <a:fillRect/>
          </a:stretch>
        </p:blipFill>
        <p:spPr>
          <a:xfrm rot="8893663">
            <a:off x="7695620" y="5136161"/>
            <a:ext cx="598071" cy="507518"/>
          </a:xfrm>
          <a:prstGeom prst="rect">
            <a:avLst/>
          </a:prstGeom>
        </p:spPr>
      </p:pic>
      <p:pic>
        <p:nvPicPr>
          <p:cNvPr id="9" name="Imagem 8">
            <a:extLst>
              <a:ext uri="{FF2B5EF4-FFF2-40B4-BE49-F238E27FC236}">
                <a16:creationId xmlns:a16="http://schemas.microsoft.com/office/drawing/2014/main" id="{49971951-3E22-42AA-8391-838B6D929DEF}"/>
              </a:ext>
            </a:extLst>
          </p:cNvPr>
          <p:cNvPicPr>
            <a:picLocks noChangeAspect="1"/>
          </p:cNvPicPr>
          <p:nvPr/>
        </p:nvPicPr>
        <p:blipFill>
          <a:blip r:embed="rId8"/>
          <a:stretch>
            <a:fillRect/>
          </a:stretch>
        </p:blipFill>
        <p:spPr>
          <a:xfrm>
            <a:off x="223062" y="4592847"/>
            <a:ext cx="848659" cy="2065249"/>
          </a:xfrm>
          <a:prstGeom prst="roundRect">
            <a:avLst>
              <a:gd name="adj" fmla="val 5212"/>
            </a:avLst>
          </a:prstGeom>
          <a:solidFill>
            <a:srgbClr val="FFFFFF">
              <a:shade val="85000"/>
            </a:srgbClr>
          </a:solidFill>
          <a:ln>
            <a:solidFill>
              <a:schemeClr val="tx1"/>
            </a:solidFill>
          </a:ln>
          <a:effectLst>
            <a:outerShdw blurRad="50800" dist="38100" dir="2700000" sx="101000" sy="101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nodePh="1">
                                  <p:stCondLst>
                                    <p:cond delay="0"/>
                                  </p:stCondLst>
                                  <p:endCondLst>
                                    <p:cond evt="begin" delay="0">
                                      <p:tn val="22"/>
                                    </p:cond>
                                  </p:endCondLst>
                                  <p:childTnLst>
                                    <p:set>
                                      <p:cBhvr>
                                        <p:cTn id="23" dur="1" fill="hold">
                                          <p:stCondLst>
                                            <p:cond delay="0"/>
                                          </p:stCondLst>
                                        </p:cTn>
                                        <p:tgtEl>
                                          <p:spTgt spid="16385"/>
                                        </p:tgtEl>
                                        <p:attrNameLst>
                                          <p:attrName>style.visibility</p:attrName>
                                        </p:attrNameLst>
                                      </p:cBhvr>
                                      <p:to>
                                        <p:strVal val="visible"/>
                                      </p:to>
                                    </p:set>
                                    <p:animEffect transition="in" filter="fade">
                                      <p:cBhvr>
                                        <p:cTn id="24" dur="500"/>
                                        <p:tgtEl>
                                          <p:spTgt spid="1638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P spid="7" grpId="0" animBg="1"/>
      <p:bldP spid="17" grpId="0" animBg="1"/>
      <p:bldP spid="18" grpId="0" animBg="1"/>
      <p:bldP spid="2" grpId="0"/>
      <p:bldP spid="27" grpId="0"/>
      <p:bldP spid="28" grpId="0"/>
      <p:bldP spid="3" grpId="0" animBg="1"/>
      <p:bldP spid="15"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69816" y="189475"/>
            <a:ext cx="11795760" cy="2246769"/>
          </a:xfrm>
          <a:prstGeom prst="rect">
            <a:avLst/>
          </a:prstGeom>
        </p:spPr>
        <p:txBody>
          <a:bodyPr wrap="square">
            <a:spAutoFit/>
          </a:bodyPr>
          <a:lstStyle/>
          <a:p>
            <a:pPr algn="just"/>
            <a:r>
              <a:rPr lang="pt-BR" sz="2000" dirty="0">
                <a:latin typeface="+mn-lt"/>
              </a:rPr>
              <a:t>1. (Unesp)  Um professor de física propôs aos seus alunos que idealizassem uma experiência relativa ao fenômeno luminoso. Pediu para que eles se imaginassem numa sala completamente escura, sem qualquer material em suspensão no ar e cujas paredes foram pintadas com uma tinta preta ideal, capaz de absorver toda a luz que incidisse sobre ela. Em uma das paredes da sala, os alunos deveriam imaginar uma fonte de luz emitindo um único raio de luz branca que incidisse obliquamente em um extenso espelho plano ideal, capaz de refletir toda a luz nele incidente, fixado na parede oposta àquela na qual o estudante estaria encostado (observe a figura).</a:t>
            </a:r>
          </a:p>
        </p:txBody>
      </p:sp>
      <p:pic>
        <p:nvPicPr>
          <p:cNvPr id="5" name="Imagem 4" descr="unesp2010_1f_provacg_fis_7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2583" y="2860766"/>
            <a:ext cx="4216037" cy="3136718"/>
          </a:xfrm>
          <a:prstGeom prst="rect">
            <a:avLst/>
          </a:prstGeom>
          <a:noFill/>
          <a:ln>
            <a:noFill/>
          </a:ln>
        </p:spPr>
      </p:pic>
      <p:sp>
        <p:nvSpPr>
          <p:cNvPr id="6" name="Retângulo 5"/>
          <p:cNvSpPr/>
          <p:nvPr/>
        </p:nvSpPr>
        <p:spPr>
          <a:xfrm>
            <a:off x="169816" y="2990596"/>
            <a:ext cx="6596744" cy="2862322"/>
          </a:xfrm>
          <a:prstGeom prst="rect">
            <a:avLst/>
          </a:prstGeom>
        </p:spPr>
        <p:txBody>
          <a:bodyPr wrap="square">
            <a:spAutoFit/>
          </a:bodyPr>
          <a:lstStyle/>
          <a:p>
            <a:pPr algn="just"/>
            <a:r>
              <a:rPr lang="pt-BR" sz="2000" dirty="0">
                <a:latin typeface="+mn-lt"/>
              </a:rPr>
              <a:t>Se tal experiência pudesse ser realizada nas condições ideais propostas pelo professor, o estudante dentro da sala </a:t>
            </a:r>
          </a:p>
          <a:p>
            <a:pPr algn="just"/>
            <a:endParaRPr lang="pt-BR" sz="2000" dirty="0">
              <a:latin typeface="+mn-lt"/>
            </a:endParaRPr>
          </a:p>
          <a:p>
            <a:pPr algn="just"/>
            <a:r>
              <a:rPr lang="pt-BR" sz="2000" dirty="0">
                <a:latin typeface="+mn-lt"/>
              </a:rPr>
              <a:t>a) enxergaria somente o raio de luz.   </a:t>
            </a:r>
          </a:p>
          <a:p>
            <a:pPr algn="just"/>
            <a:r>
              <a:rPr lang="pt-BR" sz="2000" dirty="0">
                <a:latin typeface="+mn-lt"/>
              </a:rPr>
              <a:t>b) enxergaria somente a fonte de luz.   </a:t>
            </a:r>
          </a:p>
          <a:p>
            <a:pPr algn="just"/>
            <a:r>
              <a:rPr lang="pt-BR" sz="2000" dirty="0">
                <a:latin typeface="+mn-lt"/>
              </a:rPr>
              <a:t>c) não enxergaria nem o espelho, nem o raio de luz.   </a:t>
            </a:r>
          </a:p>
          <a:p>
            <a:pPr algn="just"/>
            <a:r>
              <a:rPr lang="pt-BR" sz="2000" dirty="0">
                <a:latin typeface="+mn-lt"/>
              </a:rPr>
              <a:t>d) enxergaria somente o espelho em toda sua extensão.   </a:t>
            </a:r>
          </a:p>
          <a:p>
            <a:pPr algn="just"/>
            <a:r>
              <a:rPr lang="pt-BR" sz="2000" dirty="0">
                <a:latin typeface="+mn-lt"/>
              </a:rPr>
              <a:t>e) enxergaria o espelho em toda sua extensão e também o raio de luz.  </a:t>
            </a:r>
          </a:p>
        </p:txBody>
      </p:sp>
    </p:spTree>
    <p:extLst>
      <p:ext uri="{BB962C8B-B14F-4D97-AF65-F5344CB8AC3E}">
        <p14:creationId xmlns:p14="http://schemas.microsoft.com/office/powerpoint/2010/main" val="187997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69816" y="189475"/>
            <a:ext cx="11795760" cy="2246769"/>
          </a:xfrm>
          <a:prstGeom prst="rect">
            <a:avLst/>
          </a:prstGeom>
        </p:spPr>
        <p:txBody>
          <a:bodyPr wrap="square">
            <a:spAutoFit/>
          </a:bodyPr>
          <a:lstStyle/>
          <a:p>
            <a:pPr algn="just"/>
            <a:r>
              <a:rPr lang="pt-BR" sz="2000" dirty="0">
                <a:latin typeface="+mn-lt"/>
              </a:rPr>
              <a:t>1. (Unesp)  Um professor de física propôs aos seus alunos que idealizassem uma experiência relativa ao fenômeno luminoso. Pediu para que eles se imaginassem numa sala completamente escura, </a:t>
            </a:r>
            <a:r>
              <a:rPr lang="pt-BR" sz="2000" dirty="0">
                <a:solidFill>
                  <a:srgbClr val="FF0000"/>
                </a:solidFill>
                <a:latin typeface="+mn-lt"/>
              </a:rPr>
              <a:t>sem qualquer material em suspensão no ar </a:t>
            </a:r>
            <a:r>
              <a:rPr lang="pt-BR" sz="2000" dirty="0">
                <a:latin typeface="+mn-lt"/>
              </a:rPr>
              <a:t>e </a:t>
            </a:r>
            <a:r>
              <a:rPr lang="pt-BR" sz="2000" dirty="0">
                <a:solidFill>
                  <a:srgbClr val="7030A0"/>
                </a:solidFill>
                <a:latin typeface="+mn-lt"/>
              </a:rPr>
              <a:t>cujas paredes foram pintadas com uma tinta preta ideal, capaz de absorver toda a luz que incidisse sobre ela</a:t>
            </a:r>
            <a:r>
              <a:rPr lang="pt-BR" sz="2000" dirty="0">
                <a:latin typeface="+mn-lt"/>
              </a:rPr>
              <a:t>. Em uma das paredes da sala, os alunos deveriam imaginar uma fonte de luz emitindo um único raio de luz branca que incidisse obliquamente em um extenso espelho plano ideal, capaz de refletir toda a luz nele incidente, fixado na parede oposta àquela na qual o estudante estaria encostado (observe a figura).</a:t>
            </a:r>
          </a:p>
        </p:txBody>
      </p:sp>
      <p:pic>
        <p:nvPicPr>
          <p:cNvPr id="5" name="Imagem 4" descr="unesp2010_1f_provacg_fis_7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8097" y="2500700"/>
            <a:ext cx="4794067" cy="3842113"/>
          </a:xfrm>
          <a:prstGeom prst="rect">
            <a:avLst/>
          </a:prstGeom>
          <a:noFill/>
          <a:ln>
            <a:noFill/>
          </a:ln>
        </p:spPr>
      </p:pic>
      <p:sp>
        <p:nvSpPr>
          <p:cNvPr id="6" name="Retângulo 5"/>
          <p:cNvSpPr/>
          <p:nvPr/>
        </p:nvSpPr>
        <p:spPr>
          <a:xfrm>
            <a:off x="169816" y="2753265"/>
            <a:ext cx="6596744" cy="2862322"/>
          </a:xfrm>
          <a:prstGeom prst="rect">
            <a:avLst/>
          </a:prstGeom>
        </p:spPr>
        <p:txBody>
          <a:bodyPr wrap="square">
            <a:spAutoFit/>
          </a:bodyPr>
          <a:lstStyle/>
          <a:p>
            <a:pPr algn="just"/>
            <a:r>
              <a:rPr lang="pt-BR" sz="2000" dirty="0">
                <a:latin typeface="+mn-lt"/>
              </a:rPr>
              <a:t>Se tal experiência pudesse ser realizada nas condições ideais propostas pelo professor, o estudante dentro da sala </a:t>
            </a:r>
          </a:p>
          <a:p>
            <a:pPr algn="just"/>
            <a:endParaRPr lang="pt-BR" sz="2000" dirty="0">
              <a:latin typeface="+mn-lt"/>
            </a:endParaRPr>
          </a:p>
          <a:p>
            <a:pPr algn="just"/>
            <a:r>
              <a:rPr lang="pt-BR" sz="2000" dirty="0">
                <a:latin typeface="+mn-lt"/>
              </a:rPr>
              <a:t>a) enxergaria somente o raio de luz.   </a:t>
            </a:r>
          </a:p>
          <a:p>
            <a:pPr algn="just"/>
            <a:r>
              <a:rPr lang="pt-BR" sz="2000" dirty="0">
                <a:latin typeface="+mn-lt"/>
              </a:rPr>
              <a:t>b) enxergaria somente a fonte de luz.   </a:t>
            </a:r>
          </a:p>
          <a:p>
            <a:pPr algn="just"/>
            <a:r>
              <a:rPr lang="pt-BR" sz="2000" dirty="0">
                <a:latin typeface="+mn-lt"/>
              </a:rPr>
              <a:t>c) não enxergaria nem o espelho, nem o raio de luz.   </a:t>
            </a:r>
          </a:p>
          <a:p>
            <a:pPr algn="just"/>
            <a:r>
              <a:rPr lang="pt-BR" sz="2000" dirty="0">
                <a:latin typeface="+mn-lt"/>
              </a:rPr>
              <a:t>d) enxergaria somente o espelho em toda sua extensão.   </a:t>
            </a:r>
          </a:p>
          <a:p>
            <a:pPr algn="just"/>
            <a:r>
              <a:rPr lang="pt-BR" sz="2000" dirty="0">
                <a:latin typeface="+mn-lt"/>
              </a:rPr>
              <a:t>e) enxergaria o espelho em toda sua extensão e também o raio de luz.  </a:t>
            </a:r>
          </a:p>
        </p:txBody>
      </p:sp>
      <p:cxnSp>
        <p:nvCxnSpPr>
          <p:cNvPr id="3" name="Conector reto 2"/>
          <p:cNvCxnSpPr/>
          <p:nvPr/>
        </p:nvCxnSpPr>
        <p:spPr bwMode="auto">
          <a:xfrm flipV="1">
            <a:off x="8818418" y="2943773"/>
            <a:ext cx="901337" cy="694397"/>
          </a:xfrm>
          <a:prstGeom prst="line">
            <a:avLst/>
          </a:prstGeom>
          <a:solidFill>
            <a:schemeClr val="accent1"/>
          </a:solidFill>
          <a:ln w="15875" cap="flat" cmpd="sng" algn="ctr">
            <a:solidFill>
              <a:schemeClr val="tx1"/>
            </a:solidFill>
            <a:prstDash val="solid"/>
            <a:round/>
            <a:headEnd type="none" w="med" len="med"/>
            <a:tailEnd type="none" w="med" len="med"/>
          </a:ln>
          <a:effectLst/>
        </p:spPr>
      </p:cxnSp>
      <p:cxnSp>
        <p:nvCxnSpPr>
          <p:cNvPr id="7" name="Conector reto 6"/>
          <p:cNvCxnSpPr/>
          <p:nvPr/>
        </p:nvCxnSpPr>
        <p:spPr bwMode="auto">
          <a:xfrm flipH="1" flipV="1">
            <a:off x="9711804" y="2935823"/>
            <a:ext cx="2155370" cy="1887748"/>
          </a:xfrm>
          <a:prstGeom prst="line">
            <a:avLst/>
          </a:prstGeom>
          <a:solidFill>
            <a:schemeClr val="accent1"/>
          </a:solidFill>
          <a:ln w="15875" cap="flat" cmpd="sng" algn="ctr">
            <a:solidFill>
              <a:schemeClr val="tx1"/>
            </a:solidFill>
            <a:prstDash val="solid"/>
            <a:round/>
            <a:headEnd type="none" w="med" len="med"/>
            <a:tailEnd type="none" w="med" len="med"/>
          </a:ln>
          <a:effectLst/>
        </p:spPr>
      </p:cxnSp>
      <p:sp>
        <p:nvSpPr>
          <p:cNvPr id="2" name="Seta para a Direita 1"/>
          <p:cNvSpPr/>
          <p:nvPr/>
        </p:nvSpPr>
        <p:spPr bwMode="auto">
          <a:xfrm rot="10800000">
            <a:off x="5742039" y="4361796"/>
            <a:ext cx="353961" cy="25072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8" name="Triângulo isósceles 7"/>
          <p:cNvSpPr/>
          <p:nvPr/>
        </p:nvSpPr>
        <p:spPr bwMode="auto">
          <a:xfrm rot="7806592">
            <a:off x="10681376" y="3759674"/>
            <a:ext cx="151646" cy="195980"/>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81081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141352C3-DE15-4AEA-87B0-A011E7845E48}"/>
              </a:ext>
            </a:extLst>
          </p:cNvPr>
          <p:cNvSpPr/>
          <p:nvPr/>
        </p:nvSpPr>
        <p:spPr>
          <a:xfrm>
            <a:off x="239484" y="203201"/>
            <a:ext cx="11582402" cy="923330"/>
          </a:xfrm>
          <a:prstGeom prst="rect">
            <a:avLst/>
          </a:prstGeom>
        </p:spPr>
        <p:txBody>
          <a:bodyPr wrap="square">
            <a:spAutoFit/>
          </a:bodyPr>
          <a:lstStyle/>
          <a:p>
            <a:pPr algn="just"/>
            <a:r>
              <a:rPr lang="pt-BR" dirty="0">
                <a:latin typeface="+mn-lt"/>
              </a:rPr>
              <a:t>2. (</a:t>
            </a:r>
            <a:r>
              <a:rPr lang="pt-BR" dirty="0" err="1">
                <a:latin typeface="+mn-lt"/>
              </a:rPr>
              <a:t>Uftm</a:t>
            </a:r>
            <a:r>
              <a:rPr lang="pt-BR" dirty="0">
                <a:latin typeface="+mn-lt"/>
              </a:rPr>
              <a:t> 2012 - Adaptada)  Uma câmara escura de orifício reproduz uma imagem de 10cm de altura de uma árvore observada. Se reduzirmos em 15m a distância horizontal da câmara à árvore, essa imagem passa a ter altura de 15cm. </a:t>
            </a:r>
            <a:r>
              <a:rPr lang="pt-BR" dirty="0">
                <a:latin typeface="+mn-lt"/>
                <a:ea typeface="Calibri" panose="020F0502020204030204" pitchFamily="34" charset="0"/>
                <a:cs typeface="Times New Roman" panose="02020603050405020304" pitchFamily="18" charset="0"/>
              </a:rPr>
              <a:t>Qual é a distância horizontal inicial da árvore à câmara?</a:t>
            </a:r>
          </a:p>
        </p:txBody>
      </p:sp>
    </p:spTree>
    <p:extLst>
      <p:ext uri="{BB962C8B-B14F-4D97-AF65-F5344CB8AC3E}">
        <p14:creationId xmlns:p14="http://schemas.microsoft.com/office/powerpoint/2010/main" val="344501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239484" y="3763244"/>
            <a:ext cx="6093077" cy="2102442"/>
          </a:xfrm>
          <a:prstGeom prst="rect">
            <a:avLst/>
          </a:prstGeom>
        </p:spPr>
      </p:pic>
      <p:sp>
        <p:nvSpPr>
          <p:cNvPr id="6" name="CaixaDeTexto 5"/>
          <p:cNvSpPr txBox="1"/>
          <p:nvPr/>
        </p:nvSpPr>
        <p:spPr>
          <a:xfrm>
            <a:off x="9639316" y="1195331"/>
            <a:ext cx="1542197" cy="369332"/>
          </a:xfrm>
          <a:prstGeom prst="rect">
            <a:avLst/>
          </a:prstGeom>
          <a:noFill/>
        </p:spPr>
        <p:txBody>
          <a:bodyPr wrap="square" rtlCol="0">
            <a:spAutoFit/>
          </a:bodyPr>
          <a:lstStyle/>
          <a:p>
            <a:r>
              <a:rPr lang="pt-BR" dirty="0"/>
              <a:t>Situação 1</a:t>
            </a:r>
          </a:p>
        </p:txBody>
      </p:sp>
      <p:sp>
        <p:nvSpPr>
          <p:cNvPr id="7" name="CaixaDeTexto 6"/>
          <p:cNvSpPr txBox="1"/>
          <p:nvPr/>
        </p:nvSpPr>
        <p:spPr>
          <a:xfrm>
            <a:off x="9670609" y="3763244"/>
            <a:ext cx="1542197" cy="369332"/>
          </a:xfrm>
          <a:prstGeom prst="rect">
            <a:avLst/>
          </a:prstGeom>
          <a:noFill/>
        </p:spPr>
        <p:txBody>
          <a:bodyPr wrap="square" rtlCol="0">
            <a:spAutoFit/>
          </a:bodyPr>
          <a:lstStyle/>
          <a:p>
            <a:r>
              <a:rPr lang="pt-BR" dirty="0"/>
              <a:t>Situação 2</a:t>
            </a:r>
          </a:p>
        </p:txBody>
      </p:sp>
      <p:pic>
        <p:nvPicPr>
          <p:cNvPr id="8" name="Imagem 7"/>
          <p:cNvPicPr>
            <a:picLocks noChangeAspect="1"/>
          </p:cNvPicPr>
          <p:nvPr/>
        </p:nvPicPr>
        <p:blipFill>
          <a:blip r:embed="rId3"/>
          <a:stretch>
            <a:fillRect/>
          </a:stretch>
        </p:blipFill>
        <p:spPr>
          <a:xfrm>
            <a:off x="239484" y="1434492"/>
            <a:ext cx="7993892" cy="2069635"/>
          </a:xfrm>
          <a:prstGeom prst="rect">
            <a:avLst/>
          </a:prstGeom>
        </p:spPr>
      </p:pic>
      <mc:AlternateContent xmlns:mc="http://schemas.openxmlformats.org/markup-compatibility/2006" xmlns:a14="http://schemas.microsoft.com/office/drawing/2010/main">
        <mc:Choice Requires="a14">
          <p:sp>
            <p:nvSpPr>
              <p:cNvPr id="9" name="Retângulo 8"/>
              <p:cNvSpPr/>
              <p:nvPr/>
            </p:nvSpPr>
            <p:spPr>
              <a:xfrm>
                <a:off x="5939600" y="935602"/>
                <a:ext cx="785921" cy="369332"/>
              </a:xfrm>
              <a:prstGeom prst="rect">
                <a:avLst/>
              </a:prstGeom>
            </p:spPr>
            <p:txBody>
              <a:bodyPr wrap="none">
                <a:spAutoFit/>
              </a:bodyPr>
              <a:lstStyle/>
              <a:p>
                <a14:m>
                  <m:oMath xmlns:m="http://schemas.openxmlformats.org/officeDocument/2006/math">
                    <m:sSub>
                      <m:sSubPr>
                        <m:ctrlPr>
                          <a:rPr lang="pt-BR" i="1" smtClean="0">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1</m:t>
                        </m:r>
                      </m:sub>
                    </m:sSub>
                    <m:r>
                      <a:rPr lang="pt-BR" b="0" i="1" smtClean="0">
                        <a:latin typeface="Cambria Math" panose="02040503050406030204" pitchFamily="18" charset="0"/>
                      </a:rPr>
                      <m:t> </m:t>
                    </m:r>
                  </m:oMath>
                </a14:m>
                <a:r>
                  <a:rPr lang="pt-BR" dirty="0"/>
                  <a:t>= ?</a:t>
                </a:r>
              </a:p>
            </p:txBody>
          </p:sp>
        </mc:Choice>
        <mc:Fallback xmlns="">
          <p:sp>
            <p:nvSpPr>
              <p:cNvPr id="9" name="Retângulo 8"/>
              <p:cNvSpPr>
                <a:spLocks noRot="1" noChangeAspect="1" noMove="1" noResize="1" noEditPoints="1" noAdjustHandles="1" noChangeArrowheads="1" noChangeShapeType="1" noTextEdit="1"/>
              </p:cNvSpPr>
              <p:nvPr/>
            </p:nvSpPr>
            <p:spPr>
              <a:xfrm>
                <a:off x="5939600" y="935602"/>
                <a:ext cx="785921" cy="369332"/>
              </a:xfrm>
              <a:prstGeom prst="rect">
                <a:avLst/>
              </a:prstGeom>
              <a:blipFill>
                <a:blip r:embed="rId4"/>
                <a:stretch>
                  <a:fillRect t="-8197" r="-6202" b="-24590"/>
                </a:stretch>
              </a:blipFill>
            </p:spPr>
            <p:txBody>
              <a:bodyPr/>
              <a:lstStyle/>
              <a:p>
                <a:r>
                  <a:rPr lang="pt-BR">
                    <a:noFill/>
                  </a:rPr>
                  <a:t> </a:t>
                </a:r>
              </a:p>
            </p:txBody>
          </p:sp>
        </mc:Fallback>
      </mc:AlternateContent>
      <p:sp>
        <p:nvSpPr>
          <p:cNvPr id="10" name="CaixaDeTexto 9"/>
          <p:cNvSpPr txBox="1"/>
          <p:nvPr/>
        </p:nvSpPr>
        <p:spPr>
          <a:xfrm>
            <a:off x="2955385" y="1901664"/>
            <a:ext cx="313899" cy="369332"/>
          </a:xfrm>
          <a:prstGeom prst="rect">
            <a:avLst/>
          </a:prstGeom>
          <a:noFill/>
        </p:spPr>
        <p:txBody>
          <a:bodyPr wrap="square" rtlCol="0">
            <a:spAutoFit/>
          </a:bodyPr>
          <a:lstStyle/>
          <a:p>
            <a:r>
              <a:rPr lang="pt-BR" dirty="0"/>
              <a:t>O</a:t>
            </a:r>
          </a:p>
        </p:txBody>
      </p:sp>
      <p:sp>
        <p:nvSpPr>
          <p:cNvPr id="11" name="CaixaDeTexto 10"/>
          <p:cNvSpPr txBox="1"/>
          <p:nvPr/>
        </p:nvSpPr>
        <p:spPr>
          <a:xfrm>
            <a:off x="2955386" y="4686951"/>
            <a:ext cx="313899" cy="369332"/>
          </a:xfrm>
          <a:prstGeom prst="rect">
            <a:avLst/>
          </a:prstGeom>
          <a:noFill/>
        </p:spPr>
        <p:txBody>
          <a:bodyPr wrap="square" rtlCol="0">
            <a:spAutoFit/>
          </a:bodyPr>
          <a:lstStyle/>
          <a:p>
            <a:r>
              <a:rPr lang="pt-BR" dirty="0"/>
              <a:t>O</a:t>
            </a:r>
          </a:p>
        </p:txBody>
      </p:sp>
      <p:sp>
        <p:nvSpPr>
          <p:cNvPr id="12" name="Triângulo isósceles 11"/>
          <p:cNvSpPr/>
          <p:nvPr/>
        </p:nvSpPr>
        <p:spPr bwMode="auto">
          <a:xfrm rot="5400000">
            <a:off x="1901350" y="1633423"/>
            <a:ext cx="455841" cy="1365215"/>
          </a:xfrm>
          <a:prstGeom prst="triangle">
            <a:avLst/>
          </a:prstGeom>
          <a:solidFill>
            <a:schemeClr val="accent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4" name="Triângulo isósceles 13"/>
          <p:cNvSpPr/>
          <p:nvPr/>
        </p:nvSpPr>
        <p:spPr bwMode="auto">
          <a:xfrm rot="16200000">
            <a:off x="4459243" y="255731"/>
            <a:ext cx="1079145" cy="4086860"/>
          </a:xfrm>
          <a:prstGeom prst="triangle">
            <a:avLst/>
          </a:prstGeom>
          <a:solidFill>
            <a:schemeClr val="accent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5" name="Triângulo isósceles 14"/>
          <p:cNvSpPr/>
          <p:nvPr/>
        </p:nvSpPr>
        <p:spPr bwMode="auto">
          <a:xfrm rot="5400000">
            <a:off x="1744721" y="3886985"/>
            <a:ext cx="796394" cy="1365215"/>
          </a:xfrm>
          <a:prstGeom prst="triangle">
            <a:avLst/>
          </a:prstGeom>
          <a:solidFill>
            <a:srgbClr val="FFC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6" name="Triângulo isósceles 15"/>
          <p:cNvSpPr/>
          <p:nvPr/>
        </p:nvSpPr>
        <p:spPr bwMode="auto">
          <a:xfrm rot="16200000">
            <a:off x="3337536" y="3533502"/>
            <a:ext cx="1079145" cy="2072177"/>
          </a:xfrm>
          <a:prstGeom prst="triangle">
            <a:avLst/>
          </a:prstGeom>
          <a:solidFill>
            <a:srgbClr val="FFC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7" name="Retângulo 16">
            <a:extLst>
              <a:ext uri="{FF2B5EF4-FFF2-40B4-BE49-F238E27FC236}">
                <a16:creationId xmlns:a16="http://schemas.microsoft.com/office/drawing/2014/main" id="{6294CA3A-6851-4AF9-AF47-A1DE0932D4E8}"/>
              </a:ext>
            </a:extLst>
          </p:cNvPr>
          <p:cNvSpPr/>
          <p:nvPr/>
        </p:nvSpPr>
        <p:spPr>
          <a:xfrm>
            <a:off x="239484" y="203201"/>
            <a:ext cx="11582402" cy="923330"/>
          </a:xfrm>
          <a:prstGeom prst="rect">
            <a:avLst/>
          </a:prstGeom>
        </p:spPr>
        <p:txBody>
          <a:bodyPr wrap="square">
            <a:spAutoFit/>
          </a:bodyPr>
          <a:lstStyle/>
          <a:p>
            <a:pPr algn="just"/>
            <a:r>
              <a:rPr lang="pt-BR" dirty="0">
                <a:latin typeface="+mn-lt"/>
              </a:rPr>
              <a:t>2. (</a:t>
            </a:r>
            <a:r>
              <a:rPr lang="pt-BR" dirty="0" err="1">
                <a:latin typeface="+mn-lt"/>
              </a:rPr>
              <a:t>Uftm</a:t>
            </a:r>
            <a:r>
              <a:rPr lang="pt-BR" dirty="0">
                <a:latin typeface="+mn-lt"/>
              </a:rPr>
              <a:t> 2012 - Adaptada)  Uma câmara escura de orifício reproduz uma imagem de 10cm de altura de uma árvore observada. Se reduzirmos em 15m a distância horizontal da câmara à árvore, essa imagem passa a ter altura de 15cm. </a:t>
            </a:r>
            <a:r>
              <a:rPr lang="pt-BR" dirty="0">
                <a:latin typeface="+mn-lt"/>
                <a:ea typeface="Calibri" panose="020F0502020204030204" pitchFamily="34" charset="0"/>
                <a:cs typeface="Times New Roman" panose="02020603050405020304" pitchFamily="18" charset="0"/>
              </a:rPr>
              <a:t>Qual é a distância horizontal inicial da árvore à câmara?</a:t>
            </a:r>
          </a:p>
        </p:txBody>
      </p:sp>
    </p:spTree>
    <p:extLst>
      <p:ext uri="{BB962C8B-B14F-4D97-AF65-F5344CB8AC3E}">
        <p14:creationId xmlns:p14="http://schemas.microsoft.com/office/powerpoint/2010/main" val="274675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2" grpId="0" animBg="1"/>
      <p:bldP spid="14" grpId="0" animBg="1"/>
      <p:bldP spid="15"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39484" y="203201"/>
            <a:ext cx="11582402" cy="923330"/>
          </a:xfrm>
          <a:prstGeom prst="rect">
            <a:avLst/>
          </a:prstGeom>
        </p:spPr>
        <p:txBody>
          <a:bodyPr wrap="square">
            <a:spAutoFit/>
          </a:bodyPr>
          <a:lstStyle/>
          <a:p>
            <a:pPr algn="just"/>
            <a:r>
              <a:rPr lang="pt-BR" dirty="0">
                <a:latin typeface="+mn-lt"/>
              </a:rPr>
              <a:t>2. (</a:t>
            </a:r>
            <a:r>
              <a:rPr lang="pt-BR" dirty="0" err="1">
                <a:latin typeface="+mn-lt"/>
              </a:rPr>
              <a:t>Uftm</a:t>
            </a:r>
            <a:r>
              <a:rPr lang="pt-BR" dirty="0">
                <a:latin typeface="+mn-lt"/>
              </a:rPr>
              <a:t> 2012 - Adaptada)  Uma câmara escura de orifício reproduz uma imagem de 10cm de altura de uma árvore observada. Se reduzirmos em 15m a distância horizontal da câmara à árvore, essa imagem passa a ter altura de 15cm. </a:t>
            </a:r>
            <a:r>
              <a:rPr lang="pt-BR" dirty="0">
                <a:latin typeface="+mn-lt"/>
                <a:ea typeface="Calibri" panose="020F0502020204030204" pitchFamily="34" charset="0"/>
                <a:cs typeface="Times New Roman" panose="02020603050405020304" pitchFamily="18" charset="0"/>
              </a:rPr>
              <a:t>Qual é a distância horizontal inicial da árvore à câmara?</a:t>
            </a:r>
          </a:p>
        </p:txBody>
      </p:sp>
      <p:pic>
        <p:nvPicPr>
          <p:cNvPr id="3" name="Imagem 2"/>
          <p:cNvPicPr>
            <a:picLocks noChangeAspect="1"/>
          </p:cNvPicPr>
          <p:nvPr/>
        </p:nvPicPr>
        <p:blipFill>
          <a:blip r:embed="rId2"/>
          <a:stretch>
            <a:fillRect/>
          </a:stretch>
        </p:blipFill>
        <p:spPr>
          <a:xfrm>
            <a:off x="239484" y="3763244"/>
            <a:ext cx="6093077" cy="2102442"/>
          </a:xfrm>
          <a:prstGeom prst="rect">
            <a:avLst/>
          </a:prstGeom>
        </p:spPr>
      </p:pic>
      <p:sp>
        <p:nvSpPr>
          <p:cNvPr id="6" name="CaixaDeTexto 5"/>
          <p:cNvSpPr txBox="1"/>
          <p:nvPr/>
        </p:nvSpPr>
        <p:spPr>
          <a:xfrm>
            <a:off x="9639316" y="1195331"/>
            <a:ext cx="1542197" cy="369332"/>
          </a:xfrm>
          <a:prstGeom prst="rect">
            <a:avLst/>
          </a:prstGeom>
          <a:noFill/>
        </p:spPr>
        <p:txBody>
          <a:bodyPr wrap="square" rtlCol="0">
            <a:spAutoFit/>
          </a:bodyPr>
          <a:lstStyle/>
          <a:p>
            <a:r>
              <a:rPr lang="pt-BR" dirty="0"/>
              <a:t>Situação 1</a:t>
            </a:r>
          </a:p>
        </p:txBody>
      </p:sp>
      <p:sp>
        <p:nvSpPr>
          <p:cNvPr id="7" name="CaixaDeTexto 6"/>
          <p:cNvSpPr txBox="1"/>
          <p:nvPr/>
        </p:nvSpPr>
        <p:spPr>
          <a:xfrm>
            <a:off x="9670609" y="3512526"/>
            <a:ext cx="1542197" cy="369332"/>
          </a:xfrm>
          <a:prstGeom prst="rect">
            <a:avLst/>
          </a:prstGeom>
          <a:noFill/>
        </p:spPr>
        <p:txBody>
          <a:bodyPr wrap="square" rtlCol="0">
            <a:spAutoFit/>
          </a:bodyPr>
          <a:lstStyle/>
          <a:p>
            <a:r>
              <a:rPr lang="pt-BR" dirty="0"/>
              <a:t>Situação 2</a:t>
            </a:r>
          </a:p>
        </p:txBody>
      </p:sp>
      <p:pic>
        <p:nvPicPr>
          <p:cNvPr id="8" name="Imagem 7"/>
          <p:cNvPicPr>
            <a:picLocks noChangeAspect="1"/>
          </p:cNvPicPr>
          <p:nvPr/>
        </p:nvPicPr>
        <p:blipFill>
          <a:blip r:embed="rId3"/>
          <a:stretch>
            <a:fillRect/>
          </a:stretch>
        </p:blipFill>
        <p:spPr>
          <a:xfrm>
            <a:off x="239484" y="1434492"/>
            <a:ext cx="7993892" cy="2069635"/>
          </a:xfrm>
          <a:prstGeom prst="rect">
            <a:avLst/>
          </a:prstGeom>
        </p:spPr>
      </p:pic>
      <p:sp>
        <p:nvSpPr>
          <p:cNvPr id="10" name="CaixaDeTexto 9"/>
          <p:cNvSpPr txBox="1"/>
          <p:nvPr/>
        </p:nvSpPr>
        <p:spPr>
          <a:xfrm>
            <a:off x="2955385" y="1901664"/>
            <a:ext cx="313899" cy="369332"/>
          </a:xfrm>
          <a:prstGeom prst="rect">
            <a:avLst/>
          </a:prstGeom>
          <a:noFill/>
        </p:spPr>
        <p:txBody>
          <a:bodyPr wrap="square" rtlCol="0">
            <a:spAutoFit/>
          </a:bodyPr>
          <a:lstStyle/>
          <a:p>
            <a:r>
              <a:rPr lang="pt-BR" dirty="0"/>
              <a:t>O</a:t>
            </a:r>
          </a:p>
        </p:txBody>
      </p:sp>
      <p:sp>
        <p:nvSpPr>
          <p:cNvPr id="11" name="CaixaDeTexto 10"/>
          <p:cNvSpPr txBox="1"/>
          <p:nvPr/>
        </p:nvSpPr>
        <p:spPr>
          <a:xfrm>
            <a:off x="2955386" y="4686951"/>
            <a:ext cx="313899" cy="369332"/>
          </a:xfrm>
          <a:prstGeom prst="rect">
            <a:avLst/>
          </a:prstGeom>
          <a:noFill/>
        </p:spPr>
        <p:txBody>
          <a:bodyPr wrap="square" rtlCol="0">
            <a:spAutoFit/>
          </a:bodyPr>
          <a:lstStyle/>
          <a:p>
            <a:r>
              <a:rPr lang="pt-BR" dirty="0"/>
              <a:t>O</a:t>
            </a:r>
          </a:p>
        </p:txBody>
      </p:sp>
      <p:sp>
        <p:nvSpPr>
          <p:cNvPr id="12" name="Triângulo isósceles 11"/>
          <p:cNvSpPr/>
          <p:nvPr/>
        </p:nvSpPr>
        <p:spPr bwMode="auto">
          <a:xfrm rot="5400000">
            <a:off x="1901350" y="1633423"/>
            <a:ext cx="455841" cy="1365215"/>
          </a:xfrm>
          <a:prstGeom prst="triangle">
            <a:avLst/>
          </a:prstGeom>
          <a:solidFill>
            <a:schemeClr val="accent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4" name="Triângulo isósceles 13"/>
          <p:cNvSpPr/>
          <p:nvPr/>
        </p:nvSpPr>
        <p:spPr bwMode="auto">
          <a:xfrm rot="16200000">
            <a:off x="4459243" y="255731"/>
            <a:ext cx="1079145" cy="4086860"/>
          </a:xfrm>
          <a:prstGeom prst="triangle">
            <a:avLst/>
          </a:prstGeom>
          <a:solidFill>
            <a:schemeClr val="accent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5" name="Triângulo isósceles 14"/>
          <p:cNvSpPr/>
          <p:nvPr/>
        </p:nvSpPr>
        <p:spPr bwMode="auto">
          <a:xfrm rot="5400000">
            <a:off x="1744721" y="3886985"/>
            <a:ext cx="796394" cy="1365215"/>
          </a:xfrm>
          <a:prstGeom prst="triangle">
            <a:avLst/>
          </a:prstGeom>
          <a:solidFill>
            <a:srgbClr val="FFC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6" name="Triângulo isósceles 15"/>
          <p:cNvSpPr/>
          <p:nvPr/>
        </p:nvSpPr>
        <p:spPr bwMode="auto">
          <a:xfrm rot="16200000">
            <a:off x="3337536" y="3533502"/>
            <a:ext cx="1079145" cy="2072177"/>
          </a:xfrm>
          <a:prstGeom prst="triangle">
            <a:avLst/>
          </a:prstGeom>
          <a:solidFill>
            <a:srgbClr val="FFC00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17" name="CaixaDeTexto 16"/>
              <p:cNvSpPr txBox="1"/>
              <p:nvPr/>
            </p:nvSpPr>
            <p:spPr>
              <a:xfrm>
                <a:off x="9467271" y="1572597"/>
                <a:ext cx="2385093" cy="752450"/>
              </a:xfrm>
              <a:prstGeom prst="rect">
                <a:avLst/>
              </a:prstGeom>
              <a:noFill/>
              <a:ln>
                <a:noFill/>
              </a:ln>
            </p:spPr>
            <p:txBody>
              <a:bodyPr wrap="square" rtlCol="0">
                <a:spAutoFit/>
              </a:bodyPr>
              <a:lstStyle/>
              <a:p>
                <a14:m>
                  <m:oMath xmlns:m="http://schemas.openxmlformats.org/officeDocument/2006/math">
                    <m:f>
                      <m:fPr>
                        <m:ctrlPr>
                          <a:rPr lang="pt-BR" sz="2400" i="1" smtClean="0">
                            <a:latin typeface="Cambria Math" panose="02040503050406030204" pitchFamily="18" charset="0"/>
                          </a:rPr>
                        </m:ctrlPr>
                      </m:fPr>
                      <m:num>
                        <m:d>
                          <m:dPr>
                            <m:ctrlPr>
                              <a:rPr lang="pt-BR" sz="2400" b="0" i="1" smtClean="0">
                                <a:latin typeface="Cambria Math" panose="02040503050406030204" pitchFamily="18" charset="0"/>
                              </a:rPr>
                            </m:ctrlPr>
                          </m:dPr>
                          <m:e>
                            <m:r>
                              <a:rPr lang="pt-BR" sz="2400" b="0" i="1" smtClean="0">
                                <a:latin typeface="Cambria Math" panose="02040503050406030204" pitchFamily="18" charset="0"/>
                              </a:rPr>
                              <m:t>10</m:t>
                            </m:r>
                          </m:e>
                        </m:d>
                        <m:r>
                          <a:rPr lang="pt-BR" sz="2400" b="0" i="1" smtClean="0">
                            <a:latin typeface="Cambria Math" panose="02040503050406030204" pitchFamily="18" charset="0"/>
                          </a:rPr>
                          <m:t> </m:t>
                        </m:r>
                        <m:r>
                          <a:rPr lang="pt-BR" sz="2400" b="0" i="1" smtClean="0">
                            <a:latin typeface="Cambria Math" panose="02040503050406030204" pitchFamily="18" charset="0"/>
                          </a:rPr>
                          <m:t>𝑐𝑚</m:t>
                        </m:r>
                      </m:num>
                      <m:den>
                        <m:r>
                          <a:rPr lang="pt-BR" sz="2400" b="0" i="1" smtClean="0">
                            <a:latin typeface="Cambria Math" panose="02040503050406030204" pitchFamily="18" charset="0"/>
                          </a:rPr>
                          <m:t>(</m:t>
                        </m:r>
                        <m:r>
                          <a:rPr lang="pt-BR" sz="2400" b="0" i="1" smtClean="0">
                            <a:latin typeface="Cambria Math" panose="02040503050406030204" pitchFamily="18" charset="0"/>
                          </a:rPr>
                          <m:t>𝑦</m:t>
                        </m:r>
                        <m:r>
                          <a:rPr lang="pt-BR" sz="2400" b="0" i="1" smtClean="0">
                            <a:latin typeface="Cambria Math" panose="02040503050406030204" pitchFamily="18" charset="0"/>
                          </a:rPr>
                          <m:t> )</m:t>
                        </m:r>
                        <m:r>
                          <a:rPr lang="pt-BR" sz="2400" b="0" i="1" smtClean="0">
                            <a:latin typeface="Cambria Math" panose="02040503050406030204" pitchFamily="18" charset="0"/>
                          </a:rPr>
                          <m:t>𝑐𝑚</m:t>
                        </m:r>
                      </m:den>
                    </m:f>
                  </m:oMath>
                </a14:m>
                <a:r>
                  <a:rPr lang="pt-BR" sz="2400" dirty="0">
                    <a:latin typeface="+mn-lt"/>
                  </a:rPr>
                  <a:t> = </a:t>
                </a:r>
                <a14:m>
                  <m:oMath xmlns:m="http://schemas.openxmlformats.org/officeDocument/2006/math">
                    <m:f>
                      <m:fPr>
                        <m:ctrlPr>
                          <a:rPr lang="pt-BR" sz="2400" i="1" smtClean="0">
                            <a:latin typeface="Cambria Math" panose="02040503050406030204" pitchFamily="18" charset="0"/>
                          </a:rPr>
                        </m:ctrlPr>
                      </m:fPr>
                      <m:num>
                        <m:d>
                          <m:dPr>
                            <m:ctrlPr>
                              <a:rPr lang="pt-BR" sz="2400" b="0" i="1" smtClean="0">
                                <a:latin typeface="Cambria Math" panose="02040503050406030204" pitchFamily="18" charset="0"/>
                              </a:rPr>
                            </m:ctrlPr>
                          </m:dPr>
                          <m:e>
                            <m:sSup>
                              <m:sSupPr>
                                <m:ctrlPr>
                                  <a:rPr lang="pt-BR" sz="2400" b="0" i="1" smtClean="0">
                                    <a:latin typeface="Cambria Math" panose="02040503050406030204" pitchFamily="18" charset="0"/>
                                  </a:rPr>
                                </m:ctrlPr>
                              </m:sSupPr>
                              <m:e>
                                <m:r>
                                  <a:rPr lang="pt-BR" sz="2400" b="0" i="1" smtClean="0">
                                    <a:latin typeface="Cambria Math" panose="02040503050406030204" pitchFamily="18" charset="0"/>
                                  </a:rPr>
                                  <m:t>𝑝</m:t>
                                </m:r>
                              </m:e>
                              <m:sup>
                                <m:r>
                                  <a:rPr lang="pt-BR" sz="2400" b="0" i="1" smtClean="0">
                                    <a:latin typeface="Cambria Math" panose="02040503050406030204" pitchFamily="18" charset="0"/>
                                  </a:rPr>
                                  <m:t>′</m:t>
                                </m:r>
                              </m:sup>
                            </m:sSup>
                          </m:e>
                        </m:d>
                        <m:r>
                          <a:rPr lang="pt-BR" sz="2400" b="0" i="1" smtClean="0">
                            <a:latin typeface="Cambria Math" panose="02040503050406030204" pitchFamily="18" charset="0"/>
                          </a:rPr>
                          <m:t> </m:t>
                        </m:r>
                        <m:r>
                          <a:rPr lang="pt-BR" sz="2400" b="0" i="1" smtClean="0">
                            <a:latin typeface="Cambria Math" panose="02040503050406030204" pitchFamily="18" charset="0"/>
                          </a:rPr>
                          <m:t>𝑚</m:t>
                        </m:r>
                      </m:num>
                      <m:den>
                        <m:d>
                          <m:dPr>
                            <m:ctrlPr>
                              <a:rPr lang="pt-BR" sz="2400" b="0" i="1" smtClean="0">
                                <a:latin typeface="Cambria Math" panose="02040503050406030204" pitchFamily="18" charset="0"/>
                              </a:rPr>
                            </m:ctrlPr>
                          </m:dPr>
                          <m:e>
                            <m:sSub>
                              <m:sSubPr>
                                <m:ctrlPr>
                                  <a:rPr lang="pt-BR" sz="2400" i="1">
                                    <a:latin typeface="Cambria Math" panose="02040503050406030204" pitchFamily="18" charset="0"/>
                                  </a:rPr>
                                </m:ctrlPr>
                              </m:sSubPr>
                              <m:e>
                                <m:r>
                                  <a:rPr lang="pt-BR" sz="2400" i="1">
                                    <a:latin typeface="Cambria Math" panose="02040503050406030204" pitchFamily="18" charset="0"/>
                                  </a:rPr>
                                  <m:t>𝑝</m:t>
                                </m:r>
                              </m:e>
                              <m:sub>
                                <m:r>
                                  <a:rPr lang="pt-BR" sz="2400" i="1">
                                    <a:latin typeface="Cambria Math" panose="02040503050406030204" pitchFamily="18" charset="0"/>
                                  </a:rPr>
                                  <m:t>1</m:t>
                                </m:r>
                              </m:sub>
                            </m:sSub>
                          </m:e>
                        </m:d>
                        <m:r>
                          <a:rPr lang="pt-BR" sz="2400" b="0" i="1" smtClean="0">
                            <a:latin typeface="Cambria Math" panose="02040503050406030204" pitchFamily="18" charset="0"/>
                          </a:rPr>
                          <m:t> </m:t>
                        </m:r>
                        <m:r>
                          <a:rPr lang="pt-BR" sz="2400" b="0" i="1" smtClean="0">
                            <a:latin typeface="Cambria Math" panose="02040503050406030204" pitchFamily="18" charset="0"/>
                          </a:rPr>
                          <m:t>𝑚</m:t>
                        </m:r>
                      </m:den>
                    </m:f>
                  </m:oMath>
                </a14:m>
                <a:endParaRPr lang="pt-BR" sz="2400" dirty="0">
                  <a:latin typeface="+mn-lt"/>
                </a:endParaRPr>
              </a:p>
            </p:txBody>
          </p:sp>
        </mc:Choice>
        <mc:Fallback xmlns="">
          <p:sp>
            <p:nvSpPr>
              <p:cNvPr id="17" name="CaixaDeTexto 16"/>
              <p:cNvSpPr txBox="1">
                <a:spLocks noRot="1" noChangeAspect="1" noMove="1" noResize="1" noEditPoints="1" noAdjustHandles="1" noChangeArrowheads="1" noChangeShapeType="1" noTextEdit="1"/>
              </p:cNvSpPr>
              <p:nvPr/>
            </p:nvSpPr>
            <p:spPr>
              <a:xfrm>
                <a:off x="9467271" y="1572597"/>
                <a:ext cx="2385093" cy="752450"/>
              </a:xfrm>
              <a:prstGeom prst="rect">
                <a:avLst/>
              </a:prstGeom>
              <a:blipFill>
                <a:blip r:embed="rId4"/>
                <a:stretch>
                  <a:fillRect b="-1626"/>
                </a:stretch>
              </a:blipFill>
              <a:ln>
                <a:no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CaixaDeTexto 17"/>
              <p:cNvSpPr txBox="1"/>
              <p:nvPr/>
            </p:nvSpPr>
            <p:spPr>
              <a:xfrm>
                <a:off x="9436794" y="3920677"/>
                <a:ext cx="2385092" cy="754950"/>
              </a:xfrm>
              <a:prstGeom prst="rect">
                <a:avLst/>
              </a:prstGeom>
              <a:noFill/>
              <a:ln>
                <a:noFill/>
              </a:ln>
            </p:spPr>
            <p:txBody>
              <a:bodyPr wrap="square" rtlCol="0">
                <a:spAutoFit/>
              </a:bodyPr>
              <a:lstStyle/>
              <a:p>
                <a14:m>
                  <m:oMath xmlns:m="http://schemas.openxmlformats.org/officeDocument/2006/math">
                    <m:f>
                      <m:fPr>
                        <m:ctrlPr>
                          <a:rPr lang="pt-BR" sz="2400" i="1" smtClean="0">
                            <a:latin typeface="Cambria Math" panose="02040503050406030204" pitchFamily="18" charset="0"/>
                          </a:rPr>
                        </m:ctrlPr>
                      </m:fPr>
                      <m:num>
                        <m:r>
                          <a:rPr lang="pt-BR" sz="2400" b="0" i="1" smtClean="0">
                            <a:latin typeface="Cambria Math" panose="02040503050406030204" pitchFamily="18" charset="0"/>
                          </a:rPr>
                          <m:t>(15) </m:t>
                        </m:r>
                        <m:r>
                          <a:rPr lang="pt-BR" sz="2400" b="0" i="1" smtClean="0">
                            <a:latin typeface="Cambria Math" panose="02040503050406030204" pitchFamily="18" charset="0"/>
                          </a:rPr>
                          <m:t>𝑐𝑚</m:t>
                        </m:r>
                      </m:num>
                      <m:den>
                        <m:d>
                          <m:dPr>
                            <m:ctrlPr>
                              <a:rPr lang="pt-BR" sz="2400" b="0" i="1" smtClean="0">
                                <a:latin typeface="Cambria Math" panose="02040503050406030204" pitchFamily="18" charset="0"/>
                              </a:rPr>
                            </m:ctrlPr>
                          </m:dPr>
                          <m:e>
                            <m:r>
                              <a:rPr lang="pt-BR" sz="2400" b="0" i="1" smtClean="0">
                                <a:latin typeface="Cambria Math" panose="02040503050406030204" pitchFamily="18" charset="0"/>
                              </a:rPr>
                              <m:t>𝑦</m:t>
                            </m:r>
                          </m:e>
                        </m:d>
                        <m:r>
                          <a:rPr lang="pt-BR" sz="2400" i="1">
                            <a:latin typeface="Cambria Math" panose="02040503050406030204" pitchFamily="18" charset="0"/>
                          </a:rPr>
                          <m:t>𝑐𝑚</m:t>
                        </m:r>
                      </m:den>
                    </m:f>
                  </m:oMath>
                </a14:m>
                <a:r>
                  <a:rPr lang="pt-BR" sz="2400" dirty="0">
                    <a:latin typeface="+mn-lt"/>
                  </a:rPr>
                  <a:t> = </a:t>
                </a:r>
                <a14:m>
                  <m:oMath xmlns:m="http://schemas.openxmlformats.org/officeDocument/2006/math">
                    <m:f>
                      <m:fPr>
                        <m:ctrlPr>
                          <a:rPr lang="pt-BR" sz="2400" i="1" smtClean="0">
                            <a:latin typeface="Cambria Math" panose="02040503050406030204" pitchFamily="18" charset="0"/>
                          </a:rPr>
                        </m:ctrlPr>
                      </m:fPr>
                      <m:num>
                        <m:d>
                          <m:dPr>
                            <m:ctrlPr>
                              <a:rPr lang="pt-BR" sz="2400" b="0" i="1" smtClean="0">
                                <a:latin typeface="Cambria Math" panose="02040503050406030204" pitchFamily="18" charset="0"/>
                              </a:rPr>
                            </m:ctrlPr>
                          </m:dPr>
                          <m:e>
                            <m:sSup>
                              <m:sSupPr>
                                <m:ctrlPr>
                                  <a:rPr lang="pt-BR" sz="2400" b="0" i="1" smtClean="0">
                                    <a:latin typeface="Cambria Math" panose="02040503050406030204" pitchFamily="18" charset="0"/>
                                  </a:rPr>
                                </m:ctrlPr>
                              </m:sSupPr>
                              <m:e>
                                <m:r>
                                  <a:rPr lang="pt-BR" sz="2400" b="0" i="1" smtClean="0">
                                    <a:latin typeface="Cambria Math" panose="02040503050406030204" pitchFamily="18" charset="0"/>
                                  </a:rPr>
                                  <m:t>𝑝</m:t>
                                </m:r>
                              </m:e>
                              <m:sup>
                                <m:r>
                                  <a:rPr lang="pt-BR" sz="2400" b="0" i="1" smtClean="0">
                                    <a:latin typeface="Cambria Math" panose="02040503050406030204" pitchFamily="18" charset="0"/>
                                  </a:rPr>
                                  <m:t>′</m:t>
                                </m:r>
                              </m:sup>
                            </m:sSup>
                          </m:e>
                        </m:d>
                        <m:r>
                          <a:rPr lang="pt-BR" sz="2400" b="0" i="1" smtClean="0">
                            <a:latin typeface="Cambria Math" panose="02040503050406030204" pitchFamily="18" charset="0"/>
                          </a:rPr>
                          <m:t> </m:t>
                        </m:r>
                        <m:r>
                          <a:rPr lang="pt-BR" sz="2400" b="0" i="1" smtClean="0">
                            <a:latin typeface="Cambria Math" panose="02040503050406030204" pitchFamily="18" charset="0"/>
                          </a:rPr>
                          <m:t>𝑚</m:t>
                        </m:r>
                      </m:num>
                      <m:den>
                        <m:sSub>
                          <m:sSubPr>
                            <m:ctrlPr>
                              <a:rPr lang="pt-BR" sz="2400" i="1">
                                <a:latin typeface="Cambria Math" panose="02040503050406030204" pitchFamily="18" charset="0"/>
                              </a:rPr>
                            </m:ctrlPr>
                          </m:sSubPr>
                          <m:e>
                            <m:r>
                              <a:rPr lang="pt-BR" sz="2400" b="0" i="1" smtClean="0">
                                <a:latin typeface="Cambria Math" panose="02040503050406030204" pitchFamily="18" charset="0"/>
                              </a:rPr>
                              <m:t>(</m:t>
                            </m:r>
                            <m:r>
                              <a:rPr lang="pt-BR" sz="2400" i="1">
                                <a:latin typeface="Cambria Math" panose="02040503050406030204" pitchFamily="18" charset="0"/>
                              </a:rPr>
                              <m:t>𝑝</m:t>
                            </m:r>
                          </m:e>
                          <m:sub>
                            <m:r>
                              <a:rPr lang="pt-BR" sz="2400" i="1">
                                <a:latin typeface="Cambria Math" panose="02040503050406030204" pitchFamily="18" charset="0"/>
                              </a:rPr>
                              <m:t>1</m:t>
                            </m:r>
                            <m:r>
                              <a:rPr lang="pt-BR" sz="2400" b="0" i="1" smtClean="0">
                                <a:latin typeface="Cambria Math" panose="02040503050406030204" pitchFamily="18" charset="0"/>
                              </a:rPr>
                              <m:t>−15</m:t>
                            </m:r>
                          </m:sub>
                        </m:sSub>
                        <m:r>
                          <a:rPr lang="pt-BR" sz="2400" b="0" i="1" smtClean="0">
                            <a:latin typeface="Cambria Math" panose="02040503050406030204" pitchFamily="18" charset="0"/>
                          </a:rPr>
                          <m:t>) </m:t>
                        </m:r>
                        <m:r>
                          <a:rPr lang="pt-BR" sz="2400" b="0" i="1" smtClean="0">
                            <a:latin typeface="Cambria Math" panose="02040503050406030204" pitchFamily="18" charset="0"/>
                          </a:rPr>
                          <m:t>𝑚</m:t>
                        </m:r>
                      </m:den>
                    </m:f>
                  </m:oMath>
                </a14:m>
                <a:endParaRPr lang="pt-BR" sz="2400" dirty="0">
                  <a:latin typeface="+mn-lt"/>
                </a:endParaRPr>
              </a:p>
            </p:txBody>
          </p:sp>
        </mc:Choice>
        <mc:Fallback xmlns="">
          <p:sp>
            <p:nvSpPr>
              <p:cNvPr id="18" name="CaixaDeTexto 17"/>
              <p:cNvSpPr txBox="1">
                <a:spLocks noRot="1" noChangeAspect="1" noMove="1" noResize="1" noEditPoints="1" noAdjustHandles="1" noChangeArrowheads="1" noChangeShapeType="1" noTextEdit="1"/>
              </p:cNvSpPr>
              <p:nvPr/>
            </p:nvSpPr>
            <p:spPr>
              <a:xfrm>
                <a:off x="9436794" y="3920677"/>
                <a:ext cx="2385092" cy="754950"/>
              </a:xfrm>
              <a:prstGeom prst="rect">
                <a:avLst/>
              </a:prstGeom>
              <a:blipFill>
                <a:blip r:embed="rId5"/>
                <a:stretch>
                  <a:fillRect/>
                </a:stretch>
              </a:blipFill>
              <a:ln>
                <a:noFill/>
              </a:ln>
            </p:spPr>
            <p:txBody>
              <a:bodyPr/>
              <a:lstStyle/>
              <a:p>
                <a:r>
                  <a:rPr lang="pt-BR">
                    <a:noFill/>
                  </a:rPr>
                  <a:t> </a:t>
                </a:r>
              </a:p>
            </p:txBody>
          </p:sp>
        </mc:Fallback>
      </mc:AlternateContent>
      <p:sp>
        <p:nvSpPr>
          <p:cNvPr id="2" name="Seta em Curva para a Direita 1"/>
          <p:cNvSpPr/>
          <p:nvPr/>
        </p:nvSpPr>
        <p:spPr bwMode="auto">
          <a:xfrm>
            <a:off x="8646695" y="1964072"/>
            <a:ext cx="641684" cy="1084041"/>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9" name="CaixaDeTexto 18"/>
          <p:cNvSpPr txBox="1"/>
          <p:nvPr/>
        </p:nvSpPr>
        <p:spPr>
          <a:xfrm>
            <a:off x="9467271" y="2462509"/>
            <a:ext cx="2385093" cy="461665"/>
          </a:xfrm>
          <a:prstGeom prst="rect">
            <a:avLst/>
          </a:prstGeom>
          <a:noFill/>
          <a:ln>
            <a:noFill/>
          </a:ln>
        </p:spPr>
        <p:txBody>
          <a:bodyPr wrap="square" rtlCol="0">
            <a:spAutoFit/>
          </a:bodyPr>
          <a:lstStyle/>
          <a:p>
            <a:r>
              <a:rPr lang="pt-BR" sz="2400" dirty="0">
                <a:latin typeface="+mn-lt"/>
              </a:rPr>
              <a:t> </a:t>
            </a:r>
          </a:p>
        </p:txBody>
      </p:sp>
      <mc:AlternateContent xmlns:mc="http://schemas.openxmlformats.org/markup-compatibility/2006" xmlns:a14="http://schemas.microsoft.com/office/drawing/2010/main">
        <mc:Choice Requires="a14">
          <p:sp>
            <p:nvSpPr>
              <p:cNvPr id="13" name="CaixaDeTexto 12"/>
              <p:cNvSpPr txBox="1"/>
              <p:nvPr/>
            </p:nvSpPr>
            <p:spPr>
              <a:xfrm>
                <a:off x="9555733" y="2722419"/>
                <a:ext cx="2147213" cy="369332"/>
              </a:xfrm>
              <a:prstGeom prst="rect">
                <a:avLst/>
              </a:prstGeom>
              <a:noFill/>
            </p:spPr>
            <p:txBody>
              <a:bodyPr wrap="square" rtlCol="0">
                <a:spAutoFit/>
              </a:bodyPr>
              <a:lstStyle/>
              <a:p>
                <a:r>
                  <a:rPr lang="pt-BR" dirty="0"/>
                  <a:t>p’ . y =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1</m:t>
                        </m:r>
                      </m:sub>
                    </m:sSub>
                  </m:oMath>
                </a14:m>
                <a:r>
                  <a:rPr lang="pt-BR" dirty="0"/>
                  <a:t> . 10 </a:t>
                </a:r>
              </a:p>
            </p:txBody>
          </p:sp>
        </mc:Choice>
        <mc:Fallback xmlns="">
          <p:sp>
            <p:nvSpPr>
              <p:cNvPr id="13" name="CaixaDeTexto 12"/>
              <p:cNvSpPr txBox="1">
                <a:spLocks noRot="1" noChangeAspect="1" noMove="1" noResize="1" noEditPoints="1" noAdjustHandles="1" noChangeArrowheads="1" noChangeShapeType="1" noTextEdit="1"/>
              </p:cNvSpPr>
              <p:nvPr/>
            </p:nvSpPr>
            <p:spPr>
              <a:xfrm>
                <a:off x="9555733" y="2722419"/>
                <a:ext cx="2147213" cy="369332"/>
              </a:xfrm>
              <a:prstGeom prst="rect">
                <a:avLst/>
              </a:prstGeom>
              <a:blipFill>
                <a:blip r:embed="rId6"/>
                <a:stretch>
                  <a:fillRect l="-2557" t="-10000" b="-26667"/>
                </a:stretch>
              </a:blipFill>
            </p:spPr>
            <p:txBody>
              <a:bodyPr/>
              <a:lstStyle/>
              <a:p>
                <a:r>
                  <a:rPr lang="pt-BR">
                    <a:noFill/>
                  </a:rPr>
                  <a:t> </a:t>
                </a:r>
              </a:p>
            </p:txBody>
          </p:sp>
        </mc:Fallback>
      </mc:AlternateContent>
      <p:cxnSp>
        <p:nvCxnSpPr>
          <p:cNvPr id="21" name="Conector reto 20"/>
          <p:cNvCxnSpPr/>
          <p:nvPr/>
        </p:nvCxnSpPr>
        <p:spPr bwMode="auto">
          <a:xfrm>
            <a:off x="11117345" y="1711462"/>
            <a:ext cx="144213" cy="189234"/>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2" name="Conector reto 21"/>
          <p:cNvCxnSpPr/>
          <p:nvPr/>
        </p:nvCxnSpPr>
        <p:spPr bwMode="auto">
          <a:xfrm>
            <a:off x="11109406" y="2089489"/>
            <a:ext cx="144213" cy="189234"/>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23" name="Seta em Curva para a Direita 22"/>
          <p:cNvSpPr/>
          <p:nvPr/>
        </p:nvSpPr>
        <p:spPr bwMode="auto">
          <a:xfrm>
            <a:off x="8611853" y="4298152"/>
            <a:ext cx="641684" cy="1084041"/>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5" name="CaixaDeTexto 24"/>
              <p:cNvSpPr txBox="1"/>
              <p:nvPr/>
            </p:nvSpPr>
            <p:spPr>
              <a:xfrm>
                <a:off x="9436794" y="5012861"/>
                <a:ext cx="2873526" cy="369332"/>
              </a:xfrm>
              <a:prstGeom prst="rect">
                <a:avLst/>
              </a:prstGeom>
              <a:noFill/>
            </p:spPr>
            <p:txBody>
              <a:bodyPr wrap="square" rtlCol="0">
                <a:spAutoFit/>
              </a:bodyPr>
              <a:lstStyle/>
              <a:p>
                <a:r>
                  <a:rPr lang="pt-BR" dirty="0"/>
                  <a:t>p’ . y =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1</m:t>
                        </m:r>
                      </m:sub>
                    </m:sSub>
                  </m:oMath>
                </a14:m>
                <a:r>
                  <a:rPr lang="pt-BR" dirty="0"/>
                  <a:t> - 15) .15 </a:t>
                </a:r>
              </a:p>
            </p:txBody>
          </p:sp>
        </mc:Choice>
        <mc:Fallback xmlns="">
          <p:sp>
            <p:nvSpPr>
              <p:cNvPr id="25" name="CaixaDeTexto 24"/>
              <p:cNvSpPr txBox="1">
                <a:spLocks noRot="1" noChangeAspect="1" noMove="1" noResize="1" noEditPoints="1" noAdjustHandles="1" noChangeArrowheads="1" noChangeShapeType="1" noTextEdit="1"/>
              </p:cNvSpPr>
              <p:nvPr/>
            </p:nvSpPr>
            <p:spPr>
              <a:xfrm>
                <a:off x="9436794" y="5012861"/>
                <a:ext cx="2873526" cy="369332"/>
              </a:xfrm>
              <a:prstGeom prst="rect">
                <a:avLst/>
              </a:prstGeom>
              <a:blipFill>
                <a:blip r:embed="rId7"/>
                <a:stretch>
                  <a:fillRect l="-1699" t="-8197" b="-24590"/>
                </a:stretch>
              </a:blipFill>
            </p:spPr>
            <p:txBody>
              <a:bodyPr/>
              <a:lstStyle/>
              <a:p>
                <a:r>
                  <a:rPr lang="pt-BR">
                    <a:noFill/>
                  </a:rPr>
                  <a:t> </a:t>
                </a:r>
              </a:p>
            </p:txBody>
          </p:sp>
        </mc:Fallback>
      </mc:AlternateContent>
      <p:cxnSp>
        <p:nvCxnSpPr>
          <p:cNvPr id="26" name="Conector reto 25"/>
          <p:cNvCxnSpPr/>
          <p:nvPr/>
        </p:nvCxnSpPr>
        <p:spPr bwMode="auto">
          <a:xfrm>
            <a:off x="11269745" y="4067589"/>
            <a:ext cx="144213" cy="189234"/>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7" name="Conector reto 26"/>
          <p:cNvCxnSpPr/>
          <p:nvPr/>
        </p:nvCxnSpPr>
        <p:spPr bwMode="auto">
          <a:xfrm>
            <a:off x="11525381" y="4428535"/>
            <a:ext cx="144213" cy="189234"/>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8" name="Conector reto 27"/>
          <p:cNvCxnSpPr/>
          <p:nvPr/>
        </p:nvCxnSpPr>
        <p:spPr bwMode="auto">
          <a:xfrm>
            <a:off x="10072019" y="1718726"/>
            <a:ext cx="144213" cy="189234"/>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29" name="Conector reto 28"/>
          <p:cNvCxnSpPr/>
          <p:nvPr/>
        </p:nvCxnSpPr>
        <p:spPr bwMode="auto">
          <a:xfrm>
            <a:off x="10080122" y="2064669"/>
            <a:ext cx="144213" cy="189234"/>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32" name="Conector reto 31"/>
          <p:cNvCxnSpPr/>
          <p:nvPr/>
        </p:nvCxnSpPr>
        <p:spPr bwMode="auto">
          <a:xfrm>
            <a:off x="10074605" y="4059569"/>
            <a:ext cx="144213" cy="189234"/>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33" name="Conector reto 32"/>
          <p:cNvCxnSpPr/>
          <p:nvPr/>
        </p:nvCxnSpPr>
        <p:spPr bwMode="auto">
          <a:xfrm>
            <a:off x="10034501" y="4420515"/>
            <a:ext cx="144213" cy="189234"/>
          </a:xfrm>
          <a:prstGeom prst="line">
            <a:avLst/>
          </a:prstGeom>
          <a:solidFill>
            <a:schemeClr val="accent1"/>
          </a:solidFill>
          <a:ln w="28575" cap="flat" cmpd="sng" algn="ctr">
            <a:solidFill>
              <a:srgbClr val="FF0000"/>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30" name="Retângulo 29"/>
              <p:cNvSpPr/>
              <p:nvPr/>
            </p:nvSpPr>
            <p:spPr>
              <a:xfrm>
                <a:off x="5939600" y="935602"/>
                <a:ext cx="785921" cy="369332"/>
              </a:xfrm>
              <a:prstGeom prst="rect">
                <a:avLst/>
              </a:prstGeom>
            </p:spPr>
            <p:txBody>
              <a:bodyPr wrap="none">
                <a:spAutoFit/>
              </a:bodyPr>
              <a:lstStyle/>
              <a:p>
                <a14:m>
                  <m:oMath xmlns:m="http://schemas.openxmlformats.org/officeDocument/2006/math">
                    <m:sSub>
                      <m:sSubPr>
                        <m:ctrlPr>
                          <a:rPr lang="pt-BR" i="1" smtClean="0">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1</m:t>
                        </m:r>
                      </m:sub>
                    </m:sSub>
                    <m:r>
                      <a:rPr lang="pt-BR" b="0" i="1" smtClean="0">
                        <a:latin typeface="Cambria Math" panose="02040503050406030204" pitchFamily="18" charset="0"/>
                      </a:rPr>
                      <m:t> </m:t>
                    </m:r>
                  </m:oMath>
                </a14:m>
                <a:r>
                  <a:rPr lang="pt-BR" dirty="0"/>
                  <a:t>= ?</a:t>
                </a:r>
              </a:p>
            </p:txBody>
          </p:sp>
        </mc:Choice>
        <mc:Fallback xmlns="">
          <p:sp>
            <p:nvSpPr>
              <p:cNvPr id="30" name="Retângulo 29"/>
              <p:cNvSpPr>
                <a:spLocks noRot="1" noChangeAspect="1" noMove="1" noResize="1" noEditPoints="1" noAdjustHandles="1" noChangeArrowheads="1" noChangeShapeType="1" noTextEdit="1"/>
              </p:cNvSpPr>
              <p:nvPr/>
            </p:nvSpPr>
            <p:spPr>
              <a:xfrm>
                <a:off x="5939600" y="935602"/>
                <a:ext cx="785921" cy="369332"/>
              </a:xfrm>
              <a:prstGeom prst="rect">
                <a:avLst/>
              </a:prstGeom>
              <a:blipFill>
                <a:blip r:embed="rId8"/>
                <a:stretch>
                  <a:fillRect t="-8197" r="-6202" b="-2459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1" name="Retângulo 30"/>
              <p:cNvSpPr/>
              <p:nvPr/>
            </p:nvSpPr>
            <p:spPr>
              <a:xfrm>
                <a:off x="1155357" y="6190256"/>
                <a:ext cx="2534925" cy="369332"/>
              </a:xfrm>
              <a:prstGeom prst="rect">
                <a:avLst/>
              </a:prstGeom>
            </p:spPr>
            <p:txBody>
              <a:bodyPr wrap="none">
                <a:spAutoFit/>
              </a:bodyPr>
              <a:lstStyle/>
              <a:p>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1</m:t>
                        </m:r>
                      </m:sub>
                    </m:sSub>
                  </m:oMath>
                </a14:m>
                <a:r>
                  <a:rPr lang="pt-BR" dirty="0"/>
                  <a:t> . 10  =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1</m:t>
                        </m:r>
                      </m:sub>
                    </m:sSub>
                  </m:oMath>
                </a14:m>
                <a:r>
                  <a:rPr lang="pt-BR" dirty="0"/>
                  <a:t> - 15) .15 </a:t>
                </a:r>
              </a:p>
            </p:txBody>
          </p:sp>
        </mc:Choice>
        <mc:Fallback xmlns="">
          <p:sp>
            <p:nvSpPr>
              <p:cNvPr id="31" name="Retângulo 30"/>
              <p:cNvSpPr>
                <a:spLocks noRot="1" noChangeAspect="1" noMove="1" noResize="1" noEditPoints="1" noAdjustHandles="1" noChangeArrowheads="1" noChangeShapeType="1" noTextEdit="1"/>
              </p:cNvSpPr>
              <p:nvPr/>
            </p:nvSpPr>
            <p:spPr>
              <a:xfrm>
                <a:off x="1155357" y="6190256"/>
                <a:ext cx="2534925" cy="369332"/>
              </a:xfrm>
              <a:prstGeom prst="rect">
                <a:avLst/>
              </a:prstGeom>
              <a:blipFill>
                <a:blip r:embed="rId9"/>
                <a:stretch>
                  <a:fillRect t="-8197" b="-2459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4" name="Retângulo 33"/>
              <p:cNvSpPr/>
              <p:nvPr/>
            </p:nvSpPr>
            <p:spPr>
              <a:xfrm>
                <a:off x="4455056" y="6190256"/>
                <a:ext cx="2573397" cy="369332"/>
              </a:xfrm>
              <a:prstGeom prst="rect">
                <a:avLst/>
              </a:prstGeom>
            </p:spPr>
            <p:txBody>
              <a:bodyPr wrap="none">
                <a:spAutoFit/>
              </a:bodyPr>
              <a:lstStyle/>
              <a:p>
                <a:r>
                  <a:rPr lang="pt-BR" dirty="0"/>
                  <a:t>10 .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1</m:t>
                        </m:r>
                      </m:sub>
                    </m:sSub>
                  </m:oMath>
                </a14:m>
                <a:r>
                  <a:rPr lang="pt-BR" dirty="0"/>
                  <a:t>  = 15 .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1</m:t>
                        </m:r>
                      </m:sub>
                    </m:sSub>
                  </m:oMath>
                </a14:m>
                <a:r>
                  <a:rPr lang="pt-BR" dirty="0"/>
                  <a:t>  - 225</a:t>
                </a:r>
              </a:p>
            </p:txBody>
          </p:sp>
        </mc:Choice>
        <mc:Fallback xmlns="">
          <p:sp>
            <p:nvSpPr>
              <p:cNvPr id="34" name="Retângulo 33"/>
              <p:cNvSpPr>
                <a:spLocks noRot="1" noChangeAspect="1" noMove="1" noResize="1" noEditPoints="1" noAdjustHandles="1" noChangeArrowheads="1" noChangeShapeType="1" noTextEdit="1"/>
              </p:cNvSpPr>
              <p:nvPr/>
            </p:nvSpPr>
            <p:spPr>
              <a:xfrm>
                <a:off x="4455056" y="6190256"/>
                <a:ext cx="2573397" cy="369332"/>
              </a:xfrm>
              <a:prstGeom prst="rect">
                <a:avLst/>
              </a:prstGeom>
              <a:blipFill>
                <a:blip r:embed="rId10"/>
                <a:stretch>
                  <a:fillRect l="-2133" t="-8197" b="-2459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5" name="Retângulo 34"/>
              <p:cNvSpPr/>
              <p:nvPr/>
            </p:nvSpPr>
            <p:spPr>
              <a:xfrm>
                <a:off x="7804202" y="6174412"/>
                <a:ext cx="1375826" cy="369332"/>
              </a:xfrm>
              <a:prstGeom prst="rect">
                <a:avLst/>
              </a:prstGeom>
            </p:spPr>
            <p:txBody>
              <a:bodyPr wrap="none">
                <a:spAutoFit/>
              </a:bodyPr>
              <a:lstStyle/>
              <a:p>
                <a:r>
                  <a:rPr lang="pt-BR" dirty="0"/>
                  <a:t>225  = 5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1</m:t>
                        </m:r>
                      </m:sub>
                    </m:sSub>
                  </m:oMath>
                </a14:m>
                <a:endParaRPr lang="pt-BR" dirty="0"/>
              </a:p>
            </p:txBody>
          </p:sp>
        </mc:Choice>
        <mc:Fallback xmlns="">
          <p:sp>
            <p:nvSpPr>
              <p:cNvPr id="35" name="Retângulo 34"/>
              <p:cNvSpPr>
                <a:spLocks noRot="1" noChangeAspect="1" noMove="1" noResize="1" noEditPoints="1" noAdjustHandles="1" noChangeArrowheads="1" noChangeShapeType="1" noTextEdit="1"/>
              </p:cNvSpPr>
              <p:nvPr/>
            </p:nvSpPr>
            <p:spPr>
              <a:xfrm>
                <a:off x="7804202" y="6174412"/>
                <a:ext cx="1375826" cy="369332"/>
              </a:xfrm>
              <a:prstGeom prst="rect">
                <a:avLst/>
              </a:prstGeom>
              <a:blipFill>
                <a:blip r:embed="rId11"/>
                <a:stretch>
                  <a:fillRect l="-3540" t="-10000" b="-26667"/>
                </a:stretch>
              </a:blipFill>
            </p:spPr>
            <p:txBody>
              <a:bodyPr/>
              <a:lstStyle/>
              <a:p>
                <a:r>
                  <a:rPr lang="pt-BR">
                    <a:noFill/>
                  </a:rPr>
                  <a:t> </a:t>
                </a:r>
              </a:p>
            </p:txBody>
          </p:sp>
        </mc:Fallback>
      </mc:AlternateContent>
      <p:sp>
        <p:nvSpPr>
          <p:cNvPr id="36" name="Seta para a Direita 35"/>
          <p:cNvSpPr/>
          <p:nvPr/>
        </p:nvSpPr>
        <p:spPr bwMode="auto">
          <a:xfrm>
            <a:off x="9352509" y="6174412"/>
            <a:ext cx="452621" cy="3693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37" name="Retângulo 36"/>
              <p:cNvSpPr/>
              <p:nvPr/>
            </p:nvSpPr>
            <p:spPr>
              <a:xfrm>
                <a:off x="10096109" y="6174412"/>
                <a:ext cx="1183466" cy="369332"/>
              </a:xfrm>
              <a:prstGeom prst="rect">
                <a:avLst/>
              </a:prstGeom>
              <a:ln>
                <a:solidFill>
                  <a:schemeClr val="tx1"/>
                </a:solidFill>
              </a:ln>
            </p:spPr>
            <p:txBody>
              <a:bodyPr wrap="none">
                <a:spAutoFit/>
              </a:bodyPr>
              <a:lstStyle/>
              <a:p>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1</m:t>
                        </m:r>
                      </m:sub>
                    </m:sSub>
                  </m:oMath>
                </a14:m>
                <a:r>
                  <a:rPr lang="pt-BR" dirty="0"/>
                  <a:t> = 45 m</a:t>
                </a:r>
              </a:p>
            </p:txBody>
          </p:sp>
        </mc:Choice>
        <mc:Fallback xmlns="">
          <p:sp>
            <p:nvSpPr>
              <p:cNvPr id="37" name="Retângulo 36"/>
              <p:cNvSpPr>
                <a:spLocks noRot="1" noChangeAspect="1" noMove="1" noResize="1" noEditPoints="1" noAdjustHandles="1" noChangeArrowheads="1" noChangeShapeType="1" noTextEdit="1"/>
              </p:cNvSpPr>
              <p:nvPr/>
            </p:nvSpPr>
            <p:spPr>
              <a:xfrm>
                <a:off x="10096109" y="6174412"/>
                <a:ext cx="1183466" cy="369332"/>
              </a:xfrm>
              <a:prstGeom prst="rect">
                <a:avLst/>
              </a:prstGeom>
              <a:blipFill>
                <a:blip r:embed="rId12"/>
                <a:stretch>
                  <a:fillRect t="-8065" r="-4082" b="-24194"/>
                </a:stretch>
              </a:blipFill>
              <a:ln>
                <a:solidFill>
                  <a:schemeClr val="tx1"/>
                </a:solidFill>
              </a:ln>
            </p:spPr>
            <p:txBody>
              <a:bodyPr/>
              <a:lstStyle/>
              <a:p>
                <a:r>
                  <a:rPr lang="pt-BR">
                    <a:noFill/>
                  </a:rPr>
                  <a:t> </a:t>
                </a:r>
              </a:p>
            </p:txBody>
          </p:sp>
        </mc:Fallback>
      </mc:AlternateContent>
      <p:sp>
        <p:nvSpPr>
          <p:cNvPr id="38" name="Seta para a Direita 37"/>
          <p:cNvSpPr/>
          <p:nvPr/>
        </p:nvSpPr>
        <p:spPr bwMode="auto">
          <a:xfrm>
            <a:off x="3713650" y="6174412"/>
            <a:ext cx="452621" cy="3693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9" name="Seta para a Direita 38"/>
          <p:cNvSpPr/>
          <p:nvPr/>
        </p:nvSpPr>
        <p:spPr bwMode="auto">
          <a:xfrm>
            <a:off x="7183674" y="6169870"/>
            <a:ext cx="452621" cy="3693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62053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500"/>
                                        <p:tgtEl>
                                          <p:spTgt spid="3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 grpId="0" animBg="1"/>
      <p:bldP spid="19" grpId="0"/>
      <p:bldP spid="13" grpId="0"/>
      <p:bldP spid="23" grpId="0" animBg="1"/>
      <p:bldP spid="25" grpId="0"/>
      <p:bldP spid="31" grpId="0"/>
      <p:bldP spid="34" grpId="0"/>
      <p:bldP spid="35" grpId="0"/>
      <p:bldP spid="36" grpId="0" animBg="1"/>
      <p:bldP spid="37" grpId="0" animBg="1"/>
      <p:bldP spid="38" grpId="0" animBg="1"/>
      <p:bldP spid="3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bwMode="auto">
          <a:xfrm>
            <a:off x="8615317" y="4012908"/>
            <a:ext cx="1031966" cy="627017"/>
          </a:xfrm>
          <a:prstGeom prst="rect">
            <a:avLst/>
          </a:prstGeom>
          <a:solidFill>
            <a:schemeClr val="bg1"/>
          </a:solidFill>
          <a:ln w="15875">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3" name="Retângulo 32"/>
          <p:cNvSpPr/>
          <p:nvPr/>
        </p:nvSpPr>
        <p:spPr bwMode="auto">
          <a:xfrm>
            <a:off x="8615318" y="4012908"/>
            <a:ext cx="1031966" cy="62701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4" name="Retângulo 33"/>
          <p:cNvSpPr/>
          <p:nvPr/>
        </p:nvSpPr>
        <p:spPr bwMode="auto">
          <a:xfrm>
            <a:off x="9647283" y="4012908"/>
            <a:ext cx="1005839" cy="62701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4" name="Retângulo 3"/>
          <p:cNvSpPr/>
          <p:nvPr/>
        </p:nvSpPr>
        <p:spPr>
          <a:xfrm>
            <a:off x="212620" y="320646"/>
            <a:ext cx="11674580" cy="1538883"/>
          </a:xfrm>
          <a:prstGeom prst="rect">
            <a:avLst/>
          </a:prstGeom>
        </p:spPr>
        <p:txBody>
          <a:bodyPr wrap="square">
            <a:spAutoFit/>
          </a:bodyPr>
          <a:lstStyle/>
          <a:p>
            <a:pPr algn="just"/>
            <a:r>
              <a:rPr lang="pt-BR" dirty="0">
                <a:latin typeface="+mn-lt"/>
              </a:rPr>
              <a:t>3. (Unicamp 2016 - Adaptada) Um quadro que apresente as cores azul e branca quando iluminado pela luz solar, ao ser iluminado por uma luz monocromática de comprimento de onda correspondente à cor amarela, apresentará, respectivamente, uma coloração </a:t>
            </a:r>
          </a:p>
          <a:p>
            <a:endParaRPr lang="pt-BR" sz="2200" dirty="0"/>
          </a:p>
          <a:p>
            <a:r>
              <a:rPr lang="pt-BR" dirty="0">
                <a:latin typeface="+mn-lt"/>
              </a:rPr>
              <a:t>a) amarela e branca.   b) negra e amarela.  c) azul e negra.   d) totalmente negra.   </a:t>
            </a:r>
          </a:p>
        </p:txBody>
      </p:sp>
      <p:sp>
        <p:nvSpPr>
          <p:cNvPr id="2" name="Retângulo 1"/>
          <p:cNvSpPr/>
          <p:nvPr/>
        </p:nvSpPr>
        <p:spPr bwMode="auto">
          <a:xfrm>
            <a:off x="937795" y="3966292"/>
            <a:ext cx="1031966" cy="627017"/>
          </a:xfrm>
          <a:prstGeom prst="rect">
            <a:avLst/>
          </a:prstGeom>
          <a:solidFill>
            <a:schemeClr val="accent1">
              <a:lumMod val="60000"/>
              <a:lumOff val="40000"/>
            </a:schemeClr>
          </a:solidFill>
          <a:ln w="12700">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5" name="Retângulo 4"/>
          <p:cNvSpPr/>
          <p:nvPr/>
        </p:nvSpPr>
        <p:spPr bwMode="auto">
          <a:xfrm>
            <a:off x="5884378" y="3963423"/>
            <a:ext cx="1005839" cy="62701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cxnSp>
        <p:nvCxnSpPr>
          <p:cNvPr id="7" name="Conector de Seta Reta 6"/>
          <p:cNvCxnSpPr/>
          <p:nvPr/>
        </p:nvCxnSpPr>
        <p:spPr bwMode="auto">
          <a:xfrm>
            <a:off x="570349" y="3117206"/>
            <a:ext cx="744583" cy="1201783"/>
          </a:xfrm>
          <a:prstGeom prst="straightConnector1">
            <a:avLst/>
          </a:prstGeom>
          <a:solidFill>
            <a:schemeClr val="accent1"/>
          </a:solidFill>
          <a:ln w="31750" cap="flat" cmpd="sng" algn="ctr">
            <a:solidFill>
              <a:schemeClr val="bg2">
                <a:lumMod val="75000"/>
              </a:schemeClr>
            </a:solidFill>
            <a:prstDash val="solid"/>
            <a:round/>
            <a:headEnd type="none" w="med" len="med"/>
            <a:tailEnd type="triangle"/>
          </a:ln>
          <a:effectLst/>
        </p:spPr>
      </p:cxnSp>
      <p:cxnSp>
        <p:nvCxnSpPr>
          <p:cNvPr id="8" name="Conector de Seta Reta 7"/>
          <p:cNvCxnSpPr/>
          <p:nvPr/>
        </p:nvCxnSpPr>
        <p:spPr bwMode="auto">
          <a:xfrm>
            <a:off x="1955013" y="3104143"/>
            <a:ext cx="744583" cy="1201783"/>
          </a:xfrm>
          <a:prstGeom prst="straightConnector1">
            <a:avLst/>
          </a:prstGeom>
          <a:solidFill>
            <a:schemeClr val="accent1"/>
          </a:solidFill>
          <a:ln w="31750" cap="flat" cmpd="sng" algn="ctr">
            <a:solidFill>
              <a:schemeClr val="bg2">
                <a:lumMod val="75000"/>
              </a:schemeClr>
            </a:solidFill>
            <a:prstDash val="solid"/>
            <a:round/>
            <a:headEnd type="none" w="med" len="med"/>
            <a:tailEnd type="triangle"/>
          </a:ln>
          <a:effectLst/>
        </p:spPr>
      </p:cxnSp>
      <p:sp>
        <p:nvSpPr>
          <p:cNvPr id="9" name="CaixaDeTexto 8"/>
          <p:cNvSpPr txBox="1"/>
          <p:nvPr/>
        </p:nvSpPr>
        <p:spPr>
          <a:xfrm>
            <a:off x="0" y="2600770"/>
            <a:ext cx="888274" cy="369332"/>
          </a:xfrm>
          <a:prstGeom prst="rect">
            <a:avLst/>
          </a:prstGeom>
          <a:noFill/>
        </p:spPr>
        <p:txBody>
          <a:bodyPr wrap="square" rtlCol="0">
            <a:spAutoFit/>
          </a:bodyPr>
          <a:lstStyle/>
          <a:p>
            <a:r>
              <a:rPr lang="pt-BR" dirty="0">
                <a:latin typeface="+mn-lt"/>
              </a:rPr>
              <a:t>branca</a:t>
            </a:r>
          </a:p>
        </p:txBody>
      </p:sp>
      <p:sp>
        <p:nvSpPr>
          <p:cNvPr id="10" name="CaixaDeTexto 9"/>
          <p:cNvSpPr txBox="1"/>
          <p:nvPr/>
        </p:nvSpPr>
        <p:spPr>
          <a:xfrm>
            <a:off x="1510876" y="2600770"/>
            <a:ext cx="888274" cy="369332"/>
          </a:xfrm>
          <a:prstGeom prst="rect">
            <a:avLst/>
          </a:prstGeom>
          <a:noFill/>
        </p:spPr>
        <p:txBody>
          <a:bodyPr wrap="square" rtlCol="0">
            <a:spAutoFit/>
          </a:bodyPr>
          <a:lstStyle/>
          <a:p>
            <a:r>
              <a:rPr lang="pt-BR" dirty="0">
                <a:latin typeface="+mn-lt"/>
              </a:rPr>
              <a:t>branca</a:t>
            </a:r>
          </a:p>
        </p:txBody>
      </p:sp>
      <p:cxnSp>
        <p:nvCxnSpPr>
          <p:cNvPr id="11" name="Conector de Seta Reta 10"/>
          <p:cNvCxnSpPr/>
          <p:nvPr/>
        </p:nvCxnSpPr>
        <p:spPr bwMode="auto">
          <a:xfrm>
            <a:off x="1327996" y="4316360"/>
            <a:ext cx="1129936" cy="851715"/>
          </a:xfrm>
          <a:prstGeom prst="straightConnector1">
            <a:avLst/>
          </a:prstGeom>
          <a:solidFill>
            <a:schemeClr val="accent1"/>
          </a:solidFill>
          <a:ln w="31750" cap="flat" cmpd="sng" algn="ctr">
            <a:solidFill>
              <a:schemeClr val="accent1">
                <a:lumMod val="75000"/>
              </a:schemeClr>
            </a:solidFill>
            <a:prstDash val="solid"/>
            <a:round/>
            <a:headEnd type="none" w="med" len="med"/>
            <a:tailEnd type="triangle"/>
          </a:ln>
          <a:effectLst/>
        </p:spPr>
      </p:cxnSp>
      <p:cxnSp>
        <p:nvCxnSpPr>
          <p:cNvPr id="13" name="Conector de Seta Reta 12"/>
          <p:cNvCxnSpPr/>
          <p:nvPr/>
        </p:nvCxnSpPr>
        <p:spPr bwMode="auto">
          <a:xfrm>
            <a:off x="2699596" y="4316360"/>
            <a:ext cx="1058090" cy="734148"/>
          </a:xfrm>
          <a:prstGeom prst="straightConnector1">
            <a:avLst/>
          </a:prstGeom>
          <a:solidFill>
            <a:schemeClr val="accent1"/>
          </a:solidFill>
          <a:ln w="31750" cap="flat" cmpd="sng" algn="ctr">
            <a:solidFill>
              <a:schemeClr val="bg2">
                <a:lumMod val="75000"/>
              </a:schemeClr>
            </a:solidFill>
            <a:prstDash val="solid"/>
            <a:round/>
            <a:headEnd type="none" w="med" len="med"/>
            <a:tailEnd type="triangle"/>
          </a:ln>
          <a:effectLst/>
        </p:spPr>
      </p:cxnSp>
      <p:sp>
        <p:nvSpPr>
          <p:cNvPr id="16" name="CaixaDeTexto 15"/>
          <p:cNvSpPr txBox="1"/>
          <p:nvPr/>
        </p:nvSpPr>
        <p:spPr>
          <a:xfrm>
            <a:off x="3590046" y="5180562"/>
            <a:ext cx="888274" cy="369332"/>
          </a:xfrm>
          <a:prstGeom prst="rect">
            <a:avLst/>
          </a:prstGeom>
          <a:noFill/>
        </p:spPr>
        <p:txBody>
          <a:bodyPr wrap="square" rtlCol="0">
            <a:spAutoFit/>
          </a:bodyPr>
          <a:lstStyle/>
          <a:p>
            <a:r>
              <a:rPr lang="pt-BR" dirty="0">
                <a:latin typeface="+mn-lt"/>
              </a:rPr>
              <a:t>branca</a:t>
            </a:r>
          </a:p>
        </p:txBody>
      </p:sp>
      <p:sp>
        <p:nvSpPr>
          <p:cNvPr id="17" name="CaixaDeTexto 16"/>
          <p:cNvSpPr txBox="1"/>
          <p:nvPr/>
        </p:nvSpPr>
        <p:spPr>
          <a:xfrm>
            <a:off x="1826562" y="5215910"/>
            <a:ext cx="888274" cy="369332"/>
          </a:xfrm>
          <a:prstGeom prst="rect">
            <a:avLst/>
          </a:prstGeom>
          <a:noFill/>
        </p:spPr>
        <p:txBody>
          <a:bodyPr wrap="square" rtlCol="0">
            <a:spAutoFit/>
          </a:bodyPr>
          <a:lstStyle/>
          <a:p>
            <a:r>
              <a:rPr lang="pt-BR" dirty="0">
                <a:latin typeface="+mn-lt"/>
              </a:rPr>
              <a:t>azul</a:t>
            </a:r>
          </a:p>
        </p:txBody>
      </p:sp>
      <p:pic>
        <p:nvPicPr>
          <p:cNvPr id="18" name="Picture 8">
            <a:extLst>
              <a:ext uri="{FF2B5EF4-FFF2-40B4-BE49-F238E27FC236}">
                <a16:creationId xmlns:a16="http://schemas.microsoft.com/office/drawing/2014/main" id="{A75B082E-CAC8-4D52-AE1A-9578B2FF6802}"/>
              </a:ext>
            </a:extLst>
          </p:cNvPr>
          <p:cNvPicPr>
            <a:picLocks noChangeAspect="1" noChangeArrowheads="1"/>
          </p:cNvPicPr>
          <p:nvPr/>
        </p:nvPicPr>
        <p:blipFill>
          <a:blip r:embed="rId2"/>
          <a:srcRect/>
          <a:stretch>
            <a:fillRect/>
          </a:stretch>
        </p:blipFill>
        <p:spPr bwMode="auto">
          <a:xfrm rot="1781070" flipH="1">
            <a:off x="2923842" y="5256399"/>
            <a:ext cx="552178" cy="680220"/>
          </a:xfrm>
          <a:prstGeom prst="rect">
            <a:avLst/>
          </a:prstGeom>
          <a:noFill/>
          <a:ln w="9525">
            <a:noFill/>
            <a:miter lim="800000"/>
            <a:headEnd/>
            <a:tailEnd/>
          </a:ln>
        </p:spPr>
      </p:pic>
      <p:sp>
        <p:nvSpPr>
          <p:cNvPr id="23" name="Retângulo 22"/>
          <p:cNvSpPr/>
          <p:nvPr/>
        </p:nvSpPr>
        <p:spPr bwMode="auto">
          <a:xfrm>
            <a:off x="9647283" y="4012908"/>
            <a:ext cx="1005839" cy="62701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cxnSp>
        <p:nvCxnSpPr>
          <p:cNvPr id="25" name="Conector de Seta Reta 24"/>
          <p:cNvCxnSpPr/>
          <p:nvPr/>
        </p:nvCxnSpPr>
        <p:spPr bwMode="auto">
          <a:xfrm>
            <a:off x="9647283" y="3150759"/>
            <a:ext cx="744583" cy="1201783"/>
          </a:xfrm>
          <a:prstGeom prst="straightConnector1">
            <a:avLst/>
          </a:prstGeom>
          <a:solidFill>
            <a:schemeClr val="accent1"/>
          </a:solidFill>
          <a:ln w="31750" cap="flat" cmpd="sng" algn="ctr">
            <a:solidFill>
              <a:srgbClr val="FFC000"/>
            </a:solidFill>
            <a:prstDash val="solid"/>
            <a:round/>
            <a:headEnd type="none" w="med" len="med"/>
            <a:tailEnd type="triangle"/>
          </a:ln>
          <a:effectLst/>
        </p:spPr>
      </p:cxnSp>
      <p:sp>
        <p:nvSpPr>
          <p:cNvPr id="26" name="CaixaDeTexto 25"/>
          <p:cNvSpPr txBox="1"/>
          <p:nvPr/>
        </p:nvSpPr>
        <p:spPr>
          <a:xfrm>
            <a:off x="7691858" y="2610402"/>
            <a:ext cx="1141521" cy="369332"/>
          </a:xfrm>
          <a:prstGeom prst="rect">
            <a:avLst/>
          </a:prstGeom>
          <a:noFill/>
        </p:spPr>
        <p:txBody>
          <a:bodyPr wrap="square" rtlCol="0">
            <a:spAutoFit/>
          </a:bodyPr>
          <a:lstStyle/>
          <a:p>
            <a:r>
              <a:rPr lang="pt-BR" dirty="0">
                <a:latin typeface="+mn-lt"/>
              </a:rPr>
              <a:t>amarela</a:t>
            </a:r>
          </a:p>
        </p:txBody>
      </p:sp>
      <p:sp>
        <p:nvSpPr>
          <p:cNvPr id="27" name="CaixaDeTexto 26"/>
          <p:cNvSpPr txBox="1"/>
          <p:nvPr/>
        </p:nvSpPr>
        <p:spPr>
          <a:xfrm>
            <a:off x="9271437" y="2600770"/>
            <a:ext cx="1002863" cy="369332"/>
          </a:xfrm>
          <a:prstGeom prst="rect">
            <a:avLst/>
          </a:prstGeom>
          <a:noFill/>
        </p:spPr>
        <p:txBody>
          <a:bodyPr wrap="square" rtlCol="0">
            <a:spAutoFit/>
          </a:bodyPr>
          <a:lstStyle/>
          <a:p>
            <a:r>
              <a:rPr lang="pt-BR" dirty="0">
                <a:latin typeface="+mn-lt"/>
              </a:rPr>
              <a:t>amarela</a:t>
            </a:r>
          </a:p>
        </p:txBody>
      </p:sp>
      <p:cxnSp>
        <p:nvCxnSpPr>
          <p:cNvPr id="29" name="Conector de Seta Reta 28"/>
          <p:cNvCxnSpPr/>
          <p:nvPr/>
        </p:nvCxnSpPr>
        <p:spPr bwMode="auto">
          <a:xfrm>
            <a:off x="10391866" y="4362976"/>
            <a:ext cx="1058090" cy="734148"/>
          </a:xfrm>
          <a:prstGeom prst="straightConnector1">
            <a:avLst/>
          </a:prstGeom>
          <a:solidFill>
            <a:schemeClr val="accent1"/>
          </a:solidFill>
          <a:ln w="31750" cap="flat" cmpd="sng" algn="ctr">
            <a:solidFill>
              <a:srgbClr val="FFC000"/>
            </a:solidFill>
            <a:prstDash val="solid"/>
            <a:round/>
            <a:headEnd type="none" w="med" len="med"/>
            <a:tailEnd type="triangle"/>
          </a:ln>
          <a:effectLst/>
        </p:spPr>
      </p:cxnSp>
      <p:sp>
        <p:nvSpPr>
          <p:cNvPr id="30" name="CaixaDeTexto 29"/>
          <p:cNvSpPr txBox="1"/>
          <p:nvPr/>
        </p:nvSpPr>
        <p:spPr>
          <a:xfrm>
            <a:off x="11076460" y="5227178"/>
            <a:ext cx="1094130" cy="369332"/>
          </a:xfrm>
          <a:prstGeom prst="rect">
            <a:avLst/>
          </a:prstGeom>
          <a:noFill/>
        </p:spPr>
        <p:txBody>
          <a:bodyPr wrap="square" rtlCol="0">
            <a:spAutoFit/>
          </a:bodyPr>
          <a:lstStyle/>
          <a:p>
            <a:r>
              <a:rPr lang="pt-BR" dirty="0">
                <a:latin typeface="+mn-lt"/>
              </a:rPr>
              <a:t>amarela</a:t>
            </a:r>
          </a:p>
        </p:txBody>
      </p:sp>
      <p:sp>
        <p:nvSpPr>
          <p:cNvPr id="31" name="CaixaDeTexto 30"/>
          <p:cNvSpPr txBox="1"/>
          <p:nvPr/>
        </p:nvSpPr>
        <p:spPr>
          <a:xfrm>
            <a:off x="9328732" y="5227178"/>
            <a:ext cx="888274" cy="369332"/>
          </a:xfrm>
          <a:prstGeom prst="rect">
            <a:avLst/>
          </a:prstGeom>
          <a:noFill/>
        </p:spPr>
        <p:txBody>
          <a:bodyPr wrap="square" rtlCol="0">
            <a:spAutoFit/>
          </a:bodyPr>
          <a:lstStyle/>
          <a:p>
            <a:r>
              <a:rPr lang="pt-BR" dirty="0">
                <a:latin typeface="+mn-lt"/>
              </a:rPr>
              <a:t>negro</a:t>
            </a:r>
          </a:p>
        </p:txBody>
      </p:sp>
      <p:pic>
        <p:nvPicPr>
          <p:cNvPr id="32" name="Picture 8">
            <a:extLst>
              <a:ext uri="{FF2B5EF4-FFF2-40B4-BE49-F238E27FC236}">
                <a16:creationId xmlns:a16="http://schemas.microsoft.com/office/drawing/2014/main" id="{A75B082E-CAC8-4D52-AE1A-9578B2FF6802}"/>
              </a:ext>
            </a:extLst>
          </p:cNvPr>
          <p:cNvPicPr>
            <a:picLocks noChangeAspect="1" noChangeArrowheads="1"/>
          </p:cNvPicPr>
          <p:nvPr/>
        </p:nvPicPr>
        <p:blipFill>
          <a:blip r:embed="rId2"/>
          <a:srcRect/>
          <a:stretch>
            <a:fillRect/>
          </a:stretch>
        </p:blipFill>
        <p:spPr bwMode="auto">
          <a:xfrm rot="1781070" flipH="1">
            <a:off x="10384473" y="5349345"/>
            <a:ext cx="513813" cy="632959"/>
          </a:xfrm>
          <a:prstGeom prst="rect">
            <a:avLst/>
          </a:prstGeom>
          <a:noFill/>
          <a:ln w="9525">
            <a:noFill/>
            <a:miter lim="800000"/>
            <a:headEnd/>
            <a:tailEnd/>
          </a:ln>
        </p:spPr>
      </p:pic>
      <p:cxnSp>
        <p:nvCxnSpPr>
          <p:cNvPr id="24" name="Conector de Seta Reta 23"/>
          <p:cNvCxnSpPr/>
          <p:nvPr/>
        </p:nvCxnSpPr>
        <p:spPr bwMode="auto">
          <a:xfrm>
            <a:off x="8262619" y="3163822"/>
            <a:ext cx="744583" cy="1201783"/>
          </a:xfrm>
          <a:prstGeom prst="straightConnector1">
            <a:avLst/>
          </a:prstGeom>
          <a:solidFill>
            <a:schemeClr val="accent1"/>
          </a:solidFill>
          <a:ln w="31750" cap="flat" cmpd="sng" algn="ctr">
            <a:solidFill>
              <a:srgbClr val="FFC000"/>
            </a:solidFill>
            <a:prstDash val="solid"/>
            <a:round/>
            <a:headEnd type="none" w="med" len="med"/>
            <a:tailEnd type="triangle"/>
          </a:ln>
          <a:effectLst/>
        </p:spPr>
      </p:cxnSp>
      <p:sp>
        <p:nvSpPr>
          <p:cNvPr id="38" name="Retângulo 37"/>
          <p:cNvSpPr/>
          <p:nvPr/>
        </p:nvSpPr>
        <p:spPr bwMode="auto">
          <a:xfrm>
            <a:off x="4850371" y="3963423"/>
            <a:ext cx="1031966" cy="627017"/>
          </a:xfrm>
          <a:prstGeom prst="rect">
            <a:avLst/>
          </a:prstGeom>
          <a:solidFill>
            <a:schemeClr val="bg1"/>
          </a:solidFill>
          <a:ln w="12700">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9" name="Retângulo 38"/>
          <p:cNvSpPr/>
          <p:nvPr/>
        </p:nvSpPr>
        <p:spPr bwMode="auto">
          <a:xfrm>
            <a:off x="1973429" y="3963424"/>
            <a:ext cx="1005839" cy="62701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40" name="Retângulo 39"/>
          <p:cNvSpPr/>
          <p:nvPr/>
        </p:nvSpPr>
        <p:spPr>
          <a:xfrm>
            <a:off x="5882337" y="3520368"/>
            <a:ext cx="1454244" cy="369332"/>
          </a:xfrm>
          <a:prstGeom prst="rect">
            <a:avLst/>
          </a:prstGeom>
        </p:spPr>
        <p:txBody>
          <a:bodyPr wrap="none">
            <a:spAutoFit/>
          </a:bodyPr>
          <a:lstStyle/>
          <a:p>
            <a:r>
              <a:rPr lang="pt-BR" dirty="0"/>
              <a:t>reflete todas</a:t>
            </a:r>
          </a:p>
        </p:txBody>
      </p:sp>
      <p:sp>
        <p:nvSpPr>
          <p:cNvPr id="41" name="Retângulo 40"/>
          <p:cNvSpPr/>
          <p:nvPr/>
        </p:nvSpPr>
        <p:spPr>
          <a:xfrm>
            <a:off x="4539546" y="3520368"/>
            <a:ext cx="1313180" cy="369332"/>
          </a:xfrm>
          <a:prstGeom prst="rect">
            <a:avLst/>
          </a:prstGeom>
        </p:spPr>
        <p:txBody>
          <a:bodyPr wrap="none">
            <a:spAutoFit/>
          </a:bodyPr>
          <a:lstStyle/>
          <a:p>
            <a:r>
              <a:rPr lang="pt-BR" dirty="0"/>
              <a:t>reflete azul</a:t>
            </a:r>
          </a:p>
        </p:txBody>
      </p:sp>
    </p:spTree>
    <p:extLst>
      <p:ext uri="{BB962C8B-B14F-4D97-AF65-F5344CB8AC3E}">
        <p14:creationId xmlns:p14="http://schemas.microsoft.com/office/powerpoint/2010/main" val="401148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par>
                                <p:cTn id="75" presetID="10" presetClass="entr" presetSubtype="0"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par>
                                <p:cTn id="84" presetID="10" presetClass="entr" presetSubtype="0" fill="hold"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childTnLst>
                                </p:cTn>
                              </p:par>
                              <p:par>
                                <p:cTn id="87" presetID="10" presetClass="entr" presetSubtype="0"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3" grpId="0" animBg="1"/>
      <p:bldP spid="34" grpId="0" animBg="1"/>
      <p:bldP spid="2" grpId="0" animBg="1"/>
      <p:bldP spid="5" grpId="0" animBg="1"/>
      <p:bldP spid="9" grpId="0"/>
      <p:bldP spid="10" grpId="0"/>
      <p:bldP spid="16" grpId="0"/>
      <p:bldP spid="17" grpId="0"/>
      <p:bldP spid="23" grpId="0" animBg="1"/>
      <p:bldP spid="26" grpId="0"/>
      <p:bldP spid="27" grpId="0"/>
      <p:bldP spid="30" grpId="0"/>
      <p:bldP spid="31" grpId="0"/>
      <p:bldP spid="38" grpId="0" animBg="1"/>
      <p:bldP spid="39" grpId="0" animBg="1"/>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893F3619-D395-4864-A2F1-CEBB2FAE480B}"/>
              </a:ext>
            </a:extLst>
          </p:cNvPr>
          <p:cNvSpPr/>
          <p:nvPr/>
        </p:nvSpPr>
        <p:spPr>
          <a:xfrm>
            <a:off x="333439" y="5173069"/>
            <a:ext cx="2014911" cy="400110"/>
          </a:xfrm>
          <a:prstGeom prst="rect">
            <a:avLst/>
          </a:prstGeom>
        </p:spPr>
        <p:txBody>
          <a:bodyPr wrap="none">
            <a:spAutoFit/>
          </a:bodyPr>
          <a:lstStyle/>
          <a:p>
            <a:r>
              <a:rPr lang="pt-BR" sz="2000" dirty="0">
                <a:latin typeface="+mn-lt"/>
              </a:rPr>
              <a:t>Fonte puntiforme</a:t>
            </a:r>
          </a:p>
        </p:txBody>
      </p:sp>
      <p:sp>
        <p:nvSpPr>
          <p:cNvPr id="11" name="Retângulo 10">
            <a:extLst>
              <a:ext uri="{FF2B5EF4-FFF2-40B4-BE49-F238E27FC236}">
                <a16:creationId xmlns:a16="http://schemas.microsoft.com/office/drawing/2014/main" id="{3886955F-F81C-4D93-A0A6-4FC03F5D4CDB}"/>
              </a:ext>
            </a:extLst>
          </p:cNvPr>
          <p:cNvSpPr/>
          <p:nvPr/>
        </p:nvSpPr>
        <p:spPr>
          <a:xfrm>
            <a:off x="8613059" y="4711405"/>
            <a:ext cx="3385072" cy="1938992"/>
          </a:xfrm>
          <a:prstGeom prst="rect">
            <a:avLst/>
          </a:prstGeom>
        </p:spPr>
        <p:txBody>
          <a:bodyPr wrap="square">
            <a:spAutoFit/>
          </a:bodyPr>
          <a:lstStyle/>
          <a:p>
            <a:pPr algn="ctr"/>
            <a:r>
              <a:rPr lang="pt-BR" sz="2000" dirty="0">
                <a:latin typeface="+mn-lt"/>
              </a:rPr>
              <a:t>Um observador distante da fonte percebe </a:t>
            </a:r>
          </a:p>
          <a:p>
            <a:pPr algn="ctr"/>
            <a:r>
              <a:rPr lang="pt-BR" sz="2000" dirty="0">
                <a:latin typeface="+mn-lt"/>
              </a:rPr>
              <a:t>um feixe de raios praticamente paralelos</a:t>
            </a:r>
          </a:p>
          <a:p>
            <a:pPr algn="ctr"/>
            <a:endParaRPr lang="pt-BR" sz="2000" dirty="0">
              <a:latin typeface="+mn-lt"/>
            </a:endParaRPr>
          </a:p>
          <a:p>
            <a:pPr algn="ctr"/>
            <a:r>
              <a:rPr lang="pt-BR" sz="2000" dirty="0" err="1">
                <a:latin typeface="+mn-lt"/>
              </a:rPr>
              <a:t>Ex</a:t>
            </a:r>
            <a:r>
              <a:rPr lang="pt-BR" sz="2000" dirty="0">
                <a:latin typeface="+mn-lt"/>
              </a:rPr>
              <a:t>: Luz solar atingindo a Terra</a:t>
            </a:r>
          </a:p>
        </p:txBody>
      </p:sp>
      <p:pic>
        <p:nvPicPr>
          <p:cNvPr id="12" name="Imagem 11">
            <a:extLst>
              <a:ext uri="{FF2B5EF4-FFF2-40B4-BE49-F238E27FC236}">
                <a16:creationId xmlns:a16="http://schemas.microsoft.com/office/drawing/2014/main" id="{72688195-A8F4-4E65-808D-3C30BDFA2F2E}"/>
              </a:ext>
            </a:extLst>
          </p:cNvPr>
          <p:cNvPicPr>
            <a:picLocks noChangeAspect="1"/>
          </p:cNvPicPr>
          <p:nvPr/>
        </p:nvPicPr>
        <p:blipFill>
          <a:blip r:embed="rId2"/>
          <a:stretch>
            <a:fillRect/>
          </a:stretch>
        </p:blipFill>
        <p:spPr>
          <a:xfrm>
            <a:off x="10576174" y="3116242"/>
            <a:ext cx="1011211" cy="1227899"/>
          </a:xfrm>
          <a:prstGeom prst="rect">
            <a:avLst/>
          </a:prstGeom>
        </p:spPr>
      </p:pic>
      <p:cxnSp>
        <p:nvCxnSpPr>
          <p:cNvPr id="9" name="Conector reto 8"/>
          <p:cNvCxnSpPr/>
          <p:nvPr/>
        </p:nvCxnSpPr>
        <p:spPr bwMode="auto">
          <a:xfrm>
            <a:off x="854622" y="3730191"/>
            <a:ext cx="957280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Conector reto 20"/>
          <p:cNvCxnSpPr/>
          <p:nvPr/>
        </p:nvCxnSpPr>
        <p:spPr bwMode="auto">
          <a:xfrm>
            <a:off x="854622" y="3730191"/>
            <a:ext cx="9572805" cy="1407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Conector reto 24"/>
          <p:cNvCxnSpPr/>
          <p:nvPr/>
        </p:nvCxnSpPr>
        <p:spPr bwMode="auto">
          <a:xfrm flipV="1">
            <a:off x="854622" y="3589456"/>
            <a:ext cx="9572805" cy="13599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 name="Elipse 23"/>
          <p:cNvSpPr/>
          <p:nvPr/>
        </p:nvSpPr>
        <p:spPr bwMode="auto">
          <a:xfrm>
            <a:off x="778761" y="3676274"/>
            <a:ext cx="102805" cy="10783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cxnSp>
        <p:nvCxnSpPr>
          <p:cNvPr id="19" name="Conector de Seta Reta 18"/>
          <p:cNvCxnSpPr/>
          <p:nvPr/>
        </p:nvCxnSpPr>
        <p:spPr bwMode="auto">
          <a:xfrm flipH="1">
            <a:off x="7144009" y="3676606"/>
            <a:ext cx="4436" cy="1372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Conector de Seta Reta 21"/>
          <p:cNvCxnSpPr/>
          <p:nvPr/>
        </p:nvCxnSpPr>
        <p:spPr bwMode="auto">
          <a:xfrm>
            <a:off x="7137707" y="3821365"/>
            <a:ext cx="79235" cy="1028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 name="Retângulo 1"/>
          <p:cNvSpPr/>
          <p:nvPr/>
        </p:nvSpPr>
        <p:spPr bwMode="auto">
          <a:xfrm>
            <a:off x="778761" y="2851747"/>
            <a:ext cx="9155814" cy="12833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3" name="Rectangle 10"/>
          <p:cNvSpPr>
            <a:spLocks noChangeArrowheads="1"/>
          </p:cNvSpPr>
          <p:nvPr/>
        </p:nvSpPr>
        <p:spPr bwMode="auto">
          <a:xfrm>
            <a:off x="147535" y="1182851"/>
            <a:ext cx="3426323" cy="430887"/>
          </a:xfrm>
          <a:prstGeom prst="rect">
            <a:avLst/>
          </a:prstGeom>
          <a:noFill/>
          <a:ln w="9525">
            <a:noFill/>
            <a:miter lim="800000"/>
            <a:headEnd/>
            <a:tailEnd/>
          </a:ln>
          <a:effectLst/>
        </p:spPr>
        <p:txBody>
          <a:bodyPr wrap="none">
            <a:spAutoFit/>
          </a:bodyPr>
          <a:lstStyle/>
          <a:p>
            <a:pPr>
              <a:defRPr/>
            </a:pPr>
            <a:r>
              <a:rPr lang="pt-BR" sz="2200" b="1" dirty="0">
                <a:solidFill>
                  <a:srgbClr val="002060"/>
                </a:solidFill>
                <a:latin typeface="+mn-lt"/>
              </a:rPr>
              <a:t>Feixe de luz ou pincel de luz</a:t>
            </a:r>
          </a:p>
        </p:txBody>
      </p:sp>
      <p:pic>
        <p:nvPicPr>
          <p:cNvPr id="17" name="Imagem 16"/>
          <p:cNvPicPr>
            <a:picLocks noChangeAspect="1"/>
          </p:cNvPicPr>
          <p:nvPr/>
        </p:nvPicPr>
        <p:blipFill>
          <a:blip r:embed="rId3"/>
          <a:stretch>
            <a:fillRect/>
          </a:stretch>
        </p:blipFill>
        <p:spPr>
          <a:xfrm>
            <a:off x="11599408" y="117265"/>
            <a:ext cx="488736" cy="573209"/>
          </a:xfrm>
          <a:prstGeom prst="rect">
            <a:avLst/>
          </a:prstGeom>
        </p:spPr>
      </p:pic>
      <p:cxnSp>
        <p:nvCxnSpPr>
          <p:cNvPr id="18" name="Conector reto 17"/>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Retângulo 22">
            <a:extLst>
              <a:ext uri="{FF2B5EF4-FFF2-40B4-BE49-F238E27FC236}">
                <a16:creationId xmlns:a16="http://schemas.microsoft.com/office/drawing/2014/main" id="{00BB48B8-5448-4CB4-81B1-20A0BA77EFD3}"/>
              </a:ext>
            </a:extLst>
          </p:cNvPr>
          <p:cNvSpPr/>
          <p:nvPr/>
        </p:nvSpPr>
        <p:spPr>
          <a:xfrm>
            <a:off x="171207" y="335790"/>
            <a:ext cx="2212229" cy="430887"/>
          </a:xfrm>
          <a:prstGeom prst="rect">
            <a:avLst/>
          </a:prstGeom>
        </p:spPr>
        <p:txBody>
          <a:bodyPr wrap="square">
            <a:spAutoFit/>
          </a:bodyPr>
          <a:lstStyle/>
          <a:p>
            <a:r>
              <a:rPr lang="pt-BR" sz="2200" b="1" dirty="0">
                <a:solidFill>
                  <a:srgbClr val="002060"/>
                </a:solidFill>
                <a:latin typeface="Calibri" pitchFamily="34" charset="0"/>
              </a:rPr>
              <a:t>Fontes de luz</a:t>
            </a:r>
          </a:p>
        </p:txBody>
      </p:sp>
    </p:spTree>
    <p:extLst>
      <p:ext uri="{BB962C8B-B14F-4D97-AF65-F5344CB8AC3E}">
        <p14:creationId xmlns:p14="http://schemas.microsoft.com/office/powerpoint/2010/main" val="396267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m 28"/>
          <p:cNvPicPr>
            <a:picLocks noChangeAspect="1"/>
          </p:cNvPicPr>
          <p:nvPr/>
        </p:nvPicPr>
        <p:blipFill>
          <a:blip r:embed="rId2"/>
          <a:stretch>
            <a:fillRect/>
          </a:stretch>
        </p:blipFill>
        <p:spPr>
          <a:xfrm rot="16200000">
            <a:off x="8758550" y="3252949"/>
            <a:ext cx="1348092" cy="1807297"/>
          </a:xfrm>
          <a:prstGeom prst="rect">
            <a:avLst/>
          </a:prstGeom>
        </p:spPr>
      </p:pic>
      <p:pic>
        <p:nvPicPr>
          <p:cNvPr id="35" name="Imagem 34"/>
          <p:cNvPicPr>
            <a:picLocks noChangeAspect="1"/>
          </p:cNvPicPr>
          <p:nvPr/>
        </p:nvPicPr>
        <p:blipFill>
          <a:blip r:embed="rId2"/>
          <a:stretch>
            <a:fillRect/>
          </a:stretch>
        </p:blipFill>
        <p:spPr>
          <a:xfrm rot="16200000">
            <a:off x="8750531" y="1550005"/>
            <a:ext cx="1348092" cy="1807297"/>
          </a:xfrm>
          <a:prstGeom prst="rect">
            <a:avLst/>
          </a:prstGeom>
        </p:spPr>
      </p:pic>
      <p:sp>
        <p:nvSpPr>
          <p:cNvPr id="6" name="Elipse 5"/>
          <p:cNvSpPr/>
          <p:nvPr/>
        </p:nvSpPr>
        <p:spPr bwMode="auto">
          <a:xfrm>
            <a:off x="2244177" y="1765814"/>
            <a:ext cx="206362" cy="184666"/>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cxnSp>
        <p:nvCxnSpPr>
          <p:cNvPr id="7" name="Conector de Seta Reta 6"/>
          <p:cNvCxnSpPr>
            <a:stCxn id="6" idx="4"/>
          </p:cNvCxnSpPr>
          <p:nvPr/>
        </p:nvCxnSpPr>
        <p:spPr bwMode="auto">
          <a:xfrm>
            <a:off x="2347358" y="1950480"/>
            <a:ext cx="50420" cy="44235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Conector de Seta Reta 7"/>
          <p:cNvCxnSpPr>
            <a:stCxn id="6" idx="4"/>
          </p:cNvCxnSpPr>
          <p:nvPr/>
        </p:nvCxnSpPr>
        <p:spPr bwMode="auto">
          <a:xfrm flipH="1">
            <a:off x="1926343" y="1950480"/>
            <a:ext cx="421015" cy="44913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 name="Conector de Seta Reta 8"/>
          <p:cNvCxnSpPr>
            <a:stCxn id="6" idx="4"/>
          </p:cNvCxnSpPr>
          <p:nvPr/>
        </p:nvCxnSpPr>
        <p:spPr bwMode="auto">
          <a:xfrm>
            <a:off x="2347358" y="1950480"/>
            <a:ext cx="614686" cy="44235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 name="Conector de Seta Reta 9"/>
          <p:cNvCxnSpPr>
            <a:stCxn id="6" idx="4"/>
          </p:cNvCxnSpPr>
          <p:nvPr/>
        </p:nvCxnSpPr>
        <p:spPr bwMode="auto">
          <a:xfrm>
            <a:off x="2347358" y="1950480"/>
            <a:ext cx="1163659" cy="442355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Conector de Seta Reta 10"/>
          <p:cNvCxnSpPr>
            <a:stCxn id="6" idx="4"/>
          </p:cNvCxnSpPr>
          <p:nvPr/>
        </p:nvCxnSpPr>
        <p:spPr bwMode="auto">
          <a:xfrm flipH="1">
            <a:off x="1360149" y="1950480"/>
            <a:ext cx="987209" cy="44913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Conector de Seta Reta 11"/>
          <p:cNvCxnSpPr>
            <a:stCxn id="6" idx="4"/>
          </p:cNvCxnSpPr>
          <p:nvPr/>
        </p:nvCxnSpPr>
        <p:spPr bwMode="auto">
          <a:xfrm>
            <a:off x="2347358" y="1950480"/>
            <a:ext cx="1549465" cy="42234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Conector de Seta Reta 12"/>
          <p:cNvCxnSpPr>
            <a:stCxn id="6" idx="4"/>
          </p:cNvCxnSpPr>
          <p:nvPr/>
        </p:nvCxnSpPr>
        <p:spPr bwMode="auto">
          <a:xfrm flipH="1">
            <a:off x="975840" y="1950480"/>
            <a:ext cx="1371518" cy="42234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Retângulo 26"/>
          <p:cNvSpPr/>
          <p:nvPr/>
        </p:nvSpPr>
        <p:spPr>
          <a:xfrm>
            <a:off x="1273987" y="1271973"/>
            <a:ext cx="2146742" cy="369332"/>
          </a:xfrm>
          <a:prstGeom prst="rect">
            <a:avLst/>
          </a:prstGeom>
        </p:spPr>
        <p:txBody>
          <a:bodyPr wrap="none">
            <a:spAutoFit/>
          </a:bodyPr>
          <a:lstStyle/>
          <a:p>
            <a:r>
              <a:rPr lang="pt-BR" b="1" dirty="0"/>
              <a:t>Fonte puntiforme </a:t>
            </a:r>
            <a:endParaRPr lang="pt-BR" dirty="0"/>
          </a:p>
        </p:txBody>
      </p:sp>
      <p:sp>
        <p:nvSpPr>
          <p:cNvPr id="28" name="Retângulo 27"/>
          <p:cNvSpPr/>
          <p:nvPr/>
        </p:nvSpPr>
        <p:spPr>
          <a:xfrm>
            <a:off x="7498087" y="1271973"/>
            <a:ext cx="1800493" cy="369332"/>
          </a:xfrm>
          <a:prstGeom prst="rect">
            <a:avLst/>
          </a:prstGeom>
        </p:spPr>
        <p:txBody>
          <a:bodyPr wrap="none">
            <a:spAutoFit/>
          </a:bodyPr>
          <a:lstStyle/>
          <a:p>
            <a:r>
              <a:rPr lang="pt-BR" b="1" dirty="0"/>
              <a:t>Fonte extensa </a:t>
            </a:r>
            <a:endParaRPr lang="pt-BR" dirty="0"/>
          </a:p>
        </p:txBody>
      </p:sp>
      <p:cxnSp>
        <p:nvCxnSpPr>
          <p:cNvPr id="30" name="Conector reto 29"/>
          <p:cNvCxnSpPr/>
          <p:nvPr/>
        </p:nvCxnSpPr>
        <p:spPr bwMode="auto">
          <a:xfrm flipH="1">
            <a:off x="8406426" y="2491742"/>
            <a:ext cx="19411" cy="3433806"/>
          </a:xfrm>
          <a:prstGeom prst="line">
            <a:avLst/>
          </a:prstGeom>
          <a:solidFill>
            <a:schemeClr val="accent1"/>
          </a:solidFill>
          <a:ln w="85725" cap="flat" cmpd="sng" algn="ctr">
            <a:solidFill>
              <a:schemeClr val="tx1">
                <a:alpha val="95000"/>
              </a:schemeClr>
            </a:solidFill>
            <a:prstDash val="solid"/>
            <a:round/>
            <a:headEnd type="none" w="med" len="med"/>
            <a:tailEnd type="none" w="med" len="med"/>
          </a:ln>
          <a:effectLst/>
        </p:spPr>
      </p:cxnSp>
      <p:sp>
        <p:nvSpPr>
          <p:cNvPr id="32" name="Elipse 31"/>
          <p:cNvSpPr/>
          <p:nvPr/>
        </p:nvSpPr>
        <p:spPr bwMode="auto">
          <a:xfrm>
            <a:off x="8324233" y="2403779"/>
            <a:ext cx="206362" cy="184666"/>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3" name="Elipse 32"/>
          <p:cNvSpPr/>
          <p:nvPr/>
        </p:nvSpPr>
        <p:spPr bwMode="auto">
          <a:xfrm>
            <a:off x="8316213" y="4093119"/>
            <a:ext cx="206362" cy="184666"/>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4" name="Elipse 33"/>
          <p:cNvSpPr/>
          <p:nvPr/>
        </p:nvSpPr>
        <p:spPr bwMode="auto">
          <a:xfrm>
            <a:off x="8308193" y="5881304"/>
            <a:ext cx="206362" cy="184666"/>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pic>
        <p:nvPicPr>
          <p:cNvPr id="31" name="Imagem 30"/>
          <p:cNvPicPr>
            <a:picLocks noChangeAspect="1"/>
          </p:cNvPicPr>
          <p:nvPr/>
        </p:nvPicPr>
        <p:blipFill>
          <a:blip r:embed="rId2"/>
          <a:stretch>
            <a:fillRect/>
          </a:stretch>
        </p:blipFill>
        <p:spPr>
          <a:xfrm rot="16200000">
            <a:off x="8758550" y="5041134"/>
            <a:ext cx="1348092" cy="1807297"/>
          </a:xfrm>
          <a:prstGeom prst="rect">
            <a:avLst/>
          </a:prstGeom>
        </p:spPr>
      </p:pic>
      <p:sp>
        <p:nvSpPr>
          <p:cNvPr id="22" name="Retângulo 21">
            <a:extLst>
              <a:ext uri="{FF2B5EF4-FFF2-40B4-BE49-F238E27FC236}">
                <a16:creationId xmlns:a16="http://schemas.microsoft.com/office/drawing/2014/main" id="{602BB570-BC97-4854-89A9-BA9B5A9F5283}"/>
              </a:ext>
            </a:extLst>
          </p:cNvPr>
          <p:cNvSpPr/>
          <p:nvPr/>
        </p:nvSpPr>
        <p:spPr>
          <a:xfrm>
            <a:off x="171207" y="335790"/>
            <a:ext cx="4985409" cy="430887"/>
          </a:xfrm>
          <a:prstGeom prst="rect">
            <a:avLst/>
          </a:prstGeom>
        </p:spPr>
        <p:txBody>
          <a:bodyPr wrap="square">
            <a:spAutoFit/>
          </a:bodyPr>
          <a:lstStyle/>
          <a:p>
            <a:pPr>
              <a:defRPr/>
            </a:pPr>
            <a:r>
              <a:rPr lang="pt-BR" sz="2200" b="1" dirty="0">
                <a:solidFill>
                  <a:srgbClr val="002060"/>
                </a:solidFill>
                <a:latin typeface="Calibri" pitchFamily="34" charset="0"/>
              </a:rPr>
              <a:t>Fonte puntiforme e fonte extensa</a:t>
            </a:r>
          </a:p>
        </p:txBody>
      </p:sp>
      <p:pic>
        <p:nvPicPr>
          <p:cNvPr id="23" name="Imagem 22"/>
          <p:cNvPicPr>
            <a:picLocks noChangeAspect="1"/>
          </p:cNvPicPr>
          <p:nvPr/>
        </p:nvPicPr>
        <p:blipFill>
          <a:blip r:embed="rId3"/>
          <a:stretch>
            <a:fillRect/>
          </a:stretch>
        </p:blipFill>
        <p:spPr>
          <a:xfrm>
            <a:off x="11599408" y="117265"/>
            <a:ext cx="488736" cy="573209"/>
          </a:xfrm>
          <a:prstGeom prst="rect">
            <a:avLst/>
          </a:prstGeom>
        </p:spPr>
      </p:pic>
      <p:cxnSp>
        <p:nvCxnSpPr>
          <p:cNvPr id="24" name="Conector reto 23"/>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5" name="Imagem 24"/>
          <p:cNvPicPr>
            <a:picLocks noChangeAspect="1"/>
          </p:cNvPicPr>
          <p:nvPr/>
        </p:nvPicPr>
        <p:blipFill>
          <a:blip r:embed="rId2"/>
          <a:stretch>
            <a:fillRect/>
          </a:stretch>
        </p:blipFill>
        <p:spPr>
          <a:xfrm rot="5400000">
            <a:off x="6733641" y="1585473"/>
            <a:ext cx="1348092" cy="1807297"/>
          </a:xfrm>
          <a:prstGeom prst="rect">
            <a:avLst/>
          </a:prstGeom>
        </p:spPr>
      </p:pic>
      <p:pic>
        <p:nvPicPr>
          <p:cNvPr id="26" name="Imagem 25"/>
          <p:cNvPicPr>
            <a:picLocks noChangeAspect="1"/>
          </p:cNvPicPr>
          <p:nvPr/>
        </p:nvPicPr>
        <p:blipFill>
          <a:blip r:embed="rId2"/>
          <a:stretch>
            <a:fillRect/>
          </a:stretch>
        </p:blipFill>
        <p:spPr>
          <a:xfrm rot="5400000">
            <a:off x="6727268" y="3304997"/>
            <a:ext cx="1348092" cy="1807297"/>
          </a:xfrm>
          <a:prstGeom prst="rect">
            <a:avLst/>
          </a:prstGeom>
        </p:spPr>
      </p:pic>
      <p:pic>
        <p:nvPicPr>
          <p:cNvPr id="36" name="Imagem 35"/>
          <p:cNvPicPr>
            <a:picLocks noChangeAspect="1"/>
          </p:cNvPicPr>
          <p:nvPr/>
        </p:nvPicPr>
        <p:blipFill>
          <a:blip r:embed="rId2"/>
          <a:stretch>
            <a:fillRect/>
          </a:stretch>
        </p:blipFill>
        <p:spPr>
          <a:xfrm rot="5400000">
            <a:off x="6717457" y="5059096"/>
            <a:ext cx="1348092" cy="1807297"/>
          </a:xfrm>
          <a:prstGeom prst="rect">
            <a:avLst/>
          </a:prstGeom>
        </p:spPr>
      </p:pic>
    </p:spTree>
    <p:extLst>
      <p:ext uri="{BB962C8B-B14F-4D97-AF65-F5344CB8AC3E}">
        <p14:creationId xmlns:p14="http://schemas.microsoft.com/office/powerpoint/2010/main" val="320777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tângulo 94"/>
          <p:cNvSpPr/>
          <p:nvPr/>
        </p:nvSpPr>
        <p:spPr bwMode="auto">
          <a:xfrm>
            <a:off x="8168045" y="1461378"/>
            <a:ext cx="99880" cy="107982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4" name="Retângulo 3">
            <a:extLst>
              <a:ext uri="{FF2B5EF4-FFF2-40B4-BE49-F238E27FC236}">
                <a16:creationId xmlns:a16="http://schemas.microsoft.com/office/drawing/2014/main" id="{602BB570-BC97-4854-89A9-BA9B5A9F5283}"/>
              </a:ext>
            </a:extLst>
          </p:cNvPr>
          <p:cNvSpPr/>
          <p:nvPr/>
        </p:nvSpPr>
        <p:spPr>
          <a:xfrm>
            <a:off x="171207" y="335790"/>
            <a:ext cx="5595412" cy="430887"/>
          </a:xfrm>
          <a:prstGeom prst="rect">
            <a:avLst/>
          </a:prstGeom>
        </p:spPr>
        <p:txBody>
          <a:bodyPr wrap="square">
            <a:spAutoFit/>
          </a:bodyPr>
          <a:lstStyle/>
          <a:p>
            <a:r>
              <a:rPr lang="pt-BR" sz="2200" b="1" dirty="0">
                <a:solidFill>
                  <a:srgbClr val="002060"/>
                </a:solidFill>
                <a:latin typeface="Calibri" pitchFamily="34" charset="0"/>
              </a:rPr>
              <a:t>Fonte puntiforme e fonte extensa</a:t>
            </a:r>
          </a:p>
        </p:txBody>
      </p:sp>
      <p:pic>
        <p:nvPicPr>
          <p:cNvPr id="5" name="Imagem 4"/>
          <p:cNvPicPr>
            <a:picLocks noChangeAspect="1"/>
          </p:cNvPicPr>
          <p:nvPr/>
        </p:nvPicPr>
        <p:blipFill>
          <a:blip r:embed="rId2"/>
          <a:stretch>
            <a:fillRect/>
          </a:stretch>
        </p:blipFill>
        <p:spPr>
          <a:xfrm>
            <a:off x="11599408" y="117265"/>
            <a:ext cx="488736" cy="573209"/>
          </a:xfrm>
          <a:prstGeom prst="rect">
            <a:avLst/>
          </a:prstGeom>
        </p:spPr>
      </p:pic>
      <p:cxnSp>
        <p:nvCxnSpPr>
          <p:cNvPr id="6" name="Conector reto 5"/>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tângulo 7"/>
          <p:cNvSpPr/>
          <p:nvPr/>
        </p:nvSpPr>
        <p:spPr bwMode="auto">
          <a:xfrm>
            <a:off x="3377380" y="1047144"/>
            <a:ext cx="210965" cy="187304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3" name="Retângulo 12">
            <a:extLst>
              <a:ext uri="{FF2B5EF4-FFF2-40B4-BE49-F238E27FC236}">
                <a16:creationId xmlns:a16="http://schemas.microsoft.com/office/drawing/2014/main" id="{6C6A2729-FCBB-4452-ABE3-87C7343EE5E0}"/>
              </a:ext>
            </a:extLst>
          </p:cNvPr>
          <p:cNvSpPr/>
          <p:nvPr/>
        </p:nvSpPr>
        <p:spPr>
          <a:xfrm>
            <a:off x="165433" y="6488668"/>
            <a:ext cx="6309109" cy="338554"/>
          </a:xfrm>
          <a:prstGeom prst="rect">
            <a:avLst/>
          </a:prstGeom>
        </p:spPr>
        <p:txBody>
          <a:bodyPr wrap="square">
            <a:spAutoFit/>
          </a:bodyPr>
          <a:lstStyle/>
          <a:p>
            <a:r>
              <a:rPr lang="pt-BR" sz="1600" i="1" dirty="0">
                <a:latin typeface="Arial" panose="020B0604020202020204" pitchFamily="34" charset="0"/>
              </a:rPr>
              <a:t>S: sistema óptico. Pode ser um espelho ou uma lente, por exemplo</a:t>
            </a:r>
            <a:endParaRPr lang="pt-BR" sz="1600" i="1" dirty="0"/>
          </a:p>
        </p:txBody>
      </p:sp>
      <p:sp>
        <p:nvSpPr>
          <p:cNvPr id="14" name="CaixaDeTexto 13"/>
          <p:cNvSpPr txBox="1"/>
          <p:nvPr/>
        </p:nvSpPr>
        <p:spPr>
          <a:xfrm>
            <a:off x="3322875" y="1047144"/>
            <a:ext cx="619432" cy="369332"/>
          </a:xfrm>
          <a:prstGeom prst="rect">
            <a:avLst/>
          </a:prstGeom>
          <a:noFill/>
        </p:spPr>
        <p:txBody>
          <a:bodyPr wrap="square" rtlCol="0">
            <a:spAutoFit/>
          </a:bodyPr>
          <a:lstStyle/>
          <a:p>
            <a:r>
              <a:rPr lang="pt-BR" dirty="0"/>
              <a:t>S</a:t>
            </a:r>
          </a:p>
        </p:txBody>
      </p:sp>
      <p:sp>
        <p:nvSpPr>
          <p:cNvPr id="16" name="Retângulo 15"/>
          <p:cNvSpPr/>
          <p:nvPr/>
        </p:nvSpPr>
        <p:spPr bwMode="auto">
          <a:xfrm>
            <a:off x="3377380" y="3900949"/>
            <a:ext cx="210965" cy="187304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7" name="CaixaDeTexto 16"/>
          <p:cNvSpPr txBox="1"/>
          <p:nvPr/>
        </p:nvSpPr>
        <p:spPr>
          <a:xfrm>
            <a:off x="3322875" y="3900949"/>
            <a:ext cx="619432" cy="369332"/>
          </a:xfrm>
          <a:prstGeom prst="rect">
            <a:avLst/>
          </a:prstGeom>
          <a:noFill/>
        </p:spPr>
        <p:txBody>
          <a:bodyPr wrap="square" rtlCol="0">
            <a:spAutoFit/>
          </a:bodyPr>
          <a:lstStyle/>
          <a:p>
            <a:r>
              <a:rPr lang="pt-BR" dirty="0"/>
              <a:t>S</a:t>
            </a:r>
          </a:p>
        </p:txBody>
      </p:sp>
      <p:sp>
        <p:nvSpPr>
          <p:cNvPr id="18" name="Retângulo 17"/>
          <p:cNvSpPr/>
          <p:nvPr/>
        </p:nvSpPr>
        <p:spPr bwMode="auto">
          <a:xfrm>
            <a:off x="9901083" y="1047144"/>
            <a:ext cx="210965" cy="187304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19" name="CaixaDeTexto 18"/>
          <p:cNvSpPr txBox="1"/>
          <p:nvPr/>
        </p:nvSpPr>
        <p:spPr>
          <a:xfrm>
            <a:off x="9846578" y="1047144"/>
            <a:ext cx="619432" cy="369332"/>
          </a:xfrm>
          <a:prstGeom prst="rect">
            <a:avLst/>
          </a:prstGeom>
          <a:noFill/>
        </p:spPr>
        <p:txBody>
          <a:bodyPr wrap="square" rtlCol="0">
            <a:spAutoFit/>
          </a:bodyPr>
          <a:lstStyle/>
          <a:p>
            <a:r>
              <a:rPr lang="pt-BR" dirty="0"/>
              <a:t>S</a:t>
            </a:r>
          </a:p>
        </p:txBody>
      </p:sp>
      <p:sp>
        <p:nvSpPr>
          <p:cNvPr id="20" name="Retângulo 19"/>
          <p:cNvSpPr/>
          <p:nvPr/>
        </p:nvSpPr>
        <p:spPr bwMode="auto">
          <a:xfrm>
            <a:off x="9901083" y="3900949"/>
            <a:ext cx="210965" cy="187304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21" name="CaixaDeTexto 20"/>
          <p:cNvSpPr txBox="1"/>
          <p:nvPr/>
        </p:nvSpPr>
        <p:spPr>
          <a:xfrm>
            <a:off x="9846578" y="3900949"/>
            <a:ext cx="619432" cy="369332"/>
          </a:xfrm>
          <a:prstGeom prst="rect">
            <a:avLst/>
          </a:prstGeom>
          <a:noFill/>
        </p:spPr>
        <p:txBody>
          <a:bodyPr wrap="square" rtlCol="0">
            <a:spAutoFit/>
          </a:bodyPr>
          <a:lstStyle/>
          <a:p>
            <a:r>
              <a:rPr lang="pt-BR" dirty="0"/>
              <a:t>S</a:t>
            </a:r>
          </a:p>
        </p:txBody>
      </p:sp>
      <p:sp>
        <p:nvSpPr>
          <p:cNvPr id="22" name="CaixaDeTexto 21"/>
          <p:cNvSpPr txBox="1"/>
          <p:nvPr/>
        </p:nvSpPr>
        <p:spPr>
          <a:xfrm>
            <a:off x="246119" y="1080638"/>
            <a:ext cx="737420" cy="369332"/>
          </a:xfrm>
          <a:prstGeom prst="rect">
            <a:avLst/>
          </a:prstGeom>
          <a:noFill/>
        </p:spPr>
        <p:txBody>
          <a:bodyPr wrap="square" rtlCol="0">
            <a:spAutoFit/>
          </a:bodyPr>
          <a:lstStyle/>
          <a:p>
            <a:r>
              <a:rPr lang="pt-BR" dirty="0"/>
              <a:t>1.</a:t>
            </a:r>
          </a:p>
        </p:txBody>
      </p:sp>
      <p:sp>
        <p:nvSpPr>
          <p:cNvPr id="23" name="CaixaDeTexto 22"/>
          <p:cNvSpPr txBox="1"/>
          <p:nvPr/>
        </p:nvSpPr>
        <p:spPr>
          <a:xfrm>
            <a:off x="285761" y="3900949"/>
            <a:ext cx="737420" cy="369332"/>
          </a:xfrm>
          <a:prstGeom prst="rect">
            <a:avLst/>
          </a:prstGeom>
          <a:noFill/>
        </p:spPr>
        <p:txBody>
          <a:bodyPr wrap="square" rtlCol="0">
            <a:spAutoFit/>
          </a:bodyPr>
          <a:lstStyle/>
          <a:p>
            <a:r>
              <a:rPr lang="pt-BR" dirty="0"/>
              <a:t>2.</a:t>
            </a:r>
          </a:p>
        </p:txBody>
      </p:sp>
      <p:sp>
        <p:nvSpPr>
          <p:cNvPr id="24" name="CaixaDeTexto 23"/>
          <p:cNvSpPr txBox="1"/>
          <p:nvPr/>
        </p:nvSpPr>
        <p:spPr>
          <a:xfrm>
            <a:off x="11444657" y="935369"/>
            <a:ext cx="737420" cy="369332"/>
          </a:xfrm>
          <a:prstGeom prst="rect">
            <a:avLst/>
          </a:prstGeom>
          <a:noFill/>
        </p:spPr>
        <p:txBody>
          <a:bodyPr wrap="square" rtlCol="0">
            <a:spAutoFit/>
          </a:bodyPr>
          <a:lstStyle/>
          <a:p>
            <a:r>
              <a:rPr lang="pt-BR" dirty="0"/>
              <a:t>3.</a:t>
            </a:r>
          </a:p>
        </p:txBody>
      </p:sp>
      <p:sp>
        <p:nvSpPr>
          <p:cNvPr id="25" name="CaixaDeTexto 24"/>
          <p:cNvSpPr txBox="1"/>
          <p:nvPr/>
        </p:nvSpPr>
        <p:spPr>
          <a:xfrm>
            <a:off x="11449047" y="3900949"/>
            <a:ext cx="737420" cy="369332"/>
          </a:xfrm>
          <a:prstGeom prst="rect">
            <a:avLst/>
          </a:prstGeom>
          <a:noFill/>
        </p:spPr>
        <p:txBody>
          <a:bodyPr wrap="square" rtlCol="0">
            <a:spAutoFit/>
          </a:bodyPr>
          <a:lstStyle/>
          <a:p>
            <a:r>
              <a:rPr lang="pt-BR" dirty="0"/>
              <a:t>4.</a:t>
            </a:r>
          </a:p>
        </p:txBody>
      </p:sp>
      <p:cxnSp>
        <p:nvCxnSpPr>
          <p:cNvPr id="28" name="Conector reto 27"/>
          <p:cNvCxnSpPr/>
          <p:nvPr/>
        </p:nvCxnSpPr>
        <p:spPr bwMode="auto">
          <a:xfrm>
            <a:off x="1715277" y="4481197"/>
            <a:ext cx="1662103"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9" name="Conector reto 28"/>
          <p:cNvCxnSpPr/>
          <p:nvPr/>
        </p:nvCxnSpPr>
        <p:spPr bwMode="auto">
          <a:xfrm>
            <a:off x="1715277" y="4825326"/>
            <a:ext cx="1662103"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0" name="Conector reto 29"/>
          <p:cNvCxnSpPr/>
          <p:nvPr/>
        </p:nvCxnSpPr>
        <p:spPr bwMode="auto">
          <a:xfrm>
            <a:off x="1715277" y="5169455"/>
            <a:ext cx="1662103"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31" name="Triângulo isósceles 30"/>
          <p:cNvSpPr/>
          <p:nvPr/>
        </p:nvSpPr>
        <p:spPr bwMode="auto">
          <a:xfrm rot="5400000">
            <a:off x="2494058" y="4338159"/>
            <a:ext cx="151155" cy="292510"/>
          </a:xfrm>
          <a:prstGeom prst="triangl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2" name="Triângulo isósceles 31"/>
          <p:cNvSpPr/>
          <p:nvPr/>
        </p:nvSpPr>
        <p:spPr bwMode="auto">
          <a:xfrm rot="5400000">
            <a:off x="2494057" y="4679071"/>
            <a:ext cx="151155" cy="292510"/>
          </a:xfrm>
          <a:prstGeom prst="triangl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3" name="Triângulo isósceles 32"/>
          <p:cNvSpPr/>
          <p:nvPr/>
        </p:nvSpPr>
        <p:spPr bwMode="auto">
          <a:xfrm rot="5400000">
            <a:off x="2494057" y="5023200"/>
            <a:ext cx="151155" cy="292510"/>
          </a:xfrm>
          <a:prstGeom prst="triangl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cxnSp>
        <p:nvCxnSpPr>
          <p:cNvPr id="34" name="Conector reto 33"/>
          <p:cNvCxnSpPr/>
          <p:nvPr/>
        </p:nvCxnSpPr>
        <p:spPr bwMode="auto">
          <a:xfrm flipV="1">
            <a:off x="1715276" y="1376457"/>
            <a:ext cx="1662103" cy="567357"/>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5" name="Conector reto 34"/>
          <p:cNvCxnSpPr/>
          <p:nvPr/>
        </p:nvCxnSpPr>
        <p:spPr bwMode="auto">
          <a:xfrm>
            <a:off x="1715276" y="1943814"/>
            <a:ext cx="1662103"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6" name="Conector reto 35"/>
          <p:cNvCxnSpPr/>
          <p:nvPr/>
        </p:nvCxnSpPr>
        <p:spPr bwMode="auto">
          <a:xfrm>
            <a:off x="1715276" y="1943814"/>
            <a:ext cx="1662103" cy="548077"/>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37" name="Triângulo isósceles 36"/>
          <p:cNvSpPr/>
          <p:nvPr/>
        </p:nvSpPr>
        <p:spPr bwMode="auto">
          <a:xfrm rot="4226179">
            <a:off x="2613192" y="1472846"/>
            <a:ext cx="151155" cy="292510"/>
          </a:xfrm>
          <a:prstGeom prst="triangl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8" name="Triângulo isósceles 37"/>
          <p:cNvSpPr/>
          <p:nvPr/>
        </p:nvSpPr>
        <p:spPr bwMode="auto">
          <a:xfrm rot="5400000">
            <a:off x="2663724" y="1798873"/>
            <a:ext cx="151155" cy="292510"/>
          </a:xfrm>
          <a:prstGeom prst="triangl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39" name="Triângulo isósceles 38"/>
          <p:cNvSpPr/>
          <p:nvPr/>
        </p:nvSpPr>
        <p:spPr bwMode="auto">
          <a:xfrm rot="6516387">
            <a:off x="2631657" y="2128988"/>
            <a:ext cx="151155" cy="292510"/>
          </a:xfrm>
          <a:prstGeom prst="triangl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cxnSp>
        <p:nvCxnSpPr>
          <p:cNvPr id="42" name="Conector reto 41"/>
          <p:cNvCxnSpPr/>
          <p:nvPr/>
        </p:nvCxnSpPr>
        <p:spPr bwMode="auto">
          <a:xfrm flipV="1">
            <a:off x="8238980" y="1120035"/>
            <a:ext cx="1662103" cy="401364"/>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3" name="Conector reto 42"/>
          <p:cNvCxnSpPr/>
          <p:nvPr/>
        </p:nvCxnSpPr>
        <p:spPr bwMode="auto">
          <a:xfrm>
            <a:off x="8238980" y="1521396"/>
            <a:ext cx="1662103"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4" name="Conector reto 43"/>
          <p:cNvCxnSpPr/>
          <p:nvPr/>
        </p:nvCxnSpPr>
        <p:spPr bwMode="auto">
          <a:xfrm>
            <a:off x="8238980" y="1521396"/>
            <a:ext cx="1662103" cy="331501"/>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45" name="Triângulo isósceles 44"/>
          <p:cNvSpPr/>
          <p:nvPr/>
        </p:nvSpPr>
        <p:spPr bwMode="auto">
          <a:xfrm rot="4543148">
            <a:off x="9350103" y="1092586"/>
            <a:ext cx="151155" cy="292510"/>
          </a:xfrm>
          <a:prstGeom prst="triangl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46" name="Triângulo isósceles 45"/>
          <p:cNvSpPr/>
          <p:nvPr/>
        </p:nvSpPr>
        <p:spPr bwMode="auto">
          <a:xfrm rot="5400000">
            <a:off x="9373796" y="1366963"/>
            <a:ext cx="151155" cy="292510"/>
          </a:xfrm>
          <a:prstGeom prst="triangl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47" name="Triângulo isósceles 46"/>
          <p:cNvSpPr/>
          <p:nvPr/>
        </p:nvSpPr>
        <p:spPr bwMode="auto">
          <a:xfrm rot="5948045">
            <a:off x="9373795" y="1614455"/>
            <a:ext cx="151155" cy="292510"/>
          </a:xfrm>
          <a:prstGeom prst="triangl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cxnSp>
        <p:nvCxnSpPr>
          <p:cNvPr id="55" name="Conector reto 54"/>
          <p:cNvCxnSpPr/>
          <p:nvPr/>
        </p:nvCxnSpPr>
        <p:spPr bwMode="auto">
          <a:xfrm flipV="1">
            <a:off x="8238980" y="2092367"/>
            <a:ext cx="1662103" cy="401364"/>
          </a:xfrm>
          <a:prstGeom prst="line">
            <a:avLst/>
          </a:prstGeom>
          <a:solidFill>
            <a:schemeClr val="accent1"/>
          </a:solidFill>
          <a:ln w="38100" cap="flat" cmpd="sng" algn="ctr">
            <a:solidFill>
              <a:srgbClr val="009242"/>
            </a:solidFill>
            <a:prstDash val="solid"/>
            <a:round/>
            <a:headEnd type="none" w="med" len="med"/>
            <a:tailEnd type="none" w="med" len="med"/>
          </a:ln>
          <a:effectLst/>
        </p:spPr>
      </p:cxnSp>
      <p:cxnSp>
        <p:nvCxnSpPr>
          <p:cNvPr id="56" name="Conector reto 55"/>
          <p:cNvCxnSpPr/>
          <p:nvPr/>
        </p:nvCxnSpPr>
        <p:spPr bwMode="auto">
          <a:xfrm>
            <a:off x="8238980" y="2493728"/>
            <a:ext cx="1662103" cy="0"/>
          </a:xfrm>
          <a:prstGeom prst="line">
            <a:avLst/>
          </a:prstGeom>
          <a:solidFill>
            <a:schemeClr val="accent1"/>
          </a:solidFill>
          <a:ln w="38100" cap="flat" cmpd="sng" algn="ctr">
            <a:solidFill>
              <a:srgbClr val="009242"/>
            </a:solidFill>
            <a:prstDash val="solid"/>
            <a:round/>
            <a:headEnd type="none" w="med" len="med"/>
            <a:tailEnd type="none" w="med" len="med"/>
          </a:ln>
          <a:effectLst/>
        </p:spPr>
      </p:cxnSp>
      <p:cxnSp>
        <p:nvCxnSpPr>
          <p:cNvPr id="57" name="Conector reto 56"/>
          <p:cNvCxnSpPr/>
          <p:nvPr/>
        </p:nvCxnSpPr>
        <p:spPr bwMode="auto">
          <a:xfrm>
            <a:off x="8238980" y="2493728"/>
            <a:ext cx="1662103" cy="331501"/>
          </a:xfrm>
          <a:prstGeom prst="line">
            <a:avLst/>
          </a:prstGeom>
          <a:solidFill>
            <a:schemeClr val="accent1"/>
          </a:solidFill>
          <a:ln w="38100" cap="flat" cmpd="sng" algn="ctr">
            <a:solidFill>
              <a:srgbClr val="009242"/>
            </a:solidFill>
            <a:prstDash val="solid"/>
            <a:round/>
            <a:headEnd type="none" w="med" len="med"/>
            <a:tailEnd type="none" w="med" len="med"/>
          </a:ln>
          <a:effectLst/>
        </p:spPr>
      </p:cxnSp>
      <p:sp>
        <p:nvSpPr>
          <p:cNvPr id="58" name="Triângulo isósceles 57"/>
          <p:cNvSpPr/>
          <p:nvPr/>
        </p:nvSpPr>
        <p:spPr bwMode="auto">
          <a:xfrm rot="4543148">
            <a:off x="9350103" y="2064918"/>
            <a:ext cx="151155" cy="292510"/>
          </a:xfrm>
          <a:prstGeom prst="triangle">
            <a:avLst/>
          </a:prstGeom>
          <a:solidFill>
            <a:srgbClr val="00924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59" name="Triângulo isósceles 58"/>
          <p:cNvSpPr/>
          <p:nvPr/>
        </p:nvSpPr>
        <p:spPr bwMode="auto">
          <a:xfrm rot="5400000">
            <a:off x="9373796" y="2339295"/>
            <a:ext cx="151155" cy="292510"/>
          </a:xfrm>
          <a:prstGeom prst="triangle">
            <a:avLst/>
          </a:prstGeom>
          <a:solidFill>
            <a:srgbClr val="00924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60" name="Triângulo isósceles 59"/>
          <p:cNvSpPr/>
          <p:nvPr/>
        </p:nvSpPr>
        <p:spPr bwMode="auto">
          <a:xfrm rot="5948045">
            <a:off x="9373795" y="2586787"/>
            <a:ext cx="151155" cy="292510"/>
          </a:xfrm>
          <a:prstGeom prst="triangle">
            <a:avLst/>
          </a:prstGeom>
          <a:solidFill>
            <a:srgbClr val="00924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cxnSp>
        <p:nvCxnSpPr>
          <p:cNvPr id="61" name="Conector reto 60"/>
          <p:cNvCxnSpPr/>
          <p:nvPr/>
        </p:nvCxnSpPr>
        <p:spPr bwMode="auto">
          <a:xfrm>
            <a:off x="8325193" y="3838377"/>
            <a:ext cx="1575890" cy="295871"/>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62" name="Conector reto 61"/>
          <p:cNvCxnSpPr/>
          <p:nvPr/>
        </p:nvCxnSpPr>
        <p:spPr bwMode="auto">
          <a:xfrm>
            <a:off x="8249245" y="4096643"/>
            <a:ext cx="1641573" cy="306952"/>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63" name="Conector reto 62"/>
          <p:cNvCxnSpPr/>
          <p:nvPr/>
        </p:nvCxnSpPr>
        <p:spPr bwMode="auto">
          <a:xfrm>
            <a:off x="8253845" y="4341739"/>
            <a:ext cx="1641573" cy="316934"/>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64" name="Triângulo isósceles 63"/>
          <p:cNvSpPr/>
          <p:nvPr/>
        </p:nvSpPr>
        <p:spPr bwMode="auto">
          <a:xfrm rot="6067918">
            <a:off x="9069446" y="3845407"/>
            <a:ext cx="151155" cy="292510"/>
          </a:xfrm>
          <a:prstGeom prst="triangl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65" name="Triângulo isósceles 64"/>
          <p:cNvSpPr/>
          <p:nvPr/>
        </p:nvSpPr>
        <p:spPr bwMode="auto">
          <a:xfrm rot="5977185">
            <a:off x="9026042" y="4111200"/>
            <a:ext cx="151155" cy="292510"/>
          </a:xfrm>
          <a:prstGeom prst="triangl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66" name="Triângulo isósceles 65"/>
          <p:cNvSpPr/>
          <p:nvPr/>
        </p:nvSpPr>
        <p:spPr bwMode="auto">
          <a:xfrm rot="6069168">
            <a:off x="8994453" y="4350259"/>
            <a:ext cx="151155" cy="292510"/>
          </a:xfrm>
          <a:prstGeom prst="triangl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cxnSp>
        <p:nvCxnSpPr>
          <p:cNvPr id="79" name="Conector reto 78"/>
          <p:cNvCxnSpPr/>
          <p:nvPr/>
        </p:nvCxnSpPr>
        <p:spPr bwMode="auto">
          <a:xfrm rot="19946289">
            <a:off x="8350683" y="4894748"/>
            <a:ext cx="1575890" cy="295871"/>
          </a:xfrm>
          <a:prstGeom prst="line">
            <a:avLst/>
          </a:prstGeom>
          <a:solidFill>
            <a:schemeClr val="accent1"/>
          </a:solidFill>
          <a:ln w="38100" cap="flat" cmpd="sng" algn="ctr">
            <a:solidFill>
              <a:srgbClr val="009242"/>
            </a:solidFill>
            <a:prstDash val="solid"/>
            <a:round/>
            <a:headEnd type="none" w="med" len="med"/>
            <a:tailEnd type="none" w="med" len="med"/>
          </a:ln>
          <a:effectLst/>
        </p:spPr>
      </p:cxnSp>
      <p:cxnSp>
        <p:nvCxnSpPr>
          <p:cNvPr id="80" name="Conector reto 79"/>
          <p:cNvCxnSpPr/>
          <p:nvPr/>
        </p:nvCxnSpPr>
        <p:spPr bwMode="auto">
          <a:xfrm rot="19946289">
            <a:off x="8274735" y="5153014"/>
            <a:ext cx="1641573" cy="306952"/>
          </a:xfrm>
          <a:prstGeom prst="line">
            <a:avLst/>
          </a:prstGeom>
          <a:solidFill>
            <a:schemeClr val="accent1"/>
          </a:solidFill>
          <a:ln w="38100" cap="flat" cmpd="sng" algn="ctr">
            <a:solidFill>
              <a:srgbClr val="009242"/>
            </a:solidFill>
            <a:prstDash val="solid"/>
            <a:round/>
            <a:headEnd type="none" w="med" len="med"/>
            <a:tailEnd type="none" w="med" len="med"/>
          </a:ln>
          <a:effectLst/>
        </p:spPr>
      </p:cxnSp>
      <p:cxnSp>
        <p:nvCxnSpPr>
          <p:cNvPr id="81" name="Conector reto 80"/>
          <p:cNvCxnSpPr/>
          <p:nvPr/>
        </p:nvCxnSpPr>
        <p:spPr bwMode="auto">
          <a:xfrm rot="19946289">
            <a:off x="8279335" y="5398110"/>
            <a:ext cx="1641573" cy="316934"/>
          </a:xfrm>
          <a:prstGeom prst="line">
            <a:avLst/>
          </a:prstGeom>
          <a:solidFill>
            <a:schemeClr val="accent1"/>
          </a:solidFill>
          <a:ln w="38100" cap="flat" cmpd="sng" algn="ctr">
            <a:solidFill>
              <a:srgbClr val="009242"/>
            </a:solidFill>
            <a:prstDash val="solid"/>
            <a:round/>
            <a:headEnd type="none" w="med" len="med"/>
            <a:tailEnd type="none" w="med" len="med"/>
          </a:ln>
          <a:effectLst/>
        </p:spPr>
      </p:cxnSp>
      <p:sp>
        <p:nvSpPr>
          <p:cNvPr id="82" name="Triângulo isósceles 81"/>
          <p:cNvSpPr/>
          <p:nvPr/>
        </p:nvSpPr>
        <p:spPr bwMode="auto">
          <a:xfrm rot="4414207">
            <a:off x="9094894" y="4888529"/>
            <a:ext cx="151155" cy="292510"/>
          </a:xfrm>
          <a:prstGeom prst="triangle">
            <a:avLst/>
          </a:prstGeom>
          <a:solidFill>
            <a:srgbClr val="00924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83" name="Triângulo isósceles 82"/>
          <p:cNvSpPr/>
          <p:nvPr/>
        </p:nvSpPr>
        <p:spPr bwMode="auto">
          <a:xfrm rot="4323474">
            <a:off x="9152565" y="5117773"/>
            <a:ext cx="151155" cy="292510"/>
          </a:xfrm>
          <a:prstGeom prst="triangle">
            <a:avLst/>
          </a:prstGeom>
          <a:solidFill>
            <a:srgbClr val="00924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84" name="Triângulo isósceles 83"/>
          <p:cNvSpPr/>
          <p:nvPr/>
        </p:nvSpPr>
        <p:spPr bwMode="auto">
          <a:xfrm rot="4415457">
            <a:off x="9227541" y="5348545"/>
            <a:ext cx="151155" cy="292510"/>
          </a:xfrm>
          <a:prstGeom prst="triangle">
            <a:avLst/>
          </a:prstGeom>
          <a:solidFill>
            <a:srgbClr val="00924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88" name="CaixaDeTexto 87"/>
          <p:cNvSpPr txBox="1"/>
          <p:nvPr/>
        </p:nvSpPr>
        <p:spPr>
          <a:xfrm>
            <a:off x="1715276" y="3028613"/>
            <a:ext cx="2993923" cy="369332"/>
          </a:xfrm>
          <a:prstGeom prst="rect">
            <a:avLst/>
          </a:prstGeom>
          <a:noFill/>
        </p:spPr>
        <p:txBody>
          <a:bodyPr wrap="square" rtlCol="0">
            <a:spAutoFit/>
          </a:bodyPr>
          <a:lstStyle/>
          <a:p>
            <a:r>
              <a:rPr lang="pt-BR" dirty="0"/>
              <a:t>Fonte puntiforme próxima</a:t>
            </a:r>
          </a:p>
        </p:txBody>
      </p:sp>
      <p:sp>
        <p:nvSpPr>
          <p:cNvPr id="89" name="CaixaDeTexto 88"/>
          <p:cNvSpPr txBox="1"/>
          <p:nvPr/>
        </p:nvSpPr>
        <p:spPr>
          <a:xfrm>
            <a:off x="1715275" y="5892177"/>
            <a:ext cx="2993923" cy="369332"/>
          </a:xfrm>
          <a:prstGeom prst="rect">
            <a:avLst/>
          </a:prstGeom>
          <a:noFill/>
        </p:spPr>
        <p:txBody>
          <a:bodyPr wrap="square" rtlCol="0">
            <a:spAutoFit/>
          </a:bodyPr>
          <a:lstStyle/>
          <a:p>
            <a:r>
              <a:rPr lang="pt-BR" dirty="0"/>
              <a:t>Fonte puntiforme distante</a:t>
            </a:r>
          </a:p>
        </p:txBody>
      </p:sp>
      <p:sp>
        <p:nvSpPr>
          <p:cNvPr id="90" name="CaixaDeTexto 89"/>
          <p:cNvSpPr txBox="1"/>
          <p:nvPr/>
        </p:nvSpPr>
        <p:spPr>
          <a:xfrm>
            <a:off x="8238980" y="3033327"/>
            <a:ext cx="2630581" cy="369332"/>
          </a:xfrm>
          <a:prstGeom prst="rect">
            <a:avLst/>
          </a:prstGeom>
          <a:noFill/>
        </p:spPr>
        <p:txBody>
          <a:bodyPr wrap="square" rtlCol="0">
            <a:spAutoFit/>
          </a:bodyPr>
          <a:lstStyle/>
          <a:p>
            <a:r>
              <a:rPr lang="pt-BR" dirty="0"/>
              <a:t>Fonte extensa próxima</a:t>
            </a:r>
          </a:p>
        </p:txBody>
      </p:sp>
      <p:sp>
        <p:nvSpPr>
          <p:cNvPr id="91" name="CaixaDeTexto 90"/>
          <p:cNvSpPr txBox="1"/>
          <p:nvPr/>
        </p:nvSpPr>
        <p:spPr>
          <a:xfrm>
            <a:off x="8098667" y="5982339"/>
            <a:ext cx="2564417" cy="369332"/>
          </a:xfrm>
          <a:prstGeom prst="rect">
            <a:avLst/>
          </a:prstGeom>
          <a:noFill/>
        </p:spPr>
        <p:txBody>
          <a:bodyPr wrap="square" rtlCol="0">
            <a:spAutoFit/>
          </a:bodyPr>
          <a:lstStyle/>
          <a:p>
            <a:r>
              <a:rPr lang="pt-BR" dirty="0"/>
              <a:t>Fonte extensa distante</a:t>
            </a:r>
          </a:p>
        </p:txBody>
      </p:sp>
      <p:sp>
        <p:nvSpPr>
          <p:cNvPr id="92" name="Elipse 91"/>
          <p:cNvSpPr/>
          <p:nvPr/>
        </p:nvSpPr>
        <p:spPr bwMode="auto">
          <a:xfrm>
            <a:off x="1636390" y="1876069"/>
            <a:ext cx="157770" cy="163543"/>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93" name="Elipse 92"/>
          <p:cNvSpPr/>
          <p:nvPr/>
        </p:nvSpPr>
        <p:spPr bwMode="auto">
          <a:xfrm>
            <a:off x="8139100" y="1423843"/>
            <a:ext cx="157770" cy="163543"/>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
        <p:nvSpPr>
          <p:cNvPr id="94" name="Elipse 93"/>
          <p:cNvSpPr/>
          <p:nvPr/>
        </p:nvSpPr>
        <p:spPr bwMode="auto">
          <a:xfrm>
            <a:off x="8139100" y="2415196"/>
            <a:ext cx="157770" cy="163543"/>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580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fade">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500"/>
                                        <p:tgtEl>
                                          <p:spTgt spid="9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500"/>
                                        <p:tgtEl>
                                          <p:spTgt spid="9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500"/>
                                        <p:tgtEl>
                                          <p:spTgt spid="9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fade">
                                      <p:cBhvr>
                                        <p:cTn id="3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88" grpId="0"/>
      <p:bldP spid="89" grpId="0"/>
      <p:bldP spid="90" grpId="0"/>
      <p:bldP spid="91" grpId="0"/>
      <p:bldP spid="92" grpId="0" animBg="1"/>
      <p:bldP spid="93" grpId="0" animBg="1"/>
      <p:bldP spid="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602BB570-BC97-4854-89A9-BA9B5A9F5283}"/>
              </a:ext>
            </a:extLst>
          </p:cNvPr>
          <p:cNvSpPr/>
          <p:nvPr/>
        </p:nvSpPr>
        <p:spPr>
          <a:xfrm>
            <a:off x="171206" y="395750"/>
            <a:ext cx="3771207" cy="430887"/>
          </a:xfrm>
          <a:prstGeom prst="rect">
            <a:avLst/>
          </a:prstGeom>
        </p:spPr>
        <p:txBody>
          <a:bodyPr wrap="square">
            <a:spAutoFit/>
          </a:bodyPr>
          <a:lstStyle/>
          <a:p>
            <a:r>
              <a:rPr lang="pt-BR" sz="2200" b="1" dirty="0">
                <a:solidFill>
                  <a:srgbClr val="002060"/>
                </a:solidFill>
                <a:latin typeface="Calibri" pitchFamily="34" charset="0"/>
              </a:rPr>
              <a:t>Meios de propagação da luz</a:t>
            </a:r>
          </a:p>
        </p:txBody>
      </p:sp>
      <p:pic>
        <p:nvPicPr>
          <p:cNvPr id="5" name="Imagem 4"/>
          <p:cNvPicPr>
            <a:picLocks noChangeAspect="1"/>
          </p:cNvPicPr>
          <p:nvPr/>
        </p:nvPicPr>
        <p:blipFill>
          <a:blip r:embed="rId2"/>
          <a:stretch>
            <a:fillRect/>
          </a:stretch>
        </p:blipFill>
        <p:spPr>
          <a:xfrm>
            <a:off x="11599408" y="117265"/>
            <a:ext cx="488736" cy="573209"/>
          </a:xfrm>
          <a:prstGeom prst="rect">
            <a:avLst/>
          </a:prstGeom>
        </p:spPr>
      </p:pic>
      <p:cxnSp>
        <p:nvCxnSpPr>
          <p:cNvPr id="6" name="Conector reto 5"/>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B12FD4F8-840F-489F-8CA2-CAF9037B3681}"/>
              </a:ext>
            </a:extLst>
          </p:cNvPr>
          <p:cNvPicPr>
            <a:picLocks noChangeAspect="1"/>
          </p:cNvPicPr>
          <p:nvPr/>
        </p:nvPicPr>
        <p:blipFill>
          <a:blip r:embed="rId3"/>
          <a:stretch>
            <a:fillRect/>
          </a:stretch>
        </p:blipFill>
        <p:spPr>
          <a:xfrm>
            <a:off x="2043755" y="1593816"/>
            <a:ext cx="7595630" cy="1529153"/>
          </a:xfrm>
          <a:prstGeom prst="rect">
            <a:avLst/>
          </a:prstGeom>
        </p:spPr>
      </p:pic>
      <p:sp>
        <p:nvSpPr>
          <p:cNvPr id="10" name="CaixaDeTexto 9">
            <a:extLst>
              <a:ext uri="{FF2B5EF4-FFF2-40B4-BE49-F238E27FC236}">
                <a16:creationId xmlns:a16="http://schemas.microsoft.com/office/drawing/2014/main" id="{72E5DF73-5FA7-427C-B4E3-E146BE1C4212}"/>
              </a:ext>
            </a:extLst>
          </p:cNvPr>
          <p:cNvSpPr txBox="1"/>
          <p:nvPr/>
        </p:nvSpPr>
        <p:spPr>
          <a:xfrm>
            <a:off x="2219405" y="3248113"/>
            <a:ext cx="1648918" cy="369332"/>
          </a:xfrm>
          <a:prstGeom prst="rect">
            <a:avLst/>
          </a:prstGeom>
          <a:noFill/>
        </p:spPr>
        <p:txBody>
          <a:bodyPr wrap="square" rtlCol="0">
            <a:spAutoFit/>
          </a:bodyPr>
          <a:lstStyle/>
          <a:p>
            <a:r>
              <a:rPr lang="pt-BR" dirty="0"/>
              <a:t>Transparente</a:t>
            </a:r>
          </a:p>
        </p:txBody>
      </p:sp>
      <p:sp>
        <p:nvSpPr>
          <p:cNvPr id="67" name="CaixaDeTexto 66">
            <a:extLst>
              <a:ext uri="{FF2B5EF4-FFF2-40B4-BE49-F238E27FC236}">
                <a16:creationId xmlns:a16="http://schemas.microsoft.com/office/drawing/2014/main" id="{46D595A3-96BB-41D5-8854-7E4D6F447482}"/>
              </a:ext>
            </a:extLst>
          </p:cNvPr>
          <p:cNvSpPr txBox="1"/>
          <p:nvPr/>
        </p:nvSpPr>
        <p:spPr>
          <a:xfrm>
            <a:off x="5098613" y="3248113"/>
            <a:ext cx="1485913" cy="369332"/>
          </a:xfrm>
          <a:prstGeom prst="rect">
            <a:avLst/>
          </a:prstGeom>
          <a:noFill/>
        </p:spPr>
        <p:txBody>
          <a:bodyPr wrap="square" rtlCol="0">
            <a:spAutoFit/>
          </a:bodyPr>
          <a:lstStyle/>
          <a:p>
            <a:pPr algn="ctr"/>
            <a:r>
              <a:rPr lang="pt-BR" dirty="0"/>
              <a:t>Translúcido</a:t>
            </a:r>
          </a:p>
        </p:txBody>
      </p:sp>
      <p:sp>
        <p:nvSpPr>
          <p:cNvPr id="68" name="CaixaDeTexto 67">
            <a:extLst>
              <a:ext uri="{FF2B5EF4-FFF2-40B4-BE49-F238E27FC236}">
                <a16:creationId xmlns:a16="http://schemas.microsoft.com/office/drawing/2014/main" id="{CAF12E6E-F067-4204-8D95-6B4B9801426C}"/>
              </a:ext>
            </a:extLst>
          </p:cNvPr>
          <p:cNvSpPr txBox="1"/>
          <p:nvPr/>
        </p:nvSpPr>
        <p:spPr>
          <a:xfrm>
            <a:off x="8214610" y="3248113"/>
            <a:ext cx="994349" cy="369332"/>
          </a:xfrm>
          <a:prstGeom prst="rect">
            <a:avLst/>
          </a:prstGeom>
          <a:noFill/>
        </p:spPr>
        <p:txBody>
          <a:bodyPr wrap="square" rtlCol="0">
            <a:spAutoFit/>
          </a:bodyPr>
          <a:lstStyle/>
          <a:p>
            <a:pPr algn="ctr"/>
            <a:r>
              <a:rPr lang="pt-BR" dirty="0"/>
              <a:t>Opaco</a:t>
            </a:r>
          </a:p>
        </p:txBody>
      </p:sp>
      <p:sp>
        <p:nvSpPr>
          <p:cNvPr id="70" name="CaixaDeTexto 69">
            <a:extLst>
              <a:ext uri="{FF2B5EF4-FFF2-40B4-BE49-F238E27FC236}">
                <a16:creationId xmlns:a16="http://schemas.microsoft.com/office/drawing/2014/main" id="{14C112D5-BC49-4EFC-B781-582C657AD2E0}"/>
              </a:ext>
            </a:extLst>
          </p:cNvPr>
          <p:cNvSpPr txBox="1"/>
          <p:nvPr/>
        </p:nvSpPr>
        <p:spPr>
          <a:xfrm>
            <a:off x="241951" y="4384624"/>
            <a:ext cx="10565957" cy="1015663"/>
          </a:xfrm>
          <a:prstGeom prst="rect">
            <a:avLst/>
          </a:prstGeom>
          <a:noFill/>
        </p:spPr>
        <p:txBody>
          <a:bodyPr wrap="square">
            <a:spAutoFit/>
          </a:bodyPr>
          <a:lstStyle/>
          <a:p>
            <a:pPr marL="285750" indent="-285750">
              <a:buFont typeface="Arial" panose="020B0604020202020204" pitchFamily="34" charset="0"/>
              <a:buChar char="•"/>
            </a:pPr>
            <a:r>
              <a:rPr lang="pt-BR" sz="2000" b="1" dirty="0">
                <a:latin typeface="+mn-lt"/>
              </a:rPr>
              <a:t>Transparentes</a:t>
            </a:r>
            <a:r>
              <a:rPr lang="pt-BR" sz="2000" dirty="0">
                <a:latin typeface="+mn-lt"/>
              </a:rPr>
              <a:t>: a luz os atravessa sem distorções, permitindo visão nítida através deles.</a:t>
            </a:r>
          </a:p>
          <a:p>
            <a:pPr marL="285750" indent="-285750">
              <a:buFont typeface="Arial" panose="020B0604020202020204" pitchFamily="34" charset="0"/>
              <a:buChar char="•"/>
            </a:pPr>
            <a:r>
              <a:rPr lang="pt-BR" sz="2000" b="1" dirty="0">
                <a:latin typeface="+mn-lt"/>
              </a:rPr>
              <a:t>Translúcidos</a:t>
            </a:r>
            <a:r>
              <a:rPr lang="pt-BR" sz="2000" dirty="0">
                <a:latin typeface="+mn-lt"/>
              </a:rPr>
              <a:t>: a luz os atravessa com alguma distorção, reduzindo a nitidez da visão através deles.</a:t>
            </a:r>
          </a:p>
          <a:p>
            <a:pPr marL="285750" indent="-285750">
              <a:buFont typeface="Arial" panose="020B0604020202020204" pitchFamily="34" charset="0"/>
              <a:buChar char="•"/>
            </a:pPr>
            <a:r>
              <a:rPr lang="pt-BR" sz="2000" b="1" dirty="0">
                <a:latin typeface="+mn-lt"/>
              </a:rPr>
              <a:t>Opacos</a:t>
            </a:r>
            <a:r>
              <a:rPr lang="pt-BR" sz="2000" dirty="0">
                <a:latin typeface="+mn-lt"/>
              </a:rPr>
              <a:t>: a luz não os atravessa, impedindo a visão através deles.</a:t>
            </a:r>
          </a:p>
        </p:txBody>
      </p:sp>
    </p:spTree>
    <p:extLst>
      <p:ext uri="{BB962C8B-B14F-4D97-AF65-F5344CB8AC3E}">
        <p14:creationId xmlns:p14="http://schemas.microsoft.com/office/powerpoint/2010/main" val="420173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2" descr="Resultado de imagem para imagem de lampada"/>
          <p:cNvSpPr>
            <a:spLocks noChangeAspect="1" noChangeArrowheads="1"/>
          </p:cNvSpPr>
          <p:nvPr/>
        </p:nvSpPr>
        <p:spPr bwMode="auto">
          <a:xfrm>
            <a:off x="5867751" y="3287673"/>
            <a:ext cx="304800" cy="304800"/>
          </a:xfrm>
          <a:prstGeom prst="rect">
            <a:avLst/>
          </a:prstGeom>
          <a:noFill/>
          <a:ln w="9525">
            <a:noFill/>
            <a:miter lim="800000"/>
            <a:headEnd/>
            <a:tailEnd/>
          </a:ln>
        </p:spPr>
        <p:txBody>
          <a:bodyPr/>
          <a:lstStyle/>
          <a:p>
            <a:pPr eaLnBrk="0" hangingPunct="0"/>
            <a:endParaRPr lang="pt-BR"/>
          </a:p>
        </p:txBody>
      </p:sp>
      <p:sp>
        <p:nvSpPr>
          <p:cNvPr id="34822" name="Rectangle 6"/>
          <p:cNvSpPr>
            <a:spLocks noChangeArrowheads="1"/>
          </p:cNvSpPr>
          <p:nvPr/>
        </p:nvSpPr>
        <p:spPr bwMode="auto">
          <a:xfrm>
            <a:off x="216689" y="369080"/>
            <a:ext cx="3942169" cy="430887"/>
          </a:xfrm>
          <a:prstGeom prst="rect">
            <a:avLst/>
          </a:prstGeom>
          <a:noFill/>
          <a:ln w="9525">
            <a:noFill/>
            <a:miter lim="800000"/>
            <a:headEnd/>
            <a:tailEnd/>
          </a:ln>
          <a:effectLst/>
        </p:spPr>
        <p:txBody>
          <a:bodyPr wrap="none">
            <a:spAutoFit/>
          </a:bodyPr>
          <a:lstStyle/>
          <a:p>
            <a:pPr>
              <a:defRPr/>
            </a:pPr>
            <a:r>
              <a:rPr lang="pt-BR" sz="2200" b="1" dirty="0">
                <a:solidFill>
                  <a:srgbClr val="002060"/>
                </a:solidFill>
                <a:latin typeface="Calibri" pitchFamily="34" charset="0"/>
              </a:rPr>
              <a:t>Princípios da Óptica Geométrica</a:t>
            </a:r>
          </a:p>
        </p:txBody>
      </p:sp>
      <p:sp>
        <p:nvSpPr>
          <p:cNvPr id="34823" name="Rectangle 7"/>
          <p:cNvSpPr>
            <a:spLocks noChangeArrowheads="1"/>
          </p:cNvSpPr>
          <p:nvPr/>
        </p:nvSpPr>
        <p:spPr bwMode="auto">
          <a:xfrm>
            <a:off x="216689" y="1148545"/>
            <a:ext cx="6502866" cy="1384995"/>
          </a:xfrm>
          <a:prstGeom prst="rect">
            <a:avLst/>
          </a:prstGeom>
          <a:noFill/>
          <a:ln w="9525">
            <a:noFill/>
            <a:miter lim="800000"/>
            <a:headEnd/>
            <a:tailEnd/>
          </a:ln>
          <a:effectLst/>
        </p:spPr>
        <p:txBody>
          <a:bodyPr wrap="square">
            <a:spAutoFit/>
          </a:bodyPr>
          <a:lstStyle/>
          <a:p>
            <a:pPr>
              <a:defRPr/>
            </a:pPr>
            <a:r>
              <a:rPr lang="pt-BR" sz="2200" b="1" dirty="0">
                <a:latin typeface="+mn-lt"/>
              </a:rPr>
              <a:t>Propagação retilínea</a:t>
            </a:r>
          </a:p>
          <a:p>
            <a:pPr>
              <a:defRPr/>
            </a:pPr>
            <a:endParaRPr lang="pt-BR" sz="2200" dirty="0">
              <a:latin typeface="+mn-lt"/>
            </a:endParaRPr>
          </a:p>
          <a:p>
            <a:pPr>
              <a:defRPr/>
            </a:pPr>
            <a:r>
              <a:rPr lang="pt-BR" sz="2000" dirty="0">
                <a:latin typeface="+mn-lt"/>
              </a:rPr>
              <a:t>Em um meio homogêneo e transparente a luz se propaga em linha reta.</a:t>
            </a:r>
          </a:p>
        </p:txBody>
      </p:sp>
      <p:pic>
        <p:nvPicPr>
          <p:cNvPr id="17412" name="Picture 8"/>
          <p:cNvPicPr>
            <a:picLocks noChangeAspect="1" noChangeArrowheads="1"/>
          </p:cNvPicPr>
          <p:nvPr/>
        </p:nvPicPr>
        <p:blipFill>
          <a:blip r:embed="rId2"/>
          <a:srcRect/>
          <a:stretch>
            <a:fillRect/>
          </a:stretch>
        </p:blipFill>
        <p:spPr bwMode="auto">
          <a:xfrm>
            <a:off x="1897807" y="3930123"/>
            <a:ext cx="3140630" cy="2195905"/>
          </a:xfrm>
          <a:prstGeom prst="rect">
            <a:avLst/>
          </a:prstGeom>
          <a:noFill/>
          <a:ln w="9525">
            <a:noFill/>
            <a:miter lim="800000"/>
            <a:headEnd/>
            <a:tailEnd/>
          </a:ln>
        </p:spPr>
      </p:pic>
      <p:sp>
        <p:nvSpPr>
          <p:cNvPr id="17413" name="Rectangle 9"/>
          <p:cNvSpPr>
            <a:spLocks noChangeArrowheads="1"/>
          </p:cNvSpPr>
          <p:nvPr/>
        </p:nvSpPr>
        <p:spPr bwMode="auto">
          <a:xfrm>
            <a:off x="7573310" y="1148545"/>
            <a:ext cx="3922171" cy="430887"/>
          </a:xfrm>
          <a:prstGeom prst="rect">
            <a:avLst/>
          </a:prstGeom>
          <a:noFill/>
          <a:ln w="9525">
            <a:noFill/>
            <a:miter lim="800000"/>
            <a:headEnd/>
            <a:tailEnd/>
          </a:ln>
        </p:spPr>
        <p:txBody>
          <a:bodyPr wrap="square">
            <a:spAutoFit/>
          </a:bodyPr>
          <a:lstStyle/>
          <a:p>
            <a:r>
              <a:rPr lang="pt-BR" sz="2200" b="1" dirty="0">
                <a:latin typeface="+mn-lt"/>
              </a:rPr>
              <a:t>Reversibilidade dos raios de luz</a:t>
            </a:r>
          </a:p>
        </p:txBody>
      </p:sp>
      <p:sp>
        <p:nvSpPr>
          <p:cNvPr id="3" name="Retângulo 2"/>
          <p:cNvSpPr/>
          <p:nvPr/>
        </p:nvSpPr>
        <p:spPr>
          <a:xfrm>
            <a:off x="389081" y="6232147"/>
            <a:ext cx="5330049" cy="400110"/>
          </a:xfrm>
          <a:prstGeom prst="rect">
            <a:avLst/>
          </a:prstGeom>
        </p:spPr>
        <p:txBody>
          <a:bodyPr wrap="none">
            <a:spAutoFit/>
          </a:bodyPr>
          <a:lstStyle/>
          <a:p>
            <a:pPr>
              <a:defRPr/>
            </a:pPr>
            <a:r>
              <a:rPr lang="pt-BR" sz="2000" dirty="0">
                <a:latin typeface="+mn-lt"/>
              </a:rPr>
              <a:t>As trajetórias dos raios de luz são independentes.</a:t>
            </a:r>
          </a:p>
        </p:txBody>
      </p:sp>
      <p:cxnSp>
        <p:nvCxnSpPr>
          <p:cNvPr id="5" name="Conector reto 4"/>
          <p:cNvCxnSpPr/>
          <p:nvPr/>
        </p:nvCxnSpPr>
        <p:spPr bwMode="auto">
          <a:xfrm>
            <a:off x="6805749" y="1285630"/>
            <a:ext cx="0" cy="531033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 name="Retângulo 5"/>
          <p:cNvSpPr/>
          <p:nvPr/>
        </p:nvSpPr>
        <p:spPr>
          <a:xfrm>
            <a:off x="7091477" y="5028075"/>
            <a:ext cx="5186414" cy="707886"/>
          </a:xfrm>
          <a:prstGeom prst="rect">
            <a:avLst/>
          </a:prstGeom>
        </p:spPr>
        <p:txBody>
          <a:bodyPr wrap="square">
            <a:spAutoFit/>
          </a:bodyPr>
          <a:lstStyle/>
          <a:p>
            <a:r>
              <a:rPr lang="pt-BR" sz="2000" dirty="0">
                <a:latin typeface="+mn-lt"/>
              </a:rPr>
              <a:t>A trajetória de um raio de luz não depende do sentido da propagação</a:t>
            </a:r>
            <a:r>
              <a:rPr lang="pt-BR" sz="2000" dirty="0"/>
              <a:t>.</a:t>
            </a:r>
          </a:p>
        </p:txBody>
      </p:sp>
      <p:sp>
        <p:nvSpPr>
          <p:cNvPr id="2" name="Retângulo 1"/>
          <p:cNvSpPr/>
          <p:nvPr/>
        </p:nvSpPr>
        <p:spPr>
          <a:xfrm>
            <a:off x="352981" y="3375965"/>
            <a:ext cx="5796972" cy="430887"/>
          </a:xfrm>
          <a:prstGeom prst="rect">
            <a:avLst/>
          </a:prstGeom>
        </p:spPr>
        <p:txBody>
          <a:bodyPr wrap="none">
            <a:spAutoFit/>
          </a:bodyPr>
          <a:lstStyle/>
          <a:p>
            <a:pPr>
              <a:defRPr/>
            </a:pPr>
            <a:r>
              <a:rPr lang="pt-BR" sz="2200" b="1" dirty="0">
                <a:latin typeface="+mn-lt"/>
              </a:rPr>
              <a:t>Independência das propagações dos raios de luz</a:t>
            </a:r>
          </a:p>
        </p:txBody>
      </p:sp>
      <p:cxnSp>
        <p:nvCxnSpPr>
          <p:cNvPr id="23" name="Conector reto 22"/>
          <p:cNvCxnSpPr/>
          <p:nvPr/>
        </p:nvCxnSpPr>
        <p:spPr bwMode="auto">
          <a:xfrm flipH="1">
            <a:off x="604841" y="2796447"/>
            <a:ext cx="5347153" cy="31796"/>
          </a:xfrm>
          <a:prstGeom prst="line">
            <a:avLst/>
          </a:prstGeom>
          <a:solidFill>
            <a:schemeClr val="accent1"/>
          </a:solidFill>
          <a:ln w="66675" cap="flat" cmpd="sng" algn="ctr">
            <a:solidFill>
              <a:srgbClr val="FF0000"/>
            </a:solidFill>
            <a:prstDash val="solid"/>
            <a:round/>
            <a:headEnd type="none" w="med" len="med"/>
            <a:tailEnd type="none" w="med" len="med"/>
          </a:ln>
          <a:effectLst/>
        </p:spPr>
      </p:cxnSp>
      <p:sp>
        <p:nvSpPr>
          <p:cNvPr id="24" name="Triângulo isósceles 23"/>
          <p:cNvSpPr/>
          <p:nvPr/>
        </p:nvSpPr>
        <p:spPr bwMode="auto">
          <a:xfrm rot="16200000">
            <a:off x="2942435" y="2672855"/>
            <a:ext cx="275154" cy="284376"/>
          </a:xfrm>
          <a:prstGeom prst="triangl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a:ln>
                <a:noFill/>
              </a:ln>
              <a:solidFill>
                <a:schemeClr val="tx1"/>
              </a:solidFill>
              <a:effectLst/>
              <a:latin typeface="Arial" charset="0"/>
              <a:cs typeface="Arial" charset="0"/>
            </a:endParaRPr>
          </a:p>
        </p:txBody>
      </p:sp>
      <p:pic>
        <p:nvPicPr>
          <p:cNvPr id="4" name="Imagem 3"/>
          <p:cNvPicPr>
            <a:picLocks noChangeAspect="1"/>
          </p:cNvPicPr>
          <p:nvPr/>
        </p:nvPicPr>
        <p:blipFill>
          <a:blip r:embed="rId3"/>
          <a:stretch>
            <a:fillRect/>
          </a:stretch>
        </p:blipFill>
        <p:spPr>
          <a:xfrm>
            <a:off x="7461546" y="1645964"/>
            <a:ext cx="3922170" cy="3315578"/>
          </a:xfrm>
          <a:prstGeom prst="rect">
            <a:avLst/>
          </a:prstGeom>
        </p:spPr>
      </p:pic>
      <p:pic>
        <p:nvPicPr>
          <p:cNvPr id="17" name="Imagem 16"/>
          <p:cNvPicPr>
            <a:picLocks noChangeAspect="1"/>
          </p:cNvPicPr>
          <p:nvPr/>
        </p:nvPicPr>
        <p:blipFill>
          <a:blip r:embed="rId4"/>
          <a:stretch>
            <a:fillRect/>
          </a:stretch>
        </p:blipFill>
        <p:spPr>
          <a:xfrm>
            <a:off x="11599408" y="117265"/>
            <a:ext cx="488736" cy="573209"/>
          </a:xfrm>
          <a:prstGeom prst="rect">
            <a:avLst/>
          </a:prstGeom>
        </p:spPr>
      </p:pic>
      <p:cxnSp>
        <p:nvCxnSpPr>
          <p:cNvPr id="18" name="Conector reto 17"/>
          <p:cNvCxnSpPr/>
          <p:nvPr/>
        </p:nvCxnSpPr>
        <p:spPr>
          <a:xfrm>
            <a:off x="18574" y="779530"/>
            <a:ext cx="12153358" cy="0"/>
          </a:xfrm>
          <a:prstGeom prst="line">
            <a:avLst/>
          </a:prstGeom>
          <a:ln w="53975">
            <a:solidFill>
              <a:srgbClr val="C0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74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823"/>
                                        </p:tgtEl>
                                        <p:attrNameLst>
                                          <p:attrName>style.visibility</p:attrName>
                                        </p:attrNameLst>
                                      </p:cBhvr>
                                      <p:to>
                                        <p:strVal val="visible"/>
                                      </p:to>
                                    </p:set>
                                    <p:animEffect transition="in" filter="fade">
                                      <p:cBhvr>
                                        <p:cTn id="13" dur="500"/>
                                        <p:tgtEl>
                                          <p:spTgt spid="348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17409"/>
                                        </p:tgtEl>
                                        <p:attrNameLst>
                                          <p:attrName>style.visibility</p:attrName>
                                        </p:attrNameLst>
                                      </p:cBhvr>
                                      <p:to>
                                        <p:strVal val="visible"/>
                                      </p:to>
                                    </p:set>
                                    <p:animEffect transition="in" filter="fade">
                                      <p:cBhvr>
                                        <p:cTn id="18" dur="500"/>
                                        <p:tgtEl>
                                          <p:spTgt spid="17409"/>
                                        </p:tgtEl>
                                      </p:cBhvr>
                                    </p:animEffect>
                                  </p:childTnLst>
                                </p:cTn>
                              </p:par>
                              <p:par>
                                <p:cTn id="19" presetID="10" presetClass="entr" presetSubtype="0" fill="hold" nodeType="withEffect">
                                  <p:stCondLst>
                                    <p:cond delay="0"/>
                                  </p:stCondLst>
                                  <p:childTnLst>
                                    <p:set>
                                      <p:cBhvr>
                                        <p:cTn id="20" dur="1" fill="hold">
                                          <p:stCondLst>
                                            <p:cond delay="0"/>
                                          </p:stCondLst>
                                        </p:cTn>
                                        <p:tgtEl>
                                          <p:spTgt spid="17412"/>
                                        </p:tgtEl>
                                        <p:attrNameLst>
                                          <p:attrName>style.visibility</p:attrName>
                                        </p:attrNameLst>
                                      </p:cBhvr>
                                      <p:to>
                                        <p:strVal val="visible"/>
                                      </p:to>
                                    </p:set>
                                    <p:animEffect transition="in" filter="fade">
                                      <p:cBhvr>
                                        <p:cTn id="21" dur="500"/>
                                        <p:tgtEl>
                                          <p:spTgt spid="174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413"/>
                                        </p:tgtEl>
                                        <p:attrNameLst>
                                          <p:attrName>style.visibility</p:attrName>
                                        </p:attrNameLst>
                                      </p:cBhvr>
                                      <p:to>
                                        <p:strVal val="visible"/>
                                      </p:to>
                                    </p:set>
                                    <p:animEffect transition="in" filter="fade">
                                      <p:cBhvr>
                                        <p:cTn id="32" dur="500"/>
                                        <p:tgtEl>
                                          <p:spTgt spid="17413"/>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P spid="34823" grpId="0"/>
      <p:bldP spid="17413" grpId="0"/>
      <p:bldP spid="3" grpId="0"/>
      <p:bldP spid="6" grpId="0"/>
      <p:bldP spid="2" grpId="0"/>
      <p:bldP spid="24" grpId="0" animBg="1"/>
    </p:bldLst>
  </p:timing>
</p:sld>
</file>

<file path=ppt/theme/theme1.xml><?xml version="1.0" encoding="utf-8"?>
<a:theme xmlns:a="http://schemas.openxmlformats.org/drawingml/2006/main" name="Tema do Office">
  <a:themeElements>
    <a:clrScheme name="Tema do Offic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Tema do 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a do Offic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4005</TotalTime>
  <Words>1886</Words>
  <Application>Microsoft Office PowerPoint</Application>
  <PresentationFormat>Widescreen</PresentationFormat>
  <Paragraphs>398</Paragraphs>
  <Slides>45</Slides>
  <Notes>8</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45</vt:i4>
      </vt:variant>
    </vt:vector>
  </HeadingPairs>
  <TitlesOfParts>
    <vt:vector size="50" baseType="lpstr">
      <vt:lpstr>Arial</vt:lpstr>
      <vt:lpstr>Calibri</vt:lpstr>
      <vt:lpstr>Calibri Light</vt:lpstr>
      <vt:lpstr>Cambria Math</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Caio Gomes</dc:creator>
  <cp:lastModifiedBy>Caio Gomes</cp:lastModifiedBy>
  <cp:revision>639</cp:revision>
  <cp:lastPrinted>2022-03-11T14:59:34Z</cp:lastPrinted>
  <dcterms:created xsi:type="dcterms:W3CDTF">2017-06-04T16:44:44Z</dcterms:created>
  <dcterms:modified xsi:type="dcterms:W3CDTF">2022-05-13T19:45:22Z</dcterms:modified>
</cp:coreProperties>
</file>