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33" r:id="rId2"/>
    <p:sldId id="313" r:id="rId3"/>
    <p:sldId id="314" r:id="rId4"/>
    <p:sldId id="315" r:id="rId5"/>
    <p:sldId id="316" r:id="rId6"/>
    <p:sldId id="328" r:id="rId7"/>
    <p:sldId id="329" r:id="rId8"/>
    <p:sldId id="330" r:id="rId9"/>
    <p:sldId id="331" r:id="rId10"/>
    <p:sldId id="332" r:id="rId11"/>
    <p:sldId id="334" r:id="rId12"/>
    <p:sldId id="335" r:id="rId13"/>
    <p:sldId id="336" r:id="rId14"/>
    <p:sldId id="337" r:id="rId15"/>
    <p:sldId id="338" r:id="rId16"/>
    <p:sldId id="339" r:id="rId17"/>
    <p:sldId id="351" r:id="rId18"/>
    <p:sldId id="352" r:id="rId19"/>
    <p:sldId id="353" r:id="rId20"/>
    <p:sldId id="354" r:id="rId21"/>
    <p:sldId id="355" r:id="rId22"/>
    <p:sldId id="356" r:id="rId23"/>
    <p:sldId id="357" r:id="rId24"/>
    <p:sldId id="358" r:id="rId25"/>
    <p:sldId id="359" r:id="rId26"/>
    <p:sldId id="360" r:id="rId27"/>
    <p:sldId id="361" r:id="rId28"/>
    <p:sldId id="340" r:id="rId29"/>
    <p:sldId id="346" r:id="rId30"/>
    <p:sldId id="347" r:id="rId31"/>
    <p:sldId id="349" r:id="rId32"/>
    <p:sldId id="348" r:id="rId33"/>
    <p:sldId id="345" r:id="rId34"/>
    <p:sldId id="350" r:id="rId35"/>
  </p:sldIdLst>
  <p:sldSz cx="12192000" cy="6858000"/>
  <p:notesSz cx="10234613" cy="710406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752"/>
    <a:srgbClr val="5A27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981" autoAdjust="0"/>
  </p:normalViewPr>
  <p:slideViewPr>
    <p:cSldViewPr snapToGrid="0">
      <p:cViewPr varScale="1">
        <p:scale>
          <a:sx n="64" d="100"/>
          <a:sy n="64"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4434618" cy="35592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5797708" y="0"/>
            <a:ext cx="4434617" cy="355920"/>
          </a:xfrm>
          <a:prstGeom prst="rect">
            <a:avLst/>
          </a:prstGeom>
        </p:spPr>
        <p:txBody>
          <a:bodyPr vert="horz" lIns="91440" tIns="45720" rIns="91440" bIns="45720" rtlCol="0"/>
          <a:lstStyle>
            <a:lvl1pPr algn="r">
              <a:defRPr sz="1200"/>
            </a:lvl1pPr>
          </a:lstStyle>
          <a:p>
            <a:endParaRPr lang="pt-BR"/>
          </a:p>
        </p:txBody>
      </p:sp>
      <p:sp>
        <p:nvSpPr>
          <p:cNvPr id="4" name="Espaço Reservado para Rodapé 3"/>
          <p:cNvSpPr>
            <a:spLocks noGrp="1"/>
          </p:cNvSpPr>
          <p:nvPr>
            <p:ph type="ftr" sz="quarter" idx="2"/>
          </p:nvPr>
        </p:nvSpPr>
        <p:spPr>
          <a:xfrm>
            <a:off x="1" y="6748143"/>
            <a:ext cx="4434618" cy="35592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5797708" y="6748143"/>
            <a:ext cx="4434617" cy="355920"/>
          </a:xfrm>
          <a:prstGeom prst="rect">
            <a:avLst/>
          </a:prstGeom>
        </p:spPr>
        <p:txBody>
          <a:bodyPr vert="horz" lIns="91440" tIns="45720" rIns="91440" bIns="45720" rtlCol="0" anchor="b"/>
          <a:lstStyle>
            <a:lvl1pPr algn="r">
              <a:defRPr sz="1200"/>
            </a:lvl1pPr>
          </a:lstStyle>
          <a:p>
            <a:fld id="{F2AA4F29-2B45-40CA-8D71-16799D58900A}" type="slidenum">
              <a:rPr lang="pt-BR" smtClean="0"/>
              <a:t>‹nº›</a:t>
            </a:fld>
            <a:endParaRPr lang="pt-BR"/>
          </a:p>
        </p:txBody>
      </p:sp>
    </p:spTree>
    <p:extLst>
      <p:ext uri="{BB962C8B-B14F-4D97-AF65-F5344CB8AC3E}">
        <p14:creationId xmlns:p14="http://schemas.microsoft.com/office/powerpoint/2010/main" val="106700492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4435475" cy="3556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5797550" y="0"/>
            <a:ext cx="4435475" cy="355600"/>
          </a:xfrm>
          <a:prstGeom prst="rect">
            <a:avLst/>
          </a:prstGeom>
        </p:spPr>
        <p:txBody>
          <a:bodyPr vert="horz" lIns="91440" tIns="45720" rIns="91440" bIns="45720" rtlCol="0"/>
          <a:lstStyle>
            <a:lvl1pPr algn="r">
              <a:defRPr sz="1200"/>
            </a:lvl1pPr>
          </a:lstStyle>
          <a:p>
            <a:endParaRPr lang="pt-BR"/>
          </a:p>
        </p:txBody>
      </p:sp>
      <p:sp>
        <p:nvSpPr>
          <p:cNvPr id="4" name="Espaço Reservado para Imagem de Slide 3"/>
          <p:cNvSpPr>
            <a:spLocks noGrp="1" noRot="1" noChangeAspect="1"/>
          </p:cNvSpPr>
          <p:nvPr>
            <p:ph type="sldImg" idx="2"/>
          </p:nvPr>
        </p:nvSpPr>
        <p:spPr>
          <a:xfrm>
            <a:off x="2984500" y="887413"/>
            <a:ext cx="4265613" cy="2398712"/>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1023938" y="3419475"/>
            <a:ext cx="8186737" cy="2797175"/>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6748463"/>
            <a:ext cx="4435475" cy="3556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5797550" y="6748463"/>
            <a:ext cx="4435475" cy="355600"/>
          </a:xfrm>
          <a:prstGeom prst="rect">
            <a:avLst/>
          </a:prstGeom>
        </p:spPr>
        <p:txBody>
          <a:bodyPr vert="horz" lIns="91440" tIns="45720" rIns="91440" bIns="45720" rtlCol="0" anchor="b"/>
          <a:lstStyle>
            <a:lvl1pPr algn="r">
              <a:defRPr sz="1200"/>
            </a:lvl1pPr>
          </a:lstStyle>
          <a:p>
            <a:fld id="{B464C326-71DC-44BC-B7D0-1FAA86EAA329}" type="slidenum">
              <a:rPr lang="pt-BR" smtClean="0"/>
              <a:t>‹nº›</a:t>
            </a:fld>
            <a:endParaRPr lang="pt-BR"/>
          </a:p>
        </p:txBody>
      </p:sp>
    </p:spTree>
    <p:extLst>
      <p:ext uri="{BB962C8B-B14F-4D97-AF65-F5344CB8AC3E}">
        <p14:creationId xmlns:p14="http://schemas.microsoft.com/office/powerpoint/2010/main" val="292714751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DEDED635-921A-4A2C-8D87-CB64A6C40636}" type="slidenum">
              <a:rPr lang="pt-BR" smtClean="0"/>
              <a:pPr>
                <a:defRPr/>
              </a:pPr>
              <a:t>21</a:t>
            </a:fld>
            <a:endParaRPr lang="pt-BR"/>
          </a:p>
        </p:txBody>
      </p:sp>
    </p:spTree>
    <p:extLst>
      <p:ext uri="{BB962C8B-B14F-4D97-AF65-F5344CB8AC3E}">
        <p14:creationId xmlns:p14="http://schemas.microsoft.com/office/powerpoint/2010/main" val="278522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8AB33025-43CD-4EF8-BBCA-A206FE7AD3E3}" type="datetimeFigureOut">
              <a:rPr lang="pt-BR" smtClean="0"/>
              <a:t>15/05/2022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133200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AB33025-43CD-4EF8-BBCA-A206FE7AD3E3}" type="datetimeFigureOut">
              <a:rPr lang="pt-BR" smtClean="0"/>
              <a:t>15/05/2022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119726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AB33025-43CD-4EF8-BBCA-A206FE7AD3E3}" type="datetimeFigureOut">
              <a:rPr lang="pt-BR" smtClean="0"/>
              <a:t>15/05/2022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178498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8AB33025-43CD-4EF8-BBCA-A206FE7AD3E3}" type="datetimeFigureOut">
              <a:rPr lang="pt-BR" smtClean="0"/>
              <a:t>15/05/2022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422024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8AB33025-43CD-4EF8-BBCA-A206FE7AD3E3}" type="datetimeFigureOut">
              <a:rPr lang="pt-BR" smtClean="0"/>
              <a:t>15/05/2022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3127925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8AB33025-43CD-4EF8-BBCA-A206FE7AD3E3}" type="datetimeFigureOut">
              <a:rPr lang="pt-BR" smtClean="0"/>
              <a:t>15/05/2022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1078866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8AB33025-43CD-4EF8-BBCA-A206FE7AD3E3}" type="datetimeFigureOut">
              <a:rPr lang="pt-BR" smtClean="0"/>
              <a:t>15/05/2022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18212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8AB33025-43CD-4EF8-BBCA-A206FE7AD3E3}" type="datetimeFigureOut">
              <a:rPr lang="pt-BR" smtClean="0"/>
              <a:t>15/05/2022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198128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AB33025-43CD-4EF8-BBCA-A206FE7AD3E3}" type="datetimeFigureOut">
              <a:rPr lang="pt-BR" smtClean="0"/>
              <a:t>15/05/2022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3883674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8AB33025-43CD-4EF8-BBCA-A206FE7AD3E3}" type="datetimeFigureOut">
              <a:rPr lang="pt-BR" smtClean="0"/>
              <a:t>15/05/2022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3220997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8AB33025-43CD-4EF8-BBCA-A206FE7AD3E3}" type="datetimeFigureOut">
              <a:rPr lang="pt-BR" smtClean="0"/>
              <a:t>15/05/2022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3DA2025-4626-449A-846F-96CD2B041F47}" type="slidenum">
              <a:rPr lang="pt-BR" smtClean="0"/>
              <a:t>‹nº›</a:t>
            </a:fld>
            <a:endParaRPr lang="pt-BR"/>
          </a:p>
        </p:txBody>
      </p:sp>
    </p:spTree>
    <p:extLst>
      <p:ext uri="{BB962C8B-B14F-4D97-AF65-F5344CB8AC3E}">
        <p14:creationId xmlns:p14="http://schemas.microsoft.com/office/powerpoint/2010/main" val="363925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33025-43CD-4EF8-BBCA-A206FE7AD3E3}" type="datetimeFigureOut">
              <a:rPr lang="pt-BR" smtClean="0"/>
              <a:t>15/05/2022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A2025-4626-449A-846F-96CD2B041F47}" type="slidenum">
              <a:rPr lang="pt-BR" smtClean="0"/>
              <a:t>‹nº›</a:t>
            </a:fld>
            <a:endParaRPr lang="pt-BR"/>
          </a:p>
        </p:txBody>
      </p:sp>
    </p:spTree>
    <p:extLst>
      <p:ext uri="{BB962C8B-B14F-4D97-AF65-F5344CB8AC3E}">
        <p14:creationId xmlns:p14="http://schemas.microsoft.com/office/powerpoint/2010/main" val="1283670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911.png"/><Relationship Id="rId7" Type="http://schemas.openxmlformats.org/officeDocument/2006/relationships/image" Target="../media/image137.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12100.png"/><Relationship Id="rId5" Type="http://schemas.openxmlformats.org/officeDocument/2006/relationships/image" Target="../media/image11100.png"/><Relationship Id="rId10" Type="http://schemas.openxmlformats.org/officeDocument/2006/relationships/image" Target="../media/image28.png"/><Relationship Id="rId4" Type="http://schemas.openxmlformats.org/officeDocument/2006/relationships/image" Target="../media/image1010.png"/><Relationship Id="rId9" Type="http://schemas.openxmlformats.org/officeDocument/2006/relationships/image" Target="../media/image151.png"/></Relationships>
</file>

<file path=ppt/slides/_rels/slide1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1.png"/><Relationship Id="rId7" Type="http://schemas.openxmlformats.org/officeDocument/2006/relationships/image" Target="../media/image221.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1.png"/><Relationship Id="rId5" Type="http://schemas.openxmlformats.org/officeDocument/2006/relationships/image" Target="../media/image17.png"/><Relationship Id="rId10" Type="http://schemas.openxmlformats.org/officeDocument/2006/relationships/image" Target="../media/image20.png"/><Relationship Id="rId4" Type="http://schemas.openxmlformats.org/officeDocument/2006/relationships/image" Target="../media/image16.png"/><Relationship Id="rId9"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911.png"/><Relationship Id="rId7" Type="http://schemas.openxmlformats.org/officeDocument/2006/relationships/image" Target="../media/image137.png"/><Relationship Id="rId2"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12100.png"/><Relationship Id="rId11" Type="http://schemas.openxmlformats.org/officeDocument/2006/relationships/image" Target="../media/image281.png"/><Relationship Id="rId5" Type="http://schemas.openxmlformats.org/officeDocument/2006/relationships/image" Target="../media/image11100.png"/><Relationship Id="rId10" Type="http://schemas.openxmlformats.org/officeDocument/2006/relationships/image" Target="../media/image31.png"/><Relationship Id="rId4" Type="http://schemas.openxmlformats.org/officeDocument/2006/relationships/image" Target="../media/image1010.png"/><Relationship Id="rId9" Type="http://schemas.openxmlformats.org/officeDocument/2006/relationships/image" Target="../media/image151.png"/></Relationships>
</file>

<file path=ppt/slides/_rels/slide1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1.png"/><Relationship Id="rId7" Type="http://schemas.openxmlformats.org/officeDocument/2006/relationships/image" Target="../media/image34.png"/><Relationship Id="rId12" Type="http://schemas.openxmlformats.org/officeDocument/2006/relationships/image" Target="../media/image39.png"/><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321.png"/><Relationship Id="rId10" Type="http://schemas.openxmlformats.org/officeDocument/2006/relationships/image" Target="../media/image37.png"/><Relationship Id="rId4" Type="http://schemas.openxmlformats.org/officeDocument/2006/relationships/image" Target="../media/image312.png"/><Relationship Id="rId9" Type="http://schemas.openxmlformats.org/officeDocument/2006/relationships/image" Target="../media/image36.png"/></Relationships>
</file>

<file path=ppt/slides/_rels/slide15.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43.png"/><Relationship Id="rId11" Type="http://schemas.openxmlformats.org/officeDocument/2006/relationships/image" Target="../media/image48.png"/><Relationship Id="rId5" Type="http://schemas.openxmlformats.org/officeDocument/2006/relationships/image" Target="../media/image42.png"/><Relationship Id="rId10" Type="http://schemas.openxmlformats.org/officeDocument/2006/relationships/image" Target="../media/image47.png"/><Relationship Id="rId4" Type="http://schemas.openxmlformats.org/officeDocument/2006/relationships/image" Target="../media/image40.png"/><Relationship Id="rId9" Type="http://schemas.openxmlformats.org/officeDocument/2006/relationships/image" Target="../media/image44.png"/></Relationships>
</file>

<file path=ppt/slides/_rels/slide16.xml.rels><?xml version="1.0" encoding="UTF-8" standalone="yes"?>
<Relationships xmlns="http://schemas.openxmlformats.org/package/2006/relationships"><Relationship Id="rId8" Type="http://schemas.openxmlformats.org/officeDocument/2006/relationships/image" Target="../media/image52.png"/><Relationship Id="rId13" Type="http://schemas.openxmlformats.org/officeDocument/2006/relationships/image" Target="../media/image58.png"/><Relationship Id="rId3" Type="http://schemas.openxmlformats.org/officeDocument/2006/relationships/image" Target="../media/image51.png"/><Relationship Id="rId7" Type="http://schemas.openxmlformats.org/officeDocument/2006/relationships/image" Target="../media/image560.png"/><Relationship Id="rId12" Type="http://schemas.openxmlformats.org/officeDocument/2006/relationships/image" Target="../media/image650.png"/><Relationship Id="rId2" Type="http://schemas.openxmlformats.org/officeDocument/2006/relationships/image" Target="../media/image50.png"/><Relationship Id="rId1" Type="http://schemas.openxmlformats.org/officeDocument/2006/relationships/slideLayout" Target="../slideLayouts/slideLayout7.xml"/><Relationship Id="rId6" Type="http://schemas.openxmlformats.org/officeDocument/2006/relationships/image" Target="../media/image55.png"/><Relationship Id="rId11" Type="http://schemas.openxmlformats.org/officeDocument/2006/relationships/image" Target="../media/image641.png"/><Relationship Id="rId5" Type="http://schemas.openxmlformats.org/officeDocument/2006/relationships/image" Target="../media/image54.png"/><Relationship Id="rId10" Type="http://schemas.openxmlformats.org/officeDocument/2006/relationships/image" Target="../media/image631.png"/><Relationship Id="rId4" Type="http://schemas.openxmlformats.org/officeDocument/2006/relationships/image" Target="../media/image53.png"/><Relationship Id="rId9" Type="http://schemas.openxmlformats.org/officeDocument/2006/relationships/image" Target="../media/image57.png"/><Relationship Id="rId14" Type="http://schemas.openxmlformats.org/officeDocument/2006/relationships/image" Target="../media/image59.png"/></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20.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49.png"/><Relationship Id="rId7" Type="http://schemas.openxmlformats.org/officeDocument/2006/relationships/image" Target="../media/image65.png"/><Relationship Id="rId2" Type="http://schemas.openxmlformats.org/officeDocument/2006/relationships/image" Target="../media/image43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2.png"/><Relationship Id="rId4" Type="http://schemas.openxmlformats.org/officeDocument/2006/relationships/image" Target="../media/image450.png"/><Relationship Id="rId9" Type="http://schemas.openxmlformats.org/officeDocument/2006/relationships/image" Target="../media/image67.png"/></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20.png"/><Relationship Id="rId2" Type="http://schemas.openxmlformats.org/officeDocument/2006/relationships/image" Target="../media/image68.png"/><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21.xml.rels><?xml version="1.0" encoding="UTF-8" standalone="yes"?>
<Relationships xmlns="http://schemas.openxmlformats.org/package/2006/relationships"><Relationship Id="rId8" Type="http://schemas.openxmlformats.org/officeDocument/2006/relationships/image" Target="../media/image71.png"/><Relationship Id="rId13" Type="http://schemas.openxmlformats.org/officeDocument/2006/relationships/image" Target="../media/image74.png"/><Relationship Id="rId3" Type="http://schemas.openxmlformats.org/officeDocument/2006/relationships/image" Target="../media/image68.png"/><Relationship Id="rId7" Type="http://schemas.openxmlformats.org/officeDocument/2006/relationships/image" Target="../media/image70.png"/><Relationship Id="rId12" Type="http://schemas.openxmlformats.org/officeDocument/2006/relationships/image" Target="../media/image73.png"/><Relationship Id="rId17" Type="http://schemas.openxmlformats.org/officeDocument/2006/relationships/image" Target="../media/image78.png"/><Relationship Id="rId2" Type="http://schemas.openxmlformats.org/officeDocument/2006/relationships/notesSlide" Target="../notesSlides/notesSlide1.xml"/><Relationship Id="rId16" Type="http://schemas.openxmlformats.org/officeDocument/2006/relationships/image" Target="../media/image77.png"/><Relationship Id="rId1" Type="http://schemas.openxmlformats.org/officeDocument/2006/relationships/slideLayout" Target="../slideLayouts/slideLayout2.xml"/><Relationship Id="rId6" Type="http://schemas.openxmlformats.org/officeDocument/2006/relationships/image" Target="../media/image49.png"/><Relationship Id="rId11" Type="http://schemas.openxmlformats.org/officeDocument/2006/relationships/image" Target="../media/image72.png"/><Relationship Id="rId5" Type="http://schemas.openxmlformats.org/officeDocument/2006/relationships/image" Target="../media/image540.png"/><Relationship Id="rId15" Type="http://schemas.openxmlformats.org/officeDocument/2006/relationships/image" Target="../media/image76.png"/><Relationship Id="rId10" Type="http://schemas.openxmlformats.org/officeDocument/2006/relationships/image" Target="../media/image580.png"/><Relationship Id="rId4" Type="http://schemas.openxmlformats.org/officeDocument/2006/relationships/image" Target="../media/image60.png"/><Relationship Id="rId9" Type="http://schemas.openxmlformats.org/officeDocument/2006/relationships/image" Target="../media/image570.png"/><Relationship Id="rId14" Type="http://schemas.openxmlformats.org/officeDocument/2006/relationships/image" Target="../media/image75.png"/></Relationships>
</file>

<file path=ppt/slides/_rels/slide22.xml.rels><?xml version="1.0" encoding="UTF-8" standalone="yes"?>
<Relationships xmlns="http://schemas.openxmlformats.org/package/2006/relationships"><Relationship Id="rId3" Type="http://schemas.openxmlformats.org/officeDocument/2006/relationships/image" Target="../media/image520.png"/><Relationship Id="rId2" Type="http://schemas.openxmlformats.org/officeDocument/2006/relationships/image" Target="../media/image68.png"/><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23.xml.rels><?xml version="1.0" encoding="UTF-8" standalone="yes"?>
<Relationships xmlns="http://schemas.openxmlformats.org/package/2006/relationships"><Relationship Id="rId2" Type="http://schemas.openxmlformats.org/officeDocument/2006/relationships/image" Target="../media/image5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1.png"/><Relationship Id="rId1" Type="http://schemas.openxmlformats.org/officeDocument/2006/relationships/slideLayout" Target="../slideLayouts/slideLayout2.xml"/><Relationship Id="rId4" Type="http://schemas.openxmlformats.org/officeDocument/2006/relationships/image" Target="../media/image94.png"/></Relationships>
</file>

<file path=ppt/slides/_rels/slide25.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1.png"/><Relationship Id="rId1" Type="http://schemas.openxmlformats.org/officeDocument/2006/relationships/slideLayout" Target="../slideLayouts/slideLayout2.xml"/><Relationship Id="rId4" Type="http://schemas.openxmlformats.org/officeDocument/2006/relationships/image" Target="../media/image94.png"/></Relationships>
</file>

<file path=ppt/slides/_rels/slide26.xml.rels><?xml version="1.0" encoding="UTF-8" standalone="yes"?>
<Relationships xmlns="http://schemas.openxmlformats.org/package/2006/relationships"><Relationship Id="rId8" Type="http://schemas.openxmlformats.org/officeDocument/2006/relationships/image" Target="../media/image98.png"/><Relationship Id="rId3" Type="http://schemas.openxmlformats.org/officeDocument/2006/relationships/image" Target="../media/image69.png"/><Relationship Id="rId7" Type="http://schemas.openxmlformats.org/officeDocument/2006/relationships/image" Target="../media/image97.png"/><Relationship Id="rId2" Type="http://schemas.openxmlformats.org/officeDocument/2006/relationships/image" Target="../media/image61.png"/><Relationship Id="rId1" Type="http://schemas.openxmlformats.org/officeDocument/2006/relationships/slideLayout" Target="../slideLayouts/slideLayout2.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image" Target="../media/image94.png"/></Relationships>
</file>

<file path=ppt/slides/_rels/slide27.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1.png"/><Relationship Id="rId1" Type="http://schemas.openxmlformats.org/officeDocument/2006/relationships/slideLayout" Target="../slideLayouts/slideLayout2.xml"/><Relationship Id="rId4" Type="http://schemas.openxmlformats.org/officeDocument/2006/relationships/image" Target="../media/image94.png"/></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image" Target="../media/image91.png"/><Relationship Id="rId7" Type="http://schemas.openxmlformats.org/officeDocument/2006/relationships/image" Target="../media/image86.png"/><Relationship Id="rId2" Type="http://schemas.openxmlformats.org/officeDocument/2006/relationships/image" Target="../media/image79.png"/><Relationship Id="rId1" Type="http://schemas.openxmlformats.org/officeDocument/2006/relationships/slideLayout" Target="../slideLayouts/slideLayout1.xml"/><Relationship Id="rId6" Type="http://schemas.openxmlformats.org/officeDocument/2006/relationships/image" Target="../media/image122.png"/><Relationship Id="rId5" Type="http://schemas.openxmlformats.org/officeDocument/2006/relationships/image" Target="../media/image112.png"/><Relationship Id="rId4" Type="http://schemas.openxmlformats.org/officeDocument/2006/relationships/image" Target="../media/image101.png"/></Relationships>
</file>

<file path=ppt/slides/_rels/slide3.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image" Target="../media/image161.png"/><Relationship Id="rId7" Type="http://schemas.openxmlformats.org/officeDocument/2006/relationships/image" Target="../media/image202.png"/><Relationship Id="rId2" Type="http://schemas.openxmlformats.org/officeDocument/2006/relationships/image" Target="../media/image81.png"/><Relationship Id="rId1" Type="http://schemas.openxmlformats.org/officeDocument/2006/relationships/slideLayout" Target="../slideLayouts/slideLayout1.xml"/><Relationship Id="rId6" Type="http://schemas.openxmlformats.org/officeDocument/2006/relationships/image" Target="../media/image192.png"/><Relationship Id="rId5" Type="http://schemas.openxmlformats.org/officeDocument/2006/relationships/image" Target="../media/image182.png"/><Relationship Id="rId4" Type="http://schemas.openxmlformats.org/officeDocument/2006/relationships/image" Target="../media/image172.png"/></Relationships>
</file>

<file path=ppt/slides/_rels/slide31.xml.rels><?xml version="1.0" encoding="UTF-8" standalone="yes"?>
<Relationships xmlns="http://schemas.openxmlformats.org/package/2006/relationships"><Relationship Id="rId3" Type="http://schemas.openxmlformats.org/officeDocument/2006/relationships/image" Target="../media/image9110.png"/><Relationship Id="rId2" Type="http://schemas.openxmlformats.org/officeDocument/2006/relationships/image" Target="../media/image84.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1100.png"/><Relationship Id="rId4" Type="http://schemas.openxmlformats.org/officeDocument/2006/relationships/image" Target="../media/image105.png"/></Relationships>
</file>

<file path=ppt/slides/_rels/slide32.xml.rels><?xml version="1.0" encoding="UTF-8" standalone="yes"?>
<Relationships xmlns="http://schemas.openxmlformats.org/package/2006/relationships"><Relationship Id="rId3" Type="http://schemas.openxmlformats.org/officeDocument/2006/relationships/image" Target="../media/image2001.png"/><Relationship Id="rId7" Type="http://schemas.openxmlformats.org/officeDocument/2006/relationships/image" Target="../media/image1.png"/><Relationship Id="rId2" Type="http://schemas.openxmlformats.org/officeDocument/2006/relationships/image" Target="../media/image82.png"/><Relationship Id="rId1" Type="http://schemas.openxmlformats.org/officeDocument/2006/relationships/slideLayout" Target="../slideLayouts/slideLayout2.xml"/><Relationship Id="rId6" Type="http://schemas.openxmlformats.org/officeDocument/2006/relationships/image" Target="../media/image2200.png"/><Relationship Id="rId4" Type="http://schemas.openxmlformats.org/officeDocument/2006/relationships/image" Target="../media/image83.png"/></Relationships>
</file>

<file path=ppt/slides/_rels/slide33.xml.rels><?xml version="1.0" encoding="UTF-8" standalone="yes"?>
<Relationships xmlns="http://schemas.openxmlformats.org/package/2006/relationships"><Relationship Id="rId3" Type="http://schemas.openxmlformats.org/officeDocument/2006/relationships/image" Target="../media/image890.png"/><Relationship Id="rId2" Type="http://schemas.openxmlformats.org/officeDocument/2006/relationships/image" Target="../media/image88.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80.png"/></Relationships>
</file>

<file path=ppt/slides/_rels/slide34.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10.png"/><Relationship Id="rId13" Type="http://schemas.openxmlformats.org/officeDocument/2006/relationships/image" Target="../media/image12.png"/><Relationship Id="rId3" Type="http://schemas.openxmlformats.org/officeDocument/2006/relationships/image" Target="../media/image410.png"/><Relationship Id="rId7" Type="http://schemas.openxmlformats.org/officeDocument/2006/relationships/image" Target="../media/image9.png"/><Relationship Id="rId12" Type="http://schemas.openxmlformats.org/officeDocument/2006/relationships/image" Target="../media/image11.png"/><Relationship Id="rId2" Type="http://schemas.openxmlformats.org/officeDocument/2006/relationships/image" Target="../media/image310.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image" Target="../media/image110.png"/><Relationship Id="rId4" Type="http://schemas.openxmlformats.org/officeDocument/2006/relationships/image" Target="../media/image56.png"/><Relationship Id="rId9" Type="http://schemas.openxmlformats.org/officeDocument/2006/relationships/image" Target="../media/image100.png"/></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600.png"/><Relationship Id="rId7" Type="http://schemas.openxmlformats.org/officeDocument/2006/relationships/image" Target="../media/image2000.png"/><Relationship Id="rId2" Type="http://schemas.openxmlformats.org/officeDocument/2006/relationships/image" Target="../media/image1500.png"/><Relationship Id="rId1" Type="http://schemas.openxmlformats.org/officeDocument/2006/relationships/slideLayout" Target="../slideLayouts/slideLayout2.xml"/><Relationship Id="rId6" Type="http://schemas.openxmlformats.org/officeDocument/2006/relationships/image" Target="../media/image1900.png"/><Relationship Id="rId5" Type="http://schemas.openxmlformats.org/officeDocument/2006/relationships/image" Target="../media/image1800.png"/><Relationship Id="rId4" Type="http://schemas.openxmlformats.org/officeDocument/2006/relationships/image" Target="../media/image1700.png"/><Relationship Id="rId9" Type="http://schemas.openxmlformats.org/officeDocument/2006/relationships/image" Target="../media/image220.png"/></Relationships>
</file>

<file path=ppt/slides/_rels/slide9.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20.png"/><Relationship Id="rId3" Type="http://schemas.openxmlformats.org/officeDocument/2006/relationships/image" Target="../media/image240.png"/><Relationship Id="rId7" Type="http://schemas.openxmlformats.org/officeDocument/2006/relationships/image" Target="../media/image280.png"/><Relationship Id="rId12" Type="http://schemas.openxmlformats.org/officeDocument/2006/relationships/image" Target="../media/image330.png"/><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270.png"/><Relationship Id="rId11" Type="http://schemas.openxmlformats.org/officeDocument/2006/relationships/image" Target="../media/image25.png"/><Relationship Id="rId5" Type="http://schemas.openxmlformats.org/officeDocument/2006/relationships/image" Target="../media/image260.png"/><Relationship Id="rId15" Type="http://schemas.openxmlformats.org/officeDocument/2006/relationships/image" Target="../media/image340.png"/><Relationship Id="rId10" Type="http://schemas.openxmlformats.org/officeDocument/2006/relationships/image" Target="../media/image311.png"/><Relationship Id="rId4" Type="http://schemas.openxmlformats.org/officeDocument/2006/relationships/image" Target="../media/image250.png"/><Relationship Id="rId9" Type="http://schemas.openxmlformats.org/officeDocument/2006/relationships/image" Target="../media/image300.png"/><Relationship Id="rId14" Type="http://schemas.openxmlformats.org/officeDocument/2006/relationships/image" Target="../media/image35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p:cNvPicPr>
            <a:picLocks noChangeAspect="1"/>
          </p:cNvPicPr>
          <p:nvPr/>
        </p:nvPicPr>
        <p:blipFill>
          <a:blip r:embed="rId2"/>
          <a:stretch>
            <a:fillRect/>
          </a:stretch>
        </p:blipFill>
        <p:spPr>
          <a:xfrm>
            <a:off x="11639956" y="115271"/>
            <a:ext cx="395955" cy="464393"/>
          </a:xfrm>
          <a:prstGeom prst="rect">
            <a:avLst/>
          </a:prstGeom>
        </p:spPr>
      </p:pic>
      <p:cxnSp>
        <p:nvCxnSpPr>
          <p:cNvPr id="9" name="Conector reto 8"/>
          <p:cNvCxnSpPr/>
          <p:nvPr/>
        </p:nvCxnSpPr>
        <p:spPr>
          <a:xfrm>
            <a:off x="0" y="659771"/>
            <a:ext cx="12192000" cy="0"/>
          </a:xfrm>
          <a:prstGeom prst="line">
            <a:avLst/>
          </a:prstGeom>
          <a:ln w="53975">
            <a:solidFill>
              <a:srgbClr val="C0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Retângulo 11">
            <a:extLst>
              <a:ext uri="{FF2B5EF4-FFF2-40B4-BE49-F238E27FC236}">
                <a16:creationId xmlns:a16="http://schemas.microsoft.com/office/drawing/2014/main" id="{602BB570-BC97-4854-89A9-BA9B5A9F5283}"/>
              </a:ext>
            </a:extLst>
          </p:cNvPr>
          <p:cNvSpPr/>
          <p:nvPr/>
        </p:nvSpPr>
        <p:spPr>
          <a:xfrm>
            <a:off x="621813" y="2119264"/>
            <a:ext cx="4519813" cy="492443"/>
          </a:xfrm>
          <a:prstGeom prst="rect">
            <a:avLst/>
          </a:prstGeom>
        </p:spPr>
        <p:txBody>
          <a:bodyPr wrap="square">
            <a:spAutoFit/>
          </a:bodyPr>
          <a:lstStyle/>
          <a:p>
            <a:r>
              <a:rPr lang="pt-BR" sz="2600" b="1" dirty="0">
                <a:solidFill>
                  <a:srgbClr val="002060"/>
                </a:solidFill>
                <a:latin typeface="Calibri" panose="020F0502020204030204" pitchFamily="34" charset="0"/>
                <a:cs typeface="Calibri" panose="020F0502020204030204" pitchFamily="34" charset="0"/>
              </a:rPr>
              <a:t>Aula 13 – Lentes esféricas</a:t>
            </a:r>
          </a:p>
        </p:txBody>
      </p:sp>
      <p:sp>
        <p:nvSpPr>
          <p:cNvPr id="13" name="CaixaDeTexto 12"/>
          <p:cNvSpPr txBox="1"/>
          <p:nvPr/>
        </p:nvSpPr>
        <p:spPr>
          <a:xfrm>
            <a:off x="621814" y="2956984"/>
            <a:ext cx="4519812" cy="769441"/>
          </a:xfrm>
          <a:prstGeom prst="rect">
            <a:avLst/>
          </a:prstGeom>
          <a:noFill/>
        </p:spPr>
        <p:txBody>
          <a:bodyPr wrap="square" rtlCol="0">
            <a:spAutoFit/>
          </a:bodyPr>
          <a:lstStyle/>
          <a:p>
            <a:pPr marL="342900" indent="-342900">
              <a:buFont typeface="Arial" panose="020B0604020202020204" pitchFamily="34" charset="0"/>
              <a:buChar char="•"/>
            </a:pPr>
            <a:r>
              <a:rPr lang="pt-BR" sz="2200" dirty="0">
                <a:latin typeface="Calibri" panose="020F0502020204030204" pitchFamily="34" charset="0"/>
                <a:cs typeface="Calibri" panose="020F0502020204030204" pitchFamily="34" charset="0"/>
              </a:rPr>
              <a:t>SL 02 – Exercícios</a:t>
            </a:r>
          </a:p>
          <a:p>
            <a:pPr marL="342900" indent="-342900">
              <a:buFont typeface="Arial" panose="020B0604020202020204" pitchFamily="34" charset="0"/>
              <a:buChar char="•"/>
            </a:pPr>
            <a:r>
              <a:rPr lang="pt-BR" sz="2200" dirty="0">
                <a:latin typeface="Calibri" panose="020F0502020204030204" pitchFamily="34" charset="0"/>
                <a:cs typeface="Calibri" panose="020F0502020204030204" pitchFamily="34" charset="0"/>
              </a:rPr>
              <a:t>SL 28 – Equação do fabricante</a:t>
            </a:r>
          </a:p>
        </p:txBody>
      </p:sp>
      <p:sp>
        <p:nvSpPr>
          <p:cNvPr id="14" name="CaixaDeTexto 13"/>
          <p:cNvSpPr txBox="1"/>
          <p:nvPr/>
        </p:nvSpPr>
        <p:spPr>
          <a:xfrm>
            <a:off x="621813" y="4071702"/>
            <a:ext cx="6493338" cy="430887"/>
          </a:xfrm>
          <a:prstGeom prst="rect">
            <a:avLst/>
          </a:prstGeom>
          <a:noFill/>
        </p:spPr>
        <p:txBody>
          <a:bodyPr wrap="square" rtlCol="0">
            <a:spAutoFit/>
          </a:bodyPr>
          <a:lstStyle/>
          <a:p>
            <a:r>
              <a:rPr lang="pt-BR" sz="2200" dirty="0">
                <a:latin typeface="Calibri" panose="020F0502020204030204" pitchFamily="34" charset="0"/>
                <a:cs typeface="Calibri" panose="020F0502020204030204" pitchFamily="34" charset="0"/>
              </a:rPr>
              <a:t>Apresentação e demais documentos: </a:t>
            </a:r>
            <a:r>
              <a:rPr lang="pt-BR" sz="2200" b="1" dirty="0">
                <a:latin typeface="Calibri" panose="020F0502020204030204" pitchFamily="34" charset="0"/>
                <a:cs typeface="Calibri" panose="020F0502020204030204" pitchFamily="34" charset="0"/>
              </a:rPr>
              <a:t>fisicasp.com.br</a:t>
            </a:r>
          </a:p>
        </p:txBody>
      </p:sp>
    </p:spTree>
    <p:extLst>
      <p:ext uri="{BB962C8B-B14F-4D97-AF65-F5344CB8AC3E}">
        <p14:creationId xmlns:p14="http://schemas.microsoft.com/office/powerpoint/2010/main" val="17695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77090" y="238128"/>
            <a:ext cx="11610110" cy="1200329"/>
          </a:xfrm>
          <a:prstGeom prst="rect">
            <a:avLst/>
          </a:prstGeom>
        </p:spPr>
        <p:txBody>
          <a:bodyPr wrap="square">
            <a:spAutoFit/>
          </a:bodyPr>
          <a:lstStyle/>
          <a:p>
            <a:r>
              <a:rPr lang="pt-BR" dirty="0"/>
              <a:t>3. (Unesp-SP) Um objeto com 8,0 cm de altura está a 15 cm de uma lente convergente de 5,0 cm de distância focal. Uma lente divergente de distância focal - 4 cm é colocada do outro lado da convergente e a 5,0 cm dela.</a:t>
            </a:r>
          </a:p>
          <a:p>
            <a:endParaRPr lang="pt-BR" dirty="0"/>
          </a:p>
          <a:p>
            <a:r>
              <a:rPr lang="pt-BR" dirty="0"/>
              <a:t>Determine a posição e a altura da imagem final.</a:t>
            </a:r>
          </a:p>
        </p:txBody>
      </p:sp>
    </p:spTree>
    <p:extLst>
      <p:ext uri="{BB962C8B-B14F-4D97-AF65-F5344CB8AC3E}">
        <p14:creationId xmlns:p14="http://schemas.microsoft.com/office/powerpoint/2010/main" val="259871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eta para Cima 50"/>
          <p:cNvSpPr/>
          <p:nvPr/>
        </p:nvSpPr>
        <p:spPr>
          <a:xfrm rot="10800000" flipH="1">
            <a:off x="10158588" y="4503603"/>
            <a:ext cx="152505" cy="1460179"/>
          </a:xfrm>
          <a:prstGeom prst="up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277090" y="238128"/>
            <a:ext cx="11610110" cy="1200329"/>
          </a:xfrm>
          <a:prstGeom prst="rect">
            <a:avLst/>
          </a:prstGeom>
        </p:spPr>
        <p:txBody>
          <a:bodyPr wrap="square">
            <a:spAutoFit/>
          </a:bodyPr>
          <a:lstStyle/>
          <a:p>
            <a:r>
              <a:rPr lang="pt-BR" dirty="0"/>
              <a:t>3. (Unesp-SP) Um objeto com 8,0 cm de altura está a 15 cm de uma lente convergente de 5,0 cm de distância focal. Uma lente divergente de distância focal -4,0 cm é colocada do outro lado da convergente e a 5,0 cm dela.</a:t>
            </a:r>
          </a:p>
          <a:p>
            <a:endParaRPr lang="pt-BR" dirty="0"/>
          </a:p>
          <a:p>
            <a:r>
              <a:rPr lang="pt-BR" dirty="0"/>
              <a:t>Determine a posição e a altura da imagem final.</a:t>
            </a:r>
          </a:p>
        </p:txBody>
      </p:sp>
      <p:cxnSp>
        <p:nvCxnSpPr>
          <p:cNvPr id="4" name="Conector reto 3"/>
          <p:cNvCxnSpPr/>
          <p:nvPr/>
        </p:nvCxnSpPr>
        <p:spPr>
          <a:xfrm>
            <a:off x="1550582" y="4500138"/>
            <a:ext cx="11673840" cy="0"/>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de Seta Reta 9"/>
          <p:cNvCxnSpPr/>
          <p:nvPr/>
        </p:nvCxnSpPr>
        <p:spPr>
          <a:xfrm>
            <a:off x="7539463" y="1268593"/>
            <a:ext cx="0" cy="5109651"/>
          </a:xfrm>
          <a:prstGeom prst="straightConnector1">
            <a:avLst/>
          </a:prstGeom>
          <a:ln w="34925">
            <a:headEnd type="triangle"/>
            <a:tailEnd type="triangle"/>
          </a:ln>
        </p:spPr>
        <p:style>
          <a:lnRef idx="1">
            <a:schemeClr val="dk1"/>
          </a:lnRef>
          <a:fillRef idx="0">
            <a:schemeClr val="dk1"/>
          </a:fillRef>
          <a:effectRef idx="0">
            <a:schemeClr val="dk1"/>
          </a:effectRef>
          <a:fontRef idx="minor">
            <a:schemeClr val="tx1"/>
          </a:fontRef>
        </p:style>
      </p:cxnSp>
      <p:cxnSp>
        <p:nvCxnSpPr>
          <p:cNvPr id="12" name="Conector reto 11"/>
          <p:cNvCxnSpPr/>
          <p:nvPr/>
        </p:nvCxnSpPr>
        <p:spPr>
          <a:xfrm>
            <a:off x="9337088" y="1514029"/>
            <a:ext cx="0" cy="44717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riângulo isósceles 12"/>
          <p:cNvSpPr/>
          <p:nvPr/>
        </p:nvSpPr>
        <p:spPr>
          <a:xfrm>
            <a:off x="9270546" y="5963783"/>
            <a:ext cx="117170"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riângulo isósceles 13"/>
          <p:cNvSpPr/>
          <p:nvPr/>
        </p:nvSpPr>
        <p:spPr>
          <a:xfrm rot="10800000">
            <a:off x="9274895" y="1459880"/>
            <a:ext cx="114861"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5" name="CaixaDeTexto 14"/>
              <p:cNvSpPr txBox="1"/>
              <p:nvPr/>
            </p:nvSpPr>
            <p:spPr>
              <a:xfrm>
                <a:off x="6917955" y="830236"/>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FF0000"/>
                              </a:solidFill>
                              <a:latin typeface="Cambria Math" panose="02040503050406030204" pitchFamily="18" charset="0"/>
                            </a:rPr>
                          </m:ctrlPr>
                        </m:sSubPr>
                        <m:e>
                          <m:r>
                            <a:rPr lang="pt-BR" b="1" i="1" smtClean="0">
                              <a:solidFill>
                                <a:srgbClr val="FF0000"/>
                              </a:solidFill>
                              <a:latin typeface="Cambria Math" panose="02040503050406030204" pitchFamily="18" charset="0"/>
                            </a:rPr>
                            <m:t>𝑳</m:t>
                          </m:r>
                        </m:e>
                        <m:sub>
                          <m:r>
                            <a:rPr lang="pt-BR" b="1" i="1" smtClean="0">
                              <a:solidFill>
                                <a:srgbClr val="FF0000"/>
                              </a:solidFill>
                              <a:latin typeface="Cambria Math" panose="02040503050406030204" pitchFamily="18" charset="0"/>
                            </a:rPr>
                            <m:t>𝟏</m:t>
                          </m:r>
                        </m:sub>
                      </m:sSub>
                    </m:oMath>
                  </m:oMathPara>
                </a14:m>
                <a:endParaRPr lang="pt-BR" b="1" dirty="0">
                  <a:solidFill>
                    <a:srgbClr val="FF0000"/>
                  </a:solidFill>
                </a:endParaRPr>
              </a:p>
            </p:txBody>
          </p:sp>
        </mc:Choice>
        <mc:Fallback xmlns="">
          <p:sp>
            <p:nvSpPr>
              <p:cNvPr id="15" name="CaixaDeTexto 14"/>
              <p:cNvSpPr txBox="1">
                <a:spLocks noRot="1" noChangeAspect="1" noMove="1" noResize="1" noEditPoints="1" noAdjustHandles="1" noChangeArrowheads="1" noChangeShapeType="1" noTextEdit="1"/>
              </p:cNvSpPr>
              <p:nvPr/>
            </p:nvSpPr>
            <p:spPr>
              <a:xfrm>
                <a:off x="6917955" y="830236"/>
                <a:ext cx="1243013" cy="369332"/>
              </a:xfrm>
              <a:prstGeom prst="rect">
                <a:avLst/>
              </a:prstGeom>
              <a:blipFill>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6" name="CaixaDeTexto 15"/>
              <p:cNvSpPr txBox="1"/>
              <p:nvPr/>
            </p:nvSpPr>
            <p:spPr>
              <a:xfrm>
                <a:off x="8707624" y="899971"/>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0070C0"/>
                              </a:solidFill>
                              <a:latin typeface="Cambria Math" panose="02040503050406030204" pitchFamily="18" charset="0"/>
                            </a:rPr>
                          </m:ctrlPr>
                        </m:sSubPr>
                        <m:e>
                          <m:r>
                            <a:rPr lang="pt-BR" b="1" i="1" smtClean="0">
                              <a:solidFill>
                                <a:srgbClr val="0070C0"/>
                              </a:solidFill>
                              <a:latin typeface="Cambria Math" panose="02040503050406030204" pitchFamily="18" charset="0"/>
                            </a:rPr>
                            <m:t>𝑳</m:t>
                          </m:r>
                        </m:e>
                        <m:sub>
                          <m:r>
                            <a:rPr lang="pt-BR" b="1" i="1" smtClean="0">
                              <a:solidFill>
                                <a:srgbClr val="0070C0"/>
                              </a:solidFill>
                              <a:latin typeface="Cambria Math" panose="02040503050406030204" pitchFamily="18" charset="0"/>
                            </a:rPr>
                            <m:t>𝟐</m:t>
                          </m:r>
                        </m:sub>
                      </m:sSub>
                    </m:oMath>
                  </m:oMathPara>
                </a14:m>
                <a:endParaRPr lang="pt-BR" b="1" dirty="0">
                  <a:solidFill>
                    <a:srgbClr val="0070C0"/>
                  </a:solidFill>
                </a:endParaRPr>
              </a:p>
            </p:txBody>
          </p:sp>
        </mc:Choice>
        <mc:Fallback xmlns="">
          <p:sp>
            <p:nvSpPr>
              <p:cNvPr id="16" name="CaixaDeTexto 15"/>
              <p:cNvSpPr txBox="1">
                <a:spLocks noRot="1" noChangeAspect="1" noMove="1" noResize="1" noEditPoints="1" noAdjustHandles="1" noChangeArrowheads="1" noChangeShapeType="1" noTextEdit="1"/>
              </p:cNvSpPr>
              <p:nvPr/>
            </p:nvSpPr>
            <p:spPr>
              <a:xfrm>
                <a:off x="8707624" y="899971"/>
                <a:ext cx="1243013" cy="369332"/>
              </a:xfrm>
              <a:prstGeom prst="rect">
                <a:avLst/>
              </a:prstGeom>
              <a:blipFill>
                <a:blip r:embed="rId3"/>
                <a:stretch>
                  <a:fillRect/>
                </a:stretch>
              </a:blipFill>
            </p:spPr>
            <p:txBody>
              <a:bodyPr/>
              <a:lstStyle/>
              <a:p>
                <a:r>
                  <a:rPr lang="pt-BR">
                    <a:noFill/>
                  </a:rPr>
                  <a:t> </a:t>
                </a:r>
              </a:p>
            </p:txBody>
          </p:sp>
        </mc:Fallback>
      </mc:AlternateContent>
      <p:sp>
        <p:nvSpPr>
          <p:cNvPr id="17" name="Elipse 16"/>
          <p:cNvSpPr/>
          <p:nvPr/>
        </p:nvSpPr>
        <p:spPr>
          <a:xfrm>
            <a:off x="5629280" y="4457704"/>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Elipse 17"/>
          <p:cNvSpPr/>
          <p:nvPr/>
        </p:nvSpPr>
        <p:spPr>
          <a:xfrm>
            <a:off x="9282125" y="4452938"/>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0" name="CaixaDeTexto 19"/>
              <p:cNvSpPr txBox="1"/>
              <p:nvPr/>
            </p:nvSpPr>
            <p:spPr>
              <a:xfrm>
                <a:off x="5535875" y="4674529"/>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0" name="CaixaDeTexto 19"/>
              <p:cNvSpPr txBox="1">
                <a:spLocks noRot="1" noChangeAspect="1" noMove="1" noResize="1" noEditPoints="1" noAdjustHandles="1" noChangeArrowheads="1" noChangeShapeType="1" noTextEdit="1"/>
              </p:cNvSpPr>
              <p:nvPr/>
            </p:nvSpPr>
            <p:spPr>
              <a:xfrm>
                <a:off x="5535875" y="4674529"/>
                <a:ext cx="270715" cy="276999"/>
              </a:xfrm>
              <a:prstGeom prst="rect">
                <a:avLst/>
              </a:prstGeom>
              <a:blipFill>
                <a:blip r:embed="rId4"/>
                <a:stretch>
                  <a:fillRect l="-20000" r="-6667" b="-1555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1" name="CaixaDeTexto 20"/>
              <p:cNvSpPr txBox="1"/>
              <p:nvPr/>
            </p:nvSpPr>
            <p:spPr>
              <a:xfrm>
                <a:off x="9465715" y="4674529"/>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1" name="CaixaDeTexto 20"/>
              <p:cNvSpPr txBox="1">
                <a:spLocks noRot="1" noChangeAspect="1" noMove="1" noResize="1" noEditPoints="1" noAdjustHandles="1" noChangeArrowheads="1" noChangeShapeType="1" noTextEdit="1"/>
              </p:cNvSpPr>
              <p:nvPr/>
            </p:nvSpPr>
            <p:spPr>
              <a:xfrm>
                <a:off x="9465715" y="4674529"/>
                <a:ext cx="270715" cy="276999"/>
              </a:xfrm>
              <a:prstGeom prst="rect">
                <a:avLst/>
              </a:prstGeom>
              <a:blipFill>
                <a:blip r:embed="rId5"/>
                <a:stretch>
                  <a:fillRect l="-22727" r="-6818" b="-15556"/>
                </a:stretch>
              </a:blipFill>
            </p:spPr>
            <p:txBody>
              <a:bodyPr/>
              <a:lstStyle/>
              <a:p>
                <a:r>
                  <a:rPr lang="pt-BR">
                    <a:noFill/>
                  </a:rPr>
                  <a:t> </a:t>
                </a:r>
              </a:p>
            </p:txBody>
          </p:sp>
        </mc:Fallback>
      </mc:AlternateContent>
      <p:sp>
        <p:nvSpPr>
          <p:cNvPr id="22" name="Elipse 21"/>
          <p:cNvSpPr/>
          <p:nvPr/>
        </p:nvSpPr>
        <p:spPr>
          <a:xfrm>
            <a:off x="10768646" y="4446691"/>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3" name="CaixaDeTexto 22"/>
              <p:cNvSpPr txBox="1"/>
              <p:nvPr/>
            </p:nvSpPr>
            <p:spPr>
              <a:xfrm>
                <a:off x="10675241" y="4663516"/>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3" name="CaixaDeTexto 22"/>
              <p:cNvSpPr txBox="1">
                <a:spLocks noRot="1" noChangeAspect="1" noMove="1" noResize="1" noEditPoints="1" noAdjustHandles="1" noChangeArrowheads="1" noChangeShapeType="1" noTextEdit="1"/>
              </p:cNvSpPr>
              <p:nvPr/>
            </p:nvSpPr>
            <p:spPr>
              <a:xfrm>
                <a:off x="10675241" y="4663516"/>
                <a:ext cx="276037" cy="276999"/>
              </a:xfrm>
              <a:prstGeom prst="rect">
                <a:avLst/>
              </a:prstGeom>
              <a:blipFill>
                <a:blip r:embed="rId6"/>
                <a:stretch>
                  <a:fillRect l="-20000" r="-8889" b="-17778"/>
                </a:stretch>
              </a:blipFill>
            </p:spPr>
            <p:txBody>
              <a:bodyPr/>
              <a:lstStyle/>
              <a:p>
                <a:r>
                  <a:rPr lang="pt-BR">
                    <a:noFill/>
                  </a:rPr>
                  <a:t> </a:t>
                </a:r>
              </a:p>
            </p:txBody>
          </p:sp>
        </mc:Fallback>
      </mc:AlternateContent>
      <p:sp>
        <p:nvSpPr>
          <p:cNvPr id="25" name="Elipse 24"/>
          <p:cNvSpPr/>
          <p:nvPr/>
        </p:nvSpPr>
        <p:spPr>
          <a:xfrm>
            <a:off x="7860917" y="4457704"/>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6" name="CaixaDeTexto 25"/>
              <p:cNvSpPr txBox="1"/>
              <p:nvPr/>
            </p:nvSpPr>
            <p:spPr>
              <a:xfrm>
                <a:off x="7767512" y="4674529"/>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6" name="CaixaDeTexto 25"/>
              <p:cNvSpPr txBox="1">
                <a:spLocks noRot="1" noChangeAspect="1" noMove="1" noResize="1" noEditPoints="1" noAdjustHandles="1" noChangeArrowheads="1" noChangeShapeType="1" noTextEdit="1"/>
              </p:cNvSpPr>
              <p:nvPr/>
            </p:nvSpPr>
            <p:spPr>
              <a:xfrm>
                <a:off x="7767512" y="4674529"/>
                <a:ext cx="276037" cy="276999"/>
              </a:xfrm>
              <a:prstGeom prst="rect">
                <a:avLst/>
              </a:prstGeom>
              <a:blipFill>
                <a:blip r:embed="rId7"/>
                <a:stretch>
                  <a:fillRect l="-20000" r="-8889" b="-15556"/>
                </a:stretch>
              </a:blipFill>
            </p:spPr>
            <p:txBody>
              <a:bodyPr/>
              <a:lstStyle/>
              <a:p>
                <a:r>
                  <a:rPr lang="pt-BR">
                    <a:noFill/>
                  </a:rPr>
                  <a:t> </a:t>
                </a:r>
              </a:p>
            </p:txBody>
          </p:sp>
        </mc:Fallback>
      </mc:AlternateContent>
      <p:sp>
        <p:nvSpPr>
          <p:cNvPr id="27" name="Seta para Cima 26"/>
          <p:cNvSpPr/>
          <p:nvPr/>
        </p:nvSpPr>
        <p:spPr>
          <a:xfrm flipH="1">
            <a:off x="2173039" y="1643064"/>
            <a:ext cx="198685" cy="2853634"/>
          </a:xfrm>
          <a:prstGeom prst="up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p:cNvSpPr txBox="1"/>
          <p:nvPr/>
        </p:nvSpPr>
        <p:spPr>
          <a:xfrm>
            <a:off x="1491773" y="5001455"/>
            <a:ext cx="1786683" cy="369332"/>
          </a:xfrm>
          <a:prstGeom prst="rect">
            <a:avLst/>
          </a:prstGeom>
          <a:solidFill>
            <a:srgbClr val="FFC000"/>
          </a:solidFill>
        </p:spPr>
        <p:txBody>
          <a:bodyPr wrap="square" rtlCol="0">
            <a:spAutoFit/>
          </a:bodyPr>
          <a:lstStyle/>
          <a:p>
            <a:pPr algn="ctr"/>
            <a:r>
              <a:rPr lang="pt-BR" dirty="0"/>
              <a:t>Lente 1 : o real</a:t>
            </a:r>
          </a:p>
        </p:txBody>
      </p:sp>
      <p:sp>
        <p:nvSpPr>
          <p:cNvPr id="29" name="Chave Direita 28"/>
          <p:cNvSpPr/>
          <p:nvPr/>
        </p:nvSpPr>
        <p:spPr>
          <a:xfrm rot="5400000">
            <a:off x="4713241" y="3575390"/>
            <a:ext cx="324613" cy="520725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0" name="CaixaDeTexto 29"/>
              <p:cNvSpPr txBox="1"/>
              <p:nvPr/>
            </p:nvSpPr>
            <p:spPr>
              <a:xfrm>
                <a:off x="4545973" y="6380522"/>
                <a:ext cx="1013226" cy="276999"/>
              </a:xfrm>
              <a:prstGeom prst="rect">
                <a:avLst/>
              </a:prstGeom>
              <a:no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1</m:t>
                        </m:r>
                      </m:sub>
                    </m:sSub>
                  </m:oMath>
                </a14:m>
                <a:r>
                  <a:rPr lang="pt-BR" dirty="0"/>
                  <a:t> = 15 cm</a:t>
                </a:r>
              </a:p>
            </p:txBody>
          </p:sp>
        </mc:Choice>
        <mc:Fallback xmlns="">
          <p:sp>
            <p:nvSpPr>
              <p:cNvPr id="30" name="CaixaDeTexto 29"/>
              <p:cNvSpPr txBox="1">
                <a:spLocks noRot="1" noChangeAspect="1" noMove="1" noResize="1" noEditPoints="1" noAdjustHandles="1" noChangeArrowheads="1" noChangeShapeType="1" noTextEdit="1"/>
              </p:cNvSpPr>
              <p:nvPr/>
            </p:nvSpPr>
            <p:spPr>
              <a:xfrm>
                <a:off x="4545973" y="6380522"/>
                <a:ext cx="1013226" cy="276999"/>
              </a:xfrm>
              <a:prstGeom prst="rect">
                <a:avLst/>
              </a:prstGeom>
              <a:blipFill>
                <a:blip r:embed="rId8"/>
                <a:stretch>
                  <a:fillRect l="-8434" t="-28889" r="-13253" b="-51111"/>
                </a:stretch>
              </a:blipFill>
            </p:spPr>
            <p:txBody>
              <a:bodyPr/>
              <a:lstStyle/>
              <a:p>
                <a:r>
                  <a:rPr lang="pt-BR">
                    <a:noFill/>
                  </a:rPr>
                  <a:t> </a:t>
                </a:r>
              </a:p>
            </p:txBody>
          </p:sp>
        </mc:Fallback>
      </mc:AlternateContent>
      <p:sp>
        <p:nvSpPr>
          <p:cNvPr id="31" name="Chave Direita 30"/>
          <p:cNvSpPr/>
          <p:nvPr/>
        </p:nvSpPr>
        <p:spPr>
          <a:xfrm rot="10800000">
            <a:off x="1491773" y="1643063"/>
            <a:ext cx="660875" cy="285749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2" name="CaixaDeTexto 31"/>
              <p:cNvSpPr txBox="1"/>
              <p:nvPr/>
            </p:nvSpPr>
            <p:spPr>
              <a:xfrm>
                <a:off x="367440" y="2960166"/>
                <a:ext cx="898131" cy="276999"/>
              </a:xfrm>
              <a:prstGeom prst="rect">
                <a:avLst/>
              </a:prstGeom>
              <a:no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e>
                      <m:sub>
                        <m:r>
                          <a:rPr lang="pt-BR" b="0" i="1" smtClean="0">
                            <a:latin typeface="Cambria Math" panose="02040503050406030204" pitchFamily="18" charset="0"/>
                          </a:rPr>
                          <m:t>1</m:t>
                        </m:r>
                      </m:sub>
                    </m:sSub>
                  </m:oMath>
                </a14:m>
                <a:r>
                  <a:rPr lang="pt-BR" dirty="0"/>
                  <a:t> = 8 cm</a:t>
                </a:r>
              </a:p>
            </p:txBody>
          </p:sp>
        </mc:Choice>
        <mc:Fallback xmlns="">
          <p:sp>
            <p:nvSpPr>
              <p:cNvPr id="32" name="CaixaDeTexto 31"/>
              <p:cNvSpPr txBox="1">
                <a:spLocks noRot="1" noChangeAspect="1" noMove="1" noResize="1" noEditPoints="1" noAdjustHandles="1" noChangeArrowheads="1" noChangeShapeType="1" noTextEdit="1"/>
              </p:cNvSpPr>
              <p:nvPr/>
            </p:nvSpPr>
            <p:spPr>
              <a:xfrm>
                <a:off x="367440" y="2960166"/>
                <a:ext cx="898131" cy="276999"/>
              </a:xfrm>
              <a:prstGeom prst="rect">
                <a:avLst/>
              </a:prstGeom>
              <a:blipFill>
                <a:blip r:embed="rId9"/>
                <a:stretch>
                  <a:fillRect l="-9459" t="-28889" r="-15541" b="-51111"/>
                </a:stretch>
              </a:blipFill>
            </p:spPr>
            <p:txBody>
              <a:bodyPr/>
              <a:lstStyle/>
              <a:p>
                <a:r>
                  <a:rPr lang="pt-BR">
                    <a:noFill/>
                  </a:rPr>
                  <a:t> </a:t>
                </a:r>
              </a:p>
            </p:txBody>
          </p:sp>
        </mc:Fallback>
      </mc:AlternateContent>
      <p:cxnSp>
        <p:nvCxnSpPr>
          <p:cNvPr id="34" name="Conector reto 33"/>
          <p:cNvCxnSpPr/>
          <p:nvPr/>
        </p:nvCxnSpPr>
        <p:spPr>
          <a:xfrm>
            <a:off x="2286656" y="1652351"/>
            <a:ext cx="5274211"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riângulo isósceles 37"/>
          <p:cNvSpPr/>
          <p:nvPr/>
        </p:nvSpPr>
        <p:spPr>
          <a:xfrm rot="5400000">
            <a:off x="4302520" y="1551744"/>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9" name="Conector reto 38"/>
          <p:cNvCxnSpPr/>
          <p:nvPr/>
        </p:nvCxnSpPr>
        <p:spPr>
          <a:xfrm>
            <a:off x="7539462" y="1643063"/>
            <a:ext cx="2709438" cy="4320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2294735" y="1648911"/>
            <a:ext cx="7954165" cy="4314872"/>
          </a:xfrm>
          <a:prstGeom prst="line">
            <a:avLst/>
          </a:prstGeom>
        </p:spPr>
        <p:style>
          <a:lnRef idx="1">
            <a:schemeClr val="accent1"/>
          </a:lnRef>
          <a:fillRef idx="0">
            <a:schemeClr val="accent1"/>
          </a:fillRef>
          <a:effectRef idx="0">
            <a:schemeClr val="accent1"/>
          </a:effectRef>
          <a:fontRef idx="minor">
            <a:schemeClr val="tx1"/>
          </a:fontRef>
        </p:style>
      </p:cxnSp>
      <p:sp>
        <p:nvSpPr>
          <p:cNvPr id="50" name="Triângulo isósceles 49"/>
          <p:cNvSpPr/>
          <p:nvPr/>
        </p:nvSpPr>
        <p:spPr>
          <a:xfrm rot="7150648">
            <a:off x="6211386" y="3712499"/>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4" name="CaixaDeTexto 53"/>
          <p:cNvSpPr txBox="1"/>
          <p:nvPr/>
        </p:nvSpPr>
        <p:spPr>
          <a:xfrm>
            <a:off x="9976921" y="1514029"/>
            <a:ext cx="1739724" cy="369332"/>
          </a:xfrm>
          <a:prstGeom prst="rect">
            <a:avLst/>
          </a:prstGeom>
          <a:solidFill>
            <a:srgbClr val="92D050"/>
          </a:solidFill>
        </p:spPr>
        <p:txBody>
          <a:bodyPr wrap="square" rtlCol="0">
            <a:spAutoFit/>
          </a:bodyPr>
          <a:lstStyle/>
          <a:p>
            <a:pPr algn="ctr"/>
            <a:r>
              <a:rPr lang="pt-BR" dirty="0"/>
              <a:t>Lente 1 : i real</a:t>
            </a:r>
          </a:p>
        </p:txBody>
      </p:sp>
      <p:sp>
        <p:nvSpPr>
          <p:cNvPr id="55" name="CaixaDeTexto 54"/>
          <p:cNvSpPr txBox="1"/>
          <p:nvPr/>
        </p:nvSpPr>
        <p:spPr>
          <a:xfrm>
            <a:off x="9931274" y="2119286"/>
            <a:ext cx="1874769" cy="369332"/>
          </a:xfrm>
          <a:prstGeom prst="rect">
            <a:avLst/>
          </a:prstGeom>
          <a:solidFill>
            <a:srgbClr val="92D050"/>
          </a:solidFill>
        </p:spPr>
        <p:txBody>
          <a:bodyPr wrap="square" rtlCol="0">
            <a:spAutoFit/>
          </a:bodyPr>
          <a:lstStyle/>
          <a:p>
            <a:pPr algn="ctr"/>
            <a:r>
              <a:rPr lang="pt-BR" dirty="0"/>
              <a:t>Lente 2 : o virtual</a:t>
            </a:r>
          </a:p>
        </p:txBody>
      </p:sp>
      <p:sp>
        <p:nvSpPr>
          <p:cNvPr id="56" name="Triângulo isósceles 55"/>
          <p:cNvSpPr/>
          <p:nvPr/>
        </p:nvSpPr>
        <p:spPr>
          <a:xfrm rot="8891686">
            <a:off x="8423405" y="3054471"/>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7" name="Triângulo isósceles 56"/>
          <p:cNvSpPr/>
          <p:nvPr/>
        </p:nvSpPr>
        <p:spPr>
          <a:xfrm rot="7150648">
            <a:off x="8384800" y="4900177"/>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8" name="Chave Direita 57"/>
          <p:cNvSpPr/>
          <p:nvPr/>
        </p:nvSpPr>
        <p:spPr>
          <a:xfrm rot="5400000">
            <a:off x="8746568" y="4854543"/>
            <a:ext cx="340277" cy="266438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59" name="CaixaDeTexto 58"/>
              <p:cNvSpPr txBox="1"/>
              <p:nvPr/>
            </p:nvSpPr>
            <p:spPr>
              <a:xfrm>
                <a:off x="8790488" y="6404705"/>
                <a:ext cx="618183" cy="276999"/>
              </a:xfrm>
              <a:prstGeom prst="rect">
                <a:avLst/>
              </a:prstGeom>
              <a:noFill/>
            </p:spPr>
            <p:txBody>
              <a:bodyPr wrap="squar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a:t>
                </a:r>
              </a:p>
            </p:txBody>
          </p:sp>
        </mc:Choice>
        <mc:Fallback xmlns="">
          <p:sp>
            <p:nvSpPr>
              <p:cNvPr id="59" name="CaixaDeTexto 58"/>
              <p:cNvSpPr txBox="1">
                <a:spLocks noRot="1" noChangeAspect="1" noMove="1" noResize="1" noEditPoints="1" noAdjustHandles="1" noChangeArrowheads="1" noChangeShapeType="1" noTextEdit="1"/>
              </p:cNvSpPr>
              <p:nvPr/>
            </p:nvSpPr>
            <p:spPr>
              <a:xfrm>
                <a:off x="8790488" y="6404705"/>
                <a:ext cx="618183" cy="276999"/>
              </a:xfrm>
              <a:prstGeom prst="rect">
                <a:avLst/>
              </a:prstGeom>
              <a:blipFill>
                <a:blip r:embed="rId10"/>
                <a:stretch>
                  <a:fillRect l="-13861" t="-28889" r="-23762" b="-51111"/>
                </a:stretch>
              </a:blipFill>
            </p:spPr>
            <p:txBody>
              <a:bodyPr/>
              <a:lstStyle/>
              <a:p>
                <a:r>
                  <a:rPr lang="pt-BR">
                    <a:noFill/>
                  </a:rPr>
                  <a:t> </a:t>
                </a:r>
              </a:p>
            </p:txBody>
          </p:sp>
        </mc:Fallback>
      </mc:AlternateContent>
    </p:spTree>
    <p:extLst>
      <p:ext uri="{BB962C8B-B14F-4D97-AF65-F5344CB8AC3E}">
        <p14:creationId xmlns:p14="http://schemas.microsoft.com/office/powerpoint/2010/main" val="119170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xEl>
                                              <p:pRg st="0" end="0"/>
                                            </p:txEl>
                                          </p:spTgt>
                                        </p:tgtEl>
                                        <p:attrNameLst>
                                          <p:attrName>style.visibility</p:attrName>
                                        </p:attrNameLst>
                                      </p:cBhvr>
                                      <p:to>
                                        <p:strVal val="visible"/>
                                      </p:to>
                                    </p:set>
                                    <p:animEffect transition="in" filter="fade">
                                      <p:cBhvr>
                                        <p:cTn id="22" dur="500"/>
                                        <p:tgtEl>
                                          <p:spTgt spid="3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
                                            <p:txEl>
                                              <p:pRg st="0" end="0"/>
                                            </p:txEl>
                                          </p:spTgt>
                                        </p:tgtEl>
                                        <p:attrNameLst>
                                          <p:attrName>style.visibility</p:attrName>
                                        </p:attrNameLst>
                                      </p:cBhvr>
                                      <p:to>
                                        <p:strVal val="visible"/>
                                      </p:to>
                                    </p:set>
                                    <p:animEffect transition="in" filter="fade">
                                      <p:cBhvr>
                                        <p:cTn id="32" dur="500"/>
                                        <p:tgtEl>
                                          <p:spTgt spid="3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500"/>
                                        <p:tgtEl>
                                          <p:spTgt spid="5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fade">
                                      <p:cBhvr>
                                        <p:cTn id="62" dur="500"/>
                                        <p:tgtEl>
                                          <p:spTgt spid="5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7"/>
                                        </p:tgtEl>
                                        <p:attrNameLst>
                                          <p:attrName>style.visibility</p:attrName>
                                        </p:attrNameLst>
                                      </p:cBhvr>
                                      <p:to>
                                        <p:strVal val="visible"/>
                                      </p:to>
                                    </p:set>
                                    <p:animEffect transition="in" filter="fade">
                                      <p:cBhvr>
                                        <p:cTn id="67" dur="500"/>
                                        <p:tgtEl>
                                          <p:spTgt spid="57"/>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500"/>
                                        <p:tgtEl>
                                          <p:spTgt spid="5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fade">
                                      <p:cBhvr>
                                        <p:cTn id="77" dur="500"/>
                                        <p:tgtEl>
                                          <p:spTgt spid="5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fade">
                                      <p:cBhvr>
                                        <p:cTn id="82" dur="500"/>
                                        <p:tgtEl>
                                          <p:spTgt spid="5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fade">
                                      <p:cBhvr>
                                        <p:cTn id="87" dur="500"/>
                                        <p:tgtEl>
                                          <p:spTgt spid="5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59">
                                            <p:txEl>
                                              <p:pRg st="0" end="0"/>
                                            </p:txEl>
                                          </p:spTgt>
                                        </p:tgtEl>
                                        <p:attrNameLst>
                                          <p:attrName>style.visibility</p:attrName>
                                        </p:attrNameLst>
                                      </p:cBhvr>
                                      <p:to>
                                        <p:strVal val="visible"/>
                                      </p:to>
                                    </p:set>
                                    <p:animEffect transition="in" filter="fade">
                                      <p:cBhvr>
                                        <p:cTn id="92"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27" grpId="0" animBg="1"/>
      <p:bldP spid="28" grpId="0" animBg="1"/>
      <p:bldP spid="29" grpId="0" animBg="1"/>
      <p:bldP spid="31" grpId="0" animBg="1"/>
      <p:bldP spid="38" grpId="0" animBg="1"/>
      <p:bldP spid="50" grpId="0" animBg="1"/>
      <p:bldP spid="54" grpId="0" animBg="1"/>
      <p:bldP spid="55" grpId="0" animBg="1"/>
      <p:bldP spid="56" grpId="0" animBg="1"/>
      <p:bldP spid="57" grpId="0" animBg="1"/>
      <p:bldP spid="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aixaDeTexto 1"/>
              <p:cNvSpPr txBox="1"/>
              <p:nvPr/>
            </p:nvSpPr>
            <p:spPr>
              <a:xfrm>
                <a:off x="647699" y="1809750"/>
                <a:ext cx="1600825"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𝑓</m:t>
                            </m:r>
                          </m:e>
                          <m:sub>
                            <m:r>
                              <a:rPr lang="pt-BR" sz="2000" b="0" i="1" smtClean="0">
                                <a:latin typeface="Cambria Math" panose="02040503050406030204" pitchFamily="18" charset="0"/>
                              </a:rPr>
                              <m:t>1</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e>
                          <m:sub>
                            <m:r>
                              <a:rPr lang="pt-BR" sz="2000" b="0" i="1" smtClean="0">
                                <a:latin typeface="Cambria Math" panose="02040503050406030204" pitchFamily="18" charset="0"/>
                              </a:rPr>
                              <m:t>1</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1</m:t>
                            </m:r>
                          </m:sub>
                        </m:sSub>
                      </m:den>
                    </m:f>
                  </m:oMath>
                </a14:m>
                <a:endParaRPr lang="pt-BR" sz="2000" dirty="0"/>
              </a:p>
            </p:txBody>
          </p:sp>
        </mc:Choice>
        <mc:Fallback xmlns="">
          <p:sp>
            <p:nvSpPr>
              <p:cNvPr id="2" name="CaixaDeTexto 1"/>
              <p:cNvSpPr txBox="1">
                <a:spLocks noRot="1" noChangeAspect="1" noMove="1" noResize="1" noEditPoints="1" noAdjustHandles="1" noChangeArrowheads="1" noChangeShapeType="1" noTextEdit="1"/>
              </p:cNvSpPr>
              <p:nvPr/>
            </p:nvSpPr>
            <p:spPr>
              <a:xfrm>
                <a:off x="647699" y="1809750"/>
                <a:ext cx="1600825" cy="565155"/>
              </a:xfrm>
              <a:prstGeom prst="rect">
                <a:avLst/>
              </a:prstGeom>
              <a:blipFill>
                <a:blip r:embed="rId2"/>
                <a:stretch>
                  <a:fillRect b="-5376"/>
                </a:stretch>
              </a:blipFill>
            </p:spPr>
            <p:txBody>
              <a:bodyPr/>
              <a:lstStyle/>
              <a:p>
                <a:r>
                  <a:rPr lang="pt-BR">
                    <a:noFill/>
                  </a:rPr>
                  <a:t> </a:t>
                </a:r>
              </a:p>
            </p:txBody>
          </p:sp>
        </mc:Fallback>
      </mc:AlternateContent>
      <p:sp>
        <p:nvSpPr>
          <p:cNvPr id="3" name="CaixaDeTexto 2"/>
          <p:cNvSpPr txBox="1"/>
          <p:nvPr/>
        </p:nvSpPr>
        <p:spPr>
          <a:xfrm>
            <a:off x="647700" y="304800"/>
            <a:ext cx="1314450" cy="369332"/>
          </a:xfrm>
          <a:prstGeom prst="rect">
            <a:avLst/>
          </a:prstGeom>
          <a:noFill/>
        </p:spPr>
        <p:txBody>
          <a:bodyPr wrap="square" rtlCol="0">
            <a:spAutoFit/>
          </a:bodyPr>
          <a:lstStyle/>
          <a:p>
            <a:r>
              <a:rPr lang="pt-BR" dirty="0"/>
              <a:t>Lente 1</a:t>
            </a:r>
          </a:p>
        </p:txBody>
      </p:sp>
      <mc:AlternateContent xmlns:mc="http://schemas.openxmlformats.org/markup-compatibility/2006" xmlns:a14="http://schemas.microsoft.com/office/drawing/2010/main">
        <mc:Choice Requires="a14">
          <p:sp>
            <p:nvSpPr>
              <p:cNvPr id="5" name="CaixaDeTexto 4"/>
              <p:cNvSpPr txBox="1"/>
              <p:nvPr/>
            </p:nvSpPr>
            <p:spPr>
              <a:xfrm>
                <a:off x="647700" y="872609"/>
                <a:ext cx="3914775"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𝑓</m:t>
                        </m:r>
                      </m:e>
                      <m:sub>
                        <m:r>
                          <a:rPr lang="pt-BR" b="0" i="1" smtClean="0">
                            <a:latin typeface="Cambria Math" panose="02040503050406030204" pitchFamily="18" charset="0"/>
                          </a:rPr>
                          <m:t>1</m:t>
                        </m:r>
                      </m:sub>
                    </m:sSub>
                  </m:oMath>
                </a14:m>
                <a:r>
                  <a:rPr lang="pt-BR" dirty="0"/>
                  <a:t> = 5 cm ,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1</m:t>
                        </m:r>
                      </m:sub>
                    </m:sSub>
                  </m:oMath>
                </a14:m>
                <a:r>
                  <a:rPr lang="pt-BR" dirty="0"/>
                  <a:t> = 15 cm e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a:t>
                </a:r>
              </a:p>
            </p:txBody>
          </p:sp>
        </mc:Choice>
        <mc:Fallback xmlns="">
          <p:sp>
            <p:nvSpPr>
              <p:cNvPr id="5" name="CaixaDeTexto 4"/>
              <p:cNvSpPr txBox="1">
                <a:spLocks noRot="1" noChangeAspect="1" noMove="1" noResize="1" noEditPoints="1" noAdjustHandles="1" noChangeArrowheads="1" noChangeShapeType="1" noTextEdit="1"/>
              </p:cNvSpPr>
              <p:nvPr/>
            </p:nvSpPr>
            <p:spPr>
              <a:xfrm>
                <a:off x="647700" y="872609"/>
                <a:ext cx="3914775" cy="369332"/>
              </a:xfrm>
              <a:prstGeom prst="rect">
                <a:avLst/>
              </a:prstGeom>
              <a:blipFill>
                <a:blip r:embed="rId3"/>
                <a:stretch>
                  <a:fillRect l="-467" t="-8197" b="-2459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647699" y="2641990"/>
                <a:ext cx="1600825"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5</m:t>
                        </m:r>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15</m:t>
                        </m:r>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1</m:t>
                            </m:r>
                          </m:sub>
                        </m:sSub>
                      </m:den>
                    </m:f>
                  </m:oMath>
                </a14:m>
                <a:endParaRPr lang="pt-BR" sz="20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647699" y="2641990"/>
                <a:ext cx="1600825" cy="565155"/>
              </a:xfrm>
              <a:prstGeom prst="rect">
                <a:avLst/>
              </a:prstGeom>
              <a:blipFill>
                <a:blip r:embed="rId4"/>
                <a:stretch>
                  <a:fillRect b="-322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647699" y="3429000"/>
                <a:ext cx="1600825"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1</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5</m:t>
                        </m:r>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15</m:t>
                        </m:r>
                      </m:den>
                    </m:f>
                  </m:oMath>
                </a14:m>
                <a:endParaRPr lang="pt-BR" sz="20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647699" y="3429000"/>
                <a:ext cx="1600825" cy="565155"/>
              </a:xfrm>
              <a:prstGeom prst="rect">
                <a:avLst/>
              </a:prstGeom>
              <a:blipFill>
                <a:blip r:embed="rId5"/>
                <a:stretch>
                  <a:fillRect b="-326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647699" y="4352925"/>
                <a:ext cx="1600825"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1</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6 −2</m:t>
                        </m:r>
                      </m:num>
                      <m:den>
                        <m:r>
                          <a:rPr lang="pt-BR" sz="2000" b="0" i="1" smtClean="0">
                            <a:latin typeface="Cambria Math" panose="02040503050406030204" pitchFamily="18" charset="0"/>
                          </a:rPr>
                          <m:t>30</m:t>
                        </m:r>
                      </m:den>
                    </m:f>
                  </m:oMath>
                </a14:m>
                <a:r>
                  <a:rPr lang="pt-BR" sz="2000" dirty="0"/>
                  <a:t> </a:t>
                </a:r>
              </a:p>
            </p:txBody>
          </p:sp>
        </mc:Choice>
        <mc:Fallback xmlns="">
          <p:sp>
            <p:nvSpPr>
              <p:cNvPr id="8" name="CaixaDeTexto 7"/>
              <p:cNvSpPr txBox="1">
                <a:spLocks noRot="1" noChangeAspect="1" noMove="1" noResize="1" noEditPoints="1" noAdjustHandles="1" noChangeArrowheads="1" noChangeShapeType="1" noTextEdit="1"/>
              </p:cNvSpPr>
              <p:nvPr/>
            </p:nvSpPr>
            <p:spPr>
              <a:xfrm>
                <a:off x="647699" y="4352925"/>
                <a:ext cx="1600825" cy="565155"/>
              </a:xfrm>
              <a:prstGeom prst="rect">
                <a:avLst/>
              </a:prstGeom>
              <a:blipFill>
                <a:blip r:embed="rId6"/>
                <a:stretch>
                  <a:fillRect b="-322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647700" y="5224462"/>
                <a:ext cx="1314450"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7,5 cm </a:t>
                </a:r>
              </a:p>
            </p:txBody>
          </p:sp>
        </mc:Choice>
        <mc:Fallback xmlns="">
          <p:sp>
            <p:nvSpPr>
              <p:cNvPr id="9" name="CaixaDeTexto 8"/>
              <p:cNvSpPr txBox="1">
                <a:spLocks noRot="1" noChangeAspect="1" noMove="1" noResize="1" noEditPoints="1" noAdjustHandles="1" noChangeArrowheads="1" noChangeShapeType="1" noTextEdit="1"/>
              </p:cNvSpPr>
              <p:nvPr/>
            </p:nvSpPr>
            <p:spPr>
              <a:xfrm>
                <a:off x="647700" y="5224462"/>
                <a:ext cx="1314450" cy="369332"/>
              </a:xfrm>
              <a:prstGeom prst="rect">
                <a:avLst/>
              </a:prstGeom>
              <a:blipFill>
                <a:blip r:embed="rId7"/>
                <a:stretch>
                  <a:fillRect l="-1852" t="-8197" r="-7407" b="-2459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0" name="CaixaDeTexto 9"/>
              <p:cNvSpPr txBox="1"/>
              <p:nvPr/>
            </p:nvSpPr>
            <p:spPr>
              <a:xfrm>
                <a:off x="6532160" y="872609"/>
                <a:ext cx="4809130" cy="369332"/>
              </a:xfrm>
              <a:prstGeom prst="rect">
                <a:avLst/>
              </a:prstGeom>
              <a:noFill/>
            </p:spPr>
            <p:txBody>
              <a:bodyPr wrap="square" rtlCol="0">
                <a:spAutoFit/>
              </a:bodyPr>
              <a:lstStyle/>
              <a:p>
                <a:r>
                  <a:rPr lang="pt-BR" dirty="0"/>
                  <a:t>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1</m:t>
                        </m:r>
                      </m:sub>
                    </m:sSub>
                  </m:oMath>
                </a14:m>
                <a:r>
                  <a:rPr lang="pt-BR" dirty="0"/>
                  <a:t> = 15 cm,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7,5 cm ,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e>
                      <m:sub>
                        <m:r>
                          <a:rPr lang="pt-BR" b="0" i="1" smtClean="0">
                            <a:latin typeface="Cambria Math" panose="02040503050406030204" pitchFamily="18" charset="0"/>
                          </a:rPr>
                          <m:t>1</m:t>
                        </m:r>
                      </m:sub>
                    </m:sSub>
                  </m:oMath>
                </a14:m>
                <a:r>
                  <a:rPr lang="pt-BR" dirty="0"/>
                  <a:t> = 8 cm e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a:t>
                </a:r>
              </a:p>
            </p:txBody>
          </p:sp>
        </mc:Choice>
        <mc:Fallback xmlns="">
          <p:sp>
            <p:nvSpPr>
              <p:cNvPr id="10" name="CaixaDeTexto 9"/>
              <p:cNvSpPr txBox="1">
                <a:spLocks noRot="1" noChangeAspect="1" noMove="1" noResize="1" noEditPoints="1" noAdjustHandles="1" noChangeArrowheads="1" noChangeShapeType="1" noTextEdit="1"/>
              </p:cNvSpPr>
              <p:nvPr/>
            </p:nvSpPr>
            <p:spPr>
              <a:xfrm>
                <a:off x="6532160" y="872609"/>
                <a:ext cx="4809130" cy="369332"/>
              </a:xfrm>
              <a:prstGeom prst="rect">
                <a:avLst/>
              </a:prstGeom>
              <a:blipFill>
                <a:blip r:embed="rId8"/>
                <a:stretch>
                  <a:fillRect t="-8197" b="-2459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1" name="CaixaDeTexto 10"/>
              <p:cNvSpPr txBox="1"/>
              <p:nvPr/>
            </p:nvSpPr>
            <p:spPr>
              <a:xfrm>
                <a:off x="6532160" y="1809750"/>
                <a:ext cx="1433014" cy="589457"/>
              </a:xfrm>
              <a:prstGeom prst="rect">
                <a:avLst/>
              </a:prstGeom>
              <a:noFill/>
            </p:spPr>
            <p:txBody>
              <a:bodyPr wrap="square" rtlCol="0">
                <a:spAutoFit/>
              </a:bodyPr>
              <a:lstStyle/>
              <a:p>
                <a14:m>
                  <m:oMath xmlns:m="http://schemas.openxmlformats.org/officeDocument/2006/math">
                    <m:f>
                      <m:fPr>
                        <m:ctrlPr>
                          <a:rPr lang="pt-BR" sz="2200" i="1" smtClean="0">
                            <a:latin typeface="Cambria Math" panose="02040503050406030204" pitchFamily="18" charset="0"/>
                          </a:rPr>
                        </m:ctrlPr>
                      </m:fPr>
                      <m:num>
                        <m:sSub>
                          <m:sSubPr>
                            <m:ctrlPr>
                              <a:rPr lang="pt-BR" sz="2200" i="1" smtClean="0">
                                <a:latin typeface="Cambria Math" panose="02040503050406030204" pitchFamily="18" charset="0"/>
                              </a:rPr>
                            </m:ctrlPr>
                          </m:sSubPr>
                          <m:e>
                            <m:r>
                              <a:rPr lang="pt-BR" sz="2200" b="0" i="1" smtClean="0">
                                <a:latin typeface="Cambria Math" panose="02040503050406030204" pitchFamily="18" charset="0"/>
                              </a:rPr>
                              <m:t>𝑦</m:t>
                            </m:r>
                            <m:r>
                              <a:rPr lang="pt-BR" sz="2200" b="0" i="1" smtClean="0">
                                <a:latin typeface="Cambria Math" panose="02040503050406030204" pitchFamily="18" charset="0"/>
                              </a:rPr>
                              <m:t>′</m:t>
                            </m:r>
                          </m:e>
                          <m:sub>
                            <m:r>
                              <a:rPr lang="pt-BR" sz="2200" b="0" i="1" smtClean="0">
                                <a:latin typeface="Cambria Math" panose="02040503050406030204" pitchFamily="18" charset="0"/>
                              </a:rPr>
                              <m:t>1</m:t>
                            </m:r>
                          </m:sub>
                        </m:sSub>
                      </m:num>
                      <m:den>
                        <m:sSub>
                          <m:sSubPr>
                            <m:ctrlPr>
                              <a:rPr lang="pt-BR" sz="2200" i="1" smtClean="0">
                                <a:latin typeface="Cambria Math" panose="02040503050406030204" pitchFamily="18" charset="0"/>
                              </a:rPr>
                            </m:ctrlPr>
                          </m:sSubPr>
                          <m:e>
                            <m:r>
                              <a:rPr lang="pt-BR" sz="2200" b="0" i="1" smtClean="0">
                                <a:latin typeface="Cambria Math" panose="02040503050406030204" pitchFamily="18" charset="0"/>
                              </a:rPr>
                              <m:t>𝑦</m:t>
                            </m:r>
                          </m:e>
                          <m:sub>
                            <m:r>
                              <a:rPr lang="pt-BR" sz="2200" b="0" i="1" smtClean="0">
                                <a:latin typeface="Cambria Math" panose="02040503050406030204" pitchFamily="18" charset="0"/>
                              </a:rPr>
                              <m:t>1</m:t>
                            </m:r>
                          </m:sub>
                        </m:sSub>
                      </m:den>
                    </m:f>
                  </m:oMath>
                </a14:m>
                <a:r>
                  <a:rPr lang="pt-BR" sz="2200" dirty="0"/>
                  <a:t> = - </a:t>
                </a:r>
                <a14:m>
                  <m:oMath xmlns:m="http://schemas.openxmlformats.org/officeDocument/2006/math">
                    <m:f>
                      <m:fPr>
                        <m:ctrlPr>
                          <a:rPr lang="pt-BR" sz="2200" i="1" smtClean="0">
                            <a:latin typeface="Cambria Math" panose="02040503050406030204" pitchFamily="18" charset="0"/>
                          </a:rPr>
                        </m:ctrlPr>
                      </m:fPr>
                      <m:num>
                        <m:sSub>
                          <m:sSubPr>
                            <m:ctrlPr>
                              <a:rPr lang="pt-BR" sz="2200" i="1" smtClean="0">
                                <a:latin typeface="Cambria Math" panose="02040503050406030204" pitchFamily="18" charset="0"/>
                              </a:rPr>
                            </m:ctrlPr>
                          </m:sSubPr>
                          <m:e>
                            <m:r>
                              <a:rPr lang="pt-BR" sz="2200" b="0" i="1" smtClean="0">
                                <a:latin typeface="Cambria Math" panose="02040503050406030204" pitchFamily="18" charset="0"/>
                              </a:rPr>
                              <m:t>𝑝</m:t>
                            </m:r>
                            <m:r>
                              <a:rPr lang="pt-BR" sz="2200" b="0" i="1" smtClean="0">
                                <a:latin typeface="Cambria Math" panose="02040503050406030204" pitchFamily="18" charset="0"/>
                              </a:rPr>
                              <m:t>′</m:t>
                            </m:r>
                          </m:e>
                          <m:sub>
                            <m:r>
                              <a:rPr lang="pt-BR" sz="2200" b="0" i="1" smtClean="0">
                                <a:latin typeface="Cambria Math" panose="02040503050406030204" pitchFamily="18" charset="0"/>
                              </a:rPr>
                              <m:t>1</m:t>
                            </m:r>
                          </m:sub>
                        </m:sSub>
                      </m:num>
                      <m:den>
                        <m:sSub>
                          <m:sSubPr>
                            <m:ctrlPr>
                              <a:rPr lang="pt-BR" sz="2200" i="1" smtClean="0">
                                <a:latin typeface="Cambria Math" panose="02040503050406030204" pitchFamily="18" charset="0"/>
                              </a:rPr>
                            </m:ctrlPr>
                          </m:sSubPr>
                          <m:e>
                            <m:r>
                              <a:rPr lang="pt-BR" sz="2200" b="0" i="1" smtClean="0">
                                <a:latin typeface="Cambria Math" panose="02040503050406030204" pitchFamily="18" charset="0"/>
                              </a:rPr>
                              <m:t>𝑝</m:t>
                            </m:r>
                          </m:e>
                          <m:sub>
                            <m:r>
                              <a:rPr lang="pt-BR" sz="2200" b="0" i="1" smtClean="0">
                                <a:latin typeface="Cambria Math" panose="02040503050406030204" pitchFamily="18" charset="0"/>
                              </a:rPr>
                              <m:t>1</m:t>
                            </m:r>
                          </m:sub>
                        </m:sSub>
                      </m:den>
                    </m:f>
                  </m:oMath>
                </a14:m>
                <a:endParaRPr lang="pt-BR" sz="2200" dirty="0"/>
              </a:p>
            </p:txBody>
          </p:sp>
        </mc:Choice>
        <mc:Fallback xmlns="">
          <p:sp>
            <p:nvSpPr>
              <p:cNvPr id="11" name="CaixaDeTexto 10"/>
              <p:cNvSpPr txBox="1">
                <a:spLocks noRot="1" noChangeAspect="1" noMove="1" noResize="1" noEditPoints="1" noAdjustHandles="1" noChangeArrowheads="1" noChangeShapeType="1" noTextEdit="1"/>
              </p:cNvSpPr>
              <p:nvPr/>
            </p:nvSpPr>
            <p:spPr>
              <a:xfrm>
                <a:off x="6532160" y="1809750"/>
                <a:ext cx="1433014" cy="589457"/>
              </a:xfrm>
              <a:prstGeom prst="rect">
                <a:avLst/>
              </a:prstGeom>
              <a:blipFill>
                <a:blip r:embed="rId9"/>
                <a:stretch>
                  <a:fillRect b="-103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2" name="CaixaDeTexto 11"/>
              <p:cNvSpPr txBox="1"/>
              <p:nvPr/>
            </p:nvSpPr>
            <p:spPr>
              <a:xfrm>
                <a:off x="6532160" y="2652154"/>
                <a:ext cx="1433014" cy="578043"/>
              </a:xfrm>
              <a:prstGeom prst="rect">
                <a:avLst/>
              </a:prstGeom>
              <a:noFill/>
            </p:spPr>
            <p:txBody>
              <a:bodyPr wrap="square" rtlCol="0">
                <a:spAutoFit/>
              </a:bodyPr>
              <a:lstStyle/>
              <a:p>
                <a14:m>
                  <m:oMath xmlns:m="http://schemas.openxmlformats.org/officeDocument/2006/math">
                    <m:f>
                      <m:fPr>
                        <m:ctrlPr>
                          <a:rPr lang="pt-BR" sz="2200" i="1" smtClean="0">
                            <a:latin typeface="Cambria Math" panose="02040503050406030204" pitchFamily="18" charset="0"/>
                          </a:rPr>
                        </m:ctrlPr>
                      </m:fPr>
                      <m:num>
                        <m:sSub>
                          <m:sSubPr>
                            <m:ctrlPr>
                              <a:rPr lang="pt-BR" sz="2200" i="1" smtClean="0">
                                <a:latin typeface="Cambria Math" panose="02040503050406030204" pitchFamily="18" charset="0"/>
                              </a:rPr>
                            </m:ctrlPr>
                          </m:sSubPr>
                          <m:e>
                            <m:r>
                              <a:rPr lang="pt-BR" sz="2200" b="0" i="1" smtClean="0">
                                <a:latin typeface="Cambria Math" panose="02040503050406030204" pitchFamily="18" charset="0"/>
                              </a:rPr>
                              <m:t>𝑦</m:t>
                            </m:r>
                            <m:r>
                              <a:rPr lang="pt-BR" sz="2200" b="0" i="1" smtClean="0">
                                <a:latin typeface="Cambria Math" panose="02040503050406030204" pitchFamily="18" charset="0"/>
                              </a:rPr>
                              <m:t>′</m:t>
                            </m:r>
                          </m:e>
                          <m:sub>
                            <m:r>
                              <a:rPr lang="pt-BR" sz="2200" b="0" i="1" smtClean="0">
                                <a:latin typeface="Cambria Math" panose="02040503050406030204" pitchFamily="18" charset="0"/>
                              </a:rPr>
                              <m:t>1</m:t>
                            </m:r>
                          </m:sub>
                        </m:sSub>
                      </m:num>
                      <m:den>
                        <m:r>
                          <a:rPr lang="pt-BR" sz="2200" b="0" i="1" smtClean="0">
                            <a:latin typeface="Cambria Math" panose="02040503050406030204" pitchFamily="18" charset="0"/>
                          </a:rPr>
                          <m:t>8</m:t>
                        </m:r>
                      </m:den>
                    </m:f>
                  </m:oMath>
                </a14:m>
                <a:r>
                  <a:rPr lang="pt-BR" sz="2200" dirty="0"/>
                  <a:t> = - </a:t>
                </a:r>
                <a14:m>
                  <m:oMath xmlns:m="http://schemas.openxmlformats.org/officeDocument/2006/math">
                    <m:f>
                      <m:fPr>
                        <m:ctrlPr>
                          <a:rPr lang="pt-BR" sz="2200" i="1" smtClean="0">
                            <a:latin typeface="Cambria Math" panose="02040503050406030204" pitchFamily="18" charset="0"/>
                          </a:rPr>
                        </m:ctrlPr>
                      </m:fPr>
                      <m:num>
                        <m:r>
                          <a:rPr lang="pt-BR" sz="2200" i="1" smtClean="0">
                            <a:latin typeface="Cambria Math" panose="02040503050406030204" pitchFamily="18" charset="0"/>
                          </a:rPr>
                          <m:t>7</m:t>
                        </m:r>
                        <m:r>
                          <a:rPr lang="pt-BR" sz="2200" b="0" i="1" smtClean="0">
                            <a:latin typeface="Cambria Math" panose="02040503050406030204" pitchFamily="18" charset="0"/>
                          </a:rPr>
                          <m:t>,5</m:t>
                        </m:r>
                      </m:num>
                      <m:den>
                        <m:r>
                          <a:rPr lang="pt-BR" sz="2200" b="0" i="1" smtClean="0">
                            <a:latin typeface="Cambria Math" panose="02040503050406030204" pitchFamily="18" charset="0"/>
                          </a:rPr>
                          <m:t>15</m:t>
                        </m:r>
                      </m:den>
                    </m:f>
                  </m:oMath>
                </a14:m>
                <a:endParaRPr lang="pt-BR" sz="2200" dirty="0"/>
              </a:p>
            </p:txBody>
          </p:sp>
        </mc:Choice>
        <mc:Fallback xmlns="">
          <p:sp>
            <p:nvSpPr>
              <p:cNvPr id="12" name="CaixaDeTexto 11"/>
              <p:cNvSpPr txBox="1">
                <a:spLocks noRot="1" noChangeAspect="1" noMove="1" noResize="1" noEditPoints="1" noAdjustHandles="1" noChangeArrowheads="1" noChangeShapeType="1" noTextEdit="1"/>
              </p:cNvSpPr>
              <p:nvPr/>
            </p:nvSpPr>
            <p:spPr>
              <a:xfrm>
                <a:off x="6532160" y="2652154"/>
                <a:ext cx="1433014" cy="578043"/>
              </a:xfrm>
              <a:prstGeom prst="rect">
                <a:avLst/>
              </a:prstGeom>
              <a:blipFill>
                <a:blip r:embed="rId10"/>
                <a:stretch>
                  <a:fillRect b="-842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4" name="CaixaDeTexto 13"/>
              <p:cNvSpPr txBox="1"/>
              <p:nvPr/>
            </p:nvSpPr>
            <p:spPr>
              <a:xfrm>
                <a:off x="6532160" y="3473975"/>
                <a:ext cx="1433014"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- 4cm</a:t>
                </a:r>
              </a:p>
            </p:txBody>
          </p:sp>
        </mc:Choice>
        <mc:Fallback xmlns="">
          <p:sp>
            <p:nvSpPr>
              <p:cNvPr id="14" name="CaixaDeTexto 13"/>
              <p:cNvSpPr txBox="1">
                <a:spLocks noRot="1" noChangeAspect="1" noMove="1" noResize="1" noEditPoints="1" noAdjustHandles="1" noChangeArrowheads="1" noChangeShapeType="1" noTextEdit="1"/>
              </p:cNvSpPr>
              <p:nvPr/>
            </p:nvSpPr>
            <p:spPr>
              <a:xfrm>
                <a:off x="6532160" y="3473975"/>
                <a:ext cx="1433014" cy="369332"/>
              </a:xfrm>
              <a:prstGeom prst="rect">
                <a:avLst/>
              </a:prstGeom>
              <a:blipFill>
                <a:blip r:embed="rId11"/>
                <a:stretch>
                  <a:fillRect l="-1702" t="-10000" b="-26667"/>
                </a:stretch>
              </a:blipFill>
            </p:spPr>
            <p:txBody>
              <a:bodyPr/>
              <a:lstStyle/>
              <a:p>
                <a:r>
                  <a:rPr lang="pt-BR">
                    <a:noFill/>
                  </a:rPr>
                  <a:t> </a:t>
                </a:r>
              </a:p>
            </p:txBody>
          </p:sp>
        </mc:Fallback>
      </mc:AlternateContent>
    </p:spTree>
    <p:extLst>
      <p:ext uri="{BB962C8B-B14F-4D97-AF65-F5344CB8AC3E}">
        <p14:creationId xmlns:p14="http://schemas.microsoft.com/office/powerpoint/2010/main" val="136553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eta para Cima 50"/>
          <p:cNvSpPr/>
          <p:nvPr/>
        </p:nvSpPr>
        <p:spPr>
          <a:xfrm rot="10800000" flipH="1">
            <a:off x="10158588" y="4503603"/>
            <a:ext cx="152505" cy="1460179"/>
          </a:xfrm>
          <a:prstGeom prst="up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277090" y="238128"/>
            <a:ext cx="11610110" cy="1200329"/>
          </a:xfrm>
          <a:prstGeom prst="rect">
            <a:avLst/>
          </a:prstGeom>
        </p:spPr>
        <p:txBody>
          <a:bodyPr wrap="square">
            <a:spAutoFit/>
          </a:bodyPr>
          <a:lstStyle/>
          <a:p>
            <a:r>
              <a:rPr lang="pt-BR" dirty="0"/>
              <a:t>3. (Unesp-SP) Um objeto com 8,0 cm de altura está a 15 cm de uma lente convergente de 5,0 cm de distância focal. Uma lente divergente de distância focal -4,0 cm é colocada do outro lado da convergente e a 5,0 cm dela.</a:t>
            </a:r>
          </a:p>
          <a:p>
            <a:endParaRPr lang="pt-BR" dirty="0"/>
          </a:p>
          <a:p>
            <a:r>
              <a:rPr lang="pt-BR" dirty="0"/>
              <a:t>Determine a posição e a altura da imagem final.</a:t>
            </a:r>
          </a:p>
        </p:txBody>
      </p:sp>
      <p:cxnSp>
        <p:nvCxnSpPr>
          <p:cNvPr id="4" name="Conector reto 3"/>
          <p:cNvCxnSpPr/>
          <p:nvPr/>
        </p:nvCxnSpPr>
        <p:spPr>
          <a:xfrm>
            <a:off x="1393339" y="4500138"/>
            <a:ext cx="10673856" cy="0"/>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de Seta Reta 9"/>
          <p:cNvCxnSpPr/>
          <p:nvPr/>
        </p:nvCxnSpPr>
        <p:spPr>
          <a:xfrm>
            <a:off x="7539463" y="1268593"/>
            <a:ext cx="0" cy="5109651"/>
          </a:xfrm>
          <a:prstGeom prst="straightConnector1">
            <a:avLst/>
          </a:prstGeom>
          <a:ln w="34925">
            <a:headEnd type="triangle"/>
            <a:tailEnd type="triangle"/>
          </a:ln>
        </p:spPr>
        <p:style>
          <a:lnRef idx="1">
            <a:schemeClr val="dk1"/>
          </a:lnRef>
          <a:fillRef idx="0">
            <a:schemeClr val="dk1"/>
          </a:fillRef>
          <a:effectRef idx="0">
            <a:schemeClr val="dk1"/>
          </a:effectRef>
          <a:fontRef idx="minor">
            <a:schemeClr val="tx1"/>
          </a:fontRef>
        </p:style>
      </p:cxnSp>
      <p:cxnSp>
        <p:nvCxnSpPr>
          <p:cNvPr id="12" name="Conector reto 11"/>
          <p:cNvCxnSpPr/>
          <p:nvPr/>
        </p:nvCxnSpPr>
        <p:spPr>
          <a:xfrm>
            <a:off x="9337088" y="1514029"/>
            <a:ext cx="0" cy="44717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riângulo isósceles 12"/>
          <p:cNvSpPr/>
          <p:nvPr/>
        </p:nvSpPr>
        <p:spPr>
          <a:xfrm>
            <a:off x="9270546" y="5963783"/>
            <a:ext cx="117170"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riângulo isósceles 13"/>
          <p:cNvSpPr/>
          <p:nvPr/>
        </p:nvSpPr>
        <p:spPr>
          <a:xfrm rot="10800000">
            <a:off x="9274895" y="1459880"/>
            <a:ext cx="114861"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5" name="CaixaDeTexto 14"/>
              <p:cNvSpPr txBox="1"/>
              <p:nvPr/>
            </p:nvSpPr>
            <p:spPr>
              <a:xfrm>
                <a:off x="6880531" y="834744"/>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FF0000"/>
                              </a:solidFill>
                              <a:latin typeface="Cambria Math" panose="02040503050406030204" pitchFamily="18" charset="0"/>
                            </a:rPr>
                          </m:ctrlPr>
                        </m:sSubPr>
                        <m:e>
                          <m:r>
                            <a:rPr lang="pt-BR" b="1" i="1" smtClean="0">
                              <a:solidFill>
                                <a:srgbClr val="FF0000"/>
                              </a:solidFill>
                              <a:latin typeface="Cambria Math" panose="02040503050406030204" pitchFamily="18" charset="0"/>
                            </a:rPr>
                            <m:t>𝑳</m:t>
                          </m:r>
                        </m:e>
                        <m:sub>
                          <m:r>
                            <a:rPr lang="pt-BR" b="1" i="1" smtClean="0">
                              <a:solidFill>
                                <a:srgbClr val="FF0000"/>
                              </a:solidFill>
                              <a:latin typeface="Cambria Math" panose="02040503050406030204" pitchFamily="18" charset="0"/>
                            </a:rPr>
                            <m:t>𝟏</m:t>
                          </m:r>
                        </m:sub>
                      </m:sSub>
                    </m:oMath>
                  </m:oMathPara>
                </a14:m>
                <a:endParaRPr lang="pt-BR" b="1" dirty="0">
                  <a:solidFill>
                    <a:srgbClr val="FF0000"/>
                  </a:solidFill>
                </a:endParaRPr>
              </a:p>
            </p:txBody>
          </p:sp>
        </mc:Choice>
        <mc:Fallback xmlns="">
          <p:sp>
            <p:nvSpPr>
              <p:cNvPr id="15" name="CaixaDeTexto 14"/>
              <p:cNvSpPr txBox="1">
                <a:spLocks noRot="1" noChangeAspect="1" noMove="1" noResize="1" noEditPoints="1" noAdjustHandles="1" noChangeArrowheads="1" noChangeShapeType="1" noTextEdit="1"/>
              </p:cNvSpPr>
              <p:nvPr/>
            </p:nvSpPr>
            <p:spPr>
              <a:xfrm>
                <a:off x="6880531" y="834744"/>
                <a:ext cx="1243013" cy="369332"/>
              </a:xfrm>
              <a:prstGeom prst="rect">
                <a:avLst/>
              </a:prstGeom>
              <a:blipFill>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6" name="CaixaDeTexto 15"/>
              <p:cNvSpPr txBox="1"/>
              <p:nvPr/>
            </p:nvSpPr>
            <p:spPr>
              <a:xfrm>
                <a:off x="8707624" y="899971"/>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0070C0"/>
                              </a:solidFill>
                              <a:latin typeface="Cambria Math" panose="02040503050406030204" pitchFamily="18" charset="0"/>
                            </a:rPr>
                          </m:ctrlPr>
                        </m:sSubPr>
                        <m:e>
                          <m:r>
                            <a:rPr lang="pt-BR" b="1" i="1" smtClean="0">
                              <a:solidFill>
                                <a:srgbClr val="0070C0"/>
                              </a:solidFill>
                              <a:latin typeface="Cambria Math" panose="02040503050406030204" pitchFamily="18" charset="0"/>
                            </a:rPr>
                            <m:t>𝑳</m:t>
                          </m:r>
                        </m:e>
                        <m:sub>
                          <m:r>
                            <a:rPr lang="pt-BR" b="1" i="1" smtClean="0">
                              <a:solidFill>
                                <a:srgbClr val="0070C0"/>
                              </a:solidFill>
                              <a:latin typeface="Cambria Math" panose="02040503050406030204" pitchFamily="18" charset="0"/>
                            </a:rPr>
                            <m:t>𝟐</m:t>
                          </m:r>
                        </m:sub>
                      </m:sSub>
                    </m:oMath>
                  </m:oMathPara>
                </a14:m>
                <a:endParaRPr lang="pt-BR" b="1" dirty="0">
                  <a:solidFill>
                    <a:srgbClr val="0070C0"/>
                  </a:solidFill>
                </a:endParaRPr>
              </a:p>
            </p:txBody>
          </p:sp>
        </mc:Choice>
        <mc:Fallback xmlns="">
          <p:sp>
            <p:nvSpPr>
              <p:cNvPr id="16" name="CaixaDeTexto 15"/>
              <p:cNvSpPr txBox="1">
                <a:spLocks noRot="1" noChangeAspect="1" noMove="1" noResize="1" noEditPoints="1" noAdjustHandles="1" noChangeArrowheads="1" noChangeShapeType="1" noTextEdit="1"/>
              </p:cNvSpPr>
              <p:nvPr/>
            </p:nvSpPr>
            <p:spPr>
              <a:xfrm>
                <a:off x="8707624" y="899971"/>
                <a:ext cx="1243013" cy="369332"/>
              </a:xfrm>
              <a:prstGeom prst="rect">
                <a:avLst/>
              </a:prstGeom>
              <a:blipFill>
                <a:blip r:embed="rId3"/>
                <a:stretch>
                  <a:fillRect/>
                </a:stretch>
              </a:blipFill>
            </p:spPr>
            <p:txBody>
              <a:bodyPr/>
              <a:lstStyle/>
              <a:p>
                <a:r>
                  <a:rPr lang="pt-BR">
                    <a:noFill/>
                  </a:rPr>
                  <a:t> </a:t>
                </a:r>
              </a:p>
            </p:txBody>
          </p:sp>
        </mc:Fallback>
      </mc:AlternateContent>
      <p:sp>
        <p:nvSpPr>
          <p:cNvPr id="17" name="Elipse 16"/>
          <p:cNvSpPr/>
          <p:nvPr/>
        </p:nvSpPr>
        <p:spPr>
          <a:xfrm>
            <a:off x="5629280" y="4457704"/>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Elipse 17"/>
          <p:cNvSpPr/>
          <p:nvPr/>
        </p:nvSpPr>
        <p:spPr>
          <a:xfrm>
            <a:off x="9282125" y="4452938"/>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0" name="CaixaDeTexto 19"/>
              <p:cNvSpPr txBox="1"/>
              <p:nvPr/>
            </p:nvSpPr>
            <p:spPr>
              <a:xfrm>
                <a:off x="5535875" y="4674529"/>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0" name="CaixaDeTexto 19"/>
              <p:cNvSpPr txBox="1">
                <a:spLocks noRot="1" noChangeAspect="1" noMove="1" noResize="1" noEditPoints="1" noAdjustHandles="1" noChangeArrowheads="1" noChangeShapeType="1" noTextEdit="1"/>
              </p:cNvSpPr>
              <p:nvPr/>
            </p:nvSpPr>
            <p:spPr>
              <a:xfrm>
                <a:off x="5535875" y="4674529"/>
                <a:ext cx="270715" cy="276999"/>
              </a:xfrm>
              <a:prstGeom prst="rect">
                <a:avLst/>
              </a:prstGeom>
              <a:blipFill>
                <a:blip r:embed="rId4"/>
                <a:stretch>
                  <a:fillRect l="-20000" r="-6667" b="-1555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1" name="CaixaDeTexto 20"/>
              <p:cNvSpPr txBox="1"/>
              <p:nvPr/>
            </p:nvSpPr>
            <p:spPr>
              <a:xfrm>
                <a:off x="9465715" y="4674529"/>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1" name="CaixaDeTexto 20"/>
              <p:cNvSpPr txBox="1">
                <a:spLocks noRot="1" noChangeAspect="1" noMove="1" noResize="1" noEditPoints="1" noAdjustHandles="1" noChangeArrowheads="1" noChangeShapeType="1" noTextEdit="1"/>
              </p:cNvSpPr>
              <p:nvPr/>
            </p:nvSpPr>
            <p:spPr>
              <a:xfrm>
                <a:off x="9465715" y="4674529"/>
                <a:ext cx="270715" cy="276999"/>
              </a:xfrm>
              <a:prstGeom prst="rect">
                <a:avLst/>
              </a:prstGeom>
              <a:blipFill>
                <a:blip r:embed="rId5"/>
                <a:stretch>
                  <a:fillRect l="-22727" r="-6818" b="-15556"/>
                </a:stretch>
              </a:blipFill>
            </p:spPr>
            <p:txBody>
              <a:bodyPr/>
              <a:lstStyle/>
              <a:p>
                <a:r>
                  <a:rPr lang="pt-BR">
                    <a:noFill/>
                  </a:rPr>
                  <a:t> </a:t>
                </a:r>
              </a:p>
            </p:txBody>
          </p:sp>
        </mc:Fallback>
      </mc:AlternateContent>
      <p:sp>
        <p:nvSpPr>
          <p:cNvPr id="22" name="Elipse 21"/>
          <p:cNvSpPr/>
          <p:nvPr/>
        </p:nvSpPr>
        <p:spPr>
          <a:xfrm>
            <a:off x="10768646" y="4446691"/>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3" name="CaixaDeTexto 22"/>
              <p:cNvSpPr txBox="1"/>
              <p:nvPr/>
            </p:nvSpPr>
            <p:spPr>
              <a:xfrm>
                <a:off x="10675241" y="4663516"/>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3" name="CaixaDeTexto 22"/>
              <p:cNvSpPr txBox="1">
                <a:spLocks noRot="1" noChangeAspect="1" noMove="1" noResize="1" noEditPoints="1" noAdjustHandles="1" noChangeArrowheads="1" noChangeShapeType="1" noTextEdit="1"/>
              </p:cNvSpPr>
              <p:nvPr/>
            </p:nvSpPr>
            <p:spPr>
              <a:xfrm>
                <a:off x="10675241" y="4663516"/>
                <a:ext cx="276037" cy="276999"/>
              </a:xfrm>
              <a:prstGeom prst="rect">
                <a:avLst/>
              </a:prstGeom>
              <a:blipFill>
                <a:blip r:embed="rId6"/>
                <a:stretch>
                  <a:fillRect l="-20000" r="-8889" b="-17778"/>
                </a:stretch>
              </a:blipFill>
            </p:spPr>
            <p:txBody>
              <a:bodyPr/>
              <a:lstStyle/>
              <a:p>
                <a:r>
                  <a:rPr lang="pt-BR">
                    <a:noFill/>
                  </a:rPr>
                  <a:t> </a:t>
                </a:r>
              </a:p>
            </p:txBody>
          </p:sp>
        </mc:Fallback>
      </mc:AlternateContent>
      <p:sp>
        <p:nvSpPr>
          <p:cNvPr id="25" name="Elipse 24"/>
          <p:cNvSpPr/>
          <p:nvPr/>
        </p:nvSpPr>
        <p:spPr>
          <a:xfrm>
            <a:off x="7860917" y="4457704"/>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6" name="CaixaDeTexto 25"/>
              <p:cNvSpPr txBox="1"/>
              <p:nvPr/>
            </p:nvSpPr>
            <p:spPr>
              <a:xfrm>
                <a:off x="7767512" y="4674529"/>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6" name="CaixaDeTexto 25"/>
              <p:cNvSpPr txBox="1">
                <a:spLocks noRot="1" noChangeAspect="1" noMove="1" noResize="1" noEditPoints="1" noAdjustHandles="1" noChangeArrowheads="1" noChangeShapeType="1" noTextEdit="1"/>
              </p:cNvSpPr>
              <p:nvPr/>
            </p:nvSpPr>
            <p:spPr>
              <a:xfrm>
                <a:off x="7767512" y="4674529"/>
                <a:ext cx="276037" cy="276999"/>
              </a:xfrm>
              <a:prstGeom prst="rect">
                <a:avLst/>
              </a:prstGeom>
              <a:blipFill>
                <a:blip r:embed="rId7"/>
                <a:stretch>
                  <a:fillRect l="-20000" r="-8889" b="-15556"/>
                </a:stretch>
              </a:blipFill>
            </p:spPr>
            <p:txBody>
              <a:bodyPr/>
              <a:lstStyle/>
              <a:p>
                <a:r>
                  <a:rPr lang="pt-BR">
                    <a:noFill/>
                  </a:rPr>
                  <a:t> </a:t>
                </a:r>
              </a:p>
            </p:txBody>
          </p:sp>
        </mc:Fallback>
      </mc:AlternateContent>
      <p:sp>
        <p:nvSpPr>
          <p:cNvPr id="27" name="Seta para Cima 26"/>
          <p:cNvSpPr/>
          <p:nvPr/>
        </p:nvSpPr>
        <p:spPr>
          <a:xfrm flipH="1">
            <a:off x="2173039" y="1643064"/>
            <a:ext cx="198685" cy="2853634"/>
          </a:xfrm>
          <a:prstGeom prst="up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p:cNvSpPr txBox="1"/>
          <p:nvPr/>
        </p:nvSpPr>
        <p:spPr>
          <a:xfrm>
            <a:off x="1491773" y="5001455"/>
            <a:ext cx="1786683" cy="369332"/>
          </a:xfrm>
          <a:prstGeom prst="rect">
            <a:avLst/>
          </a:prstGeom>
          <a:solidFill>
            <a:srgbClr val="FFC000"/>
          </a:solidFill>
        </p:spPr>
        <p:txBody>
          <a:bodyPr wrap="square" rtlCol="0">
            <a:spAutoFit/>
          </a:bodyPr>
          <a:lstStyle/>
          <a:p>
            <a:r>
              <a:rPr lang="pt-BR" dirty="0"/>
              <a:t>Lente 1 : o real</a:t>
            </a:r>
          </a:p>
        </p:txBody>
      </p:sp>
      <p:sp>
        <p:nvSpPr>
          <p:cNvPr id="29" name="Chave Direita 28"/>
          <p:cNvSpPr/>
          <p:nvPr/>
        </p:nvSpPr>
        <p:spPr>
          <a:xfrm rot="5400000">
            <a:off x="4728481" y="3573914"/>
            <a:ext cx="324613" cy="520725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0" name="CaixaDeTexto 29"/>
              <p:cNvSpPr txBox="1"/>
              <p:nvPr/>
            </p:nvSpPr>
            <p:spPr>
              <a:xfrm>
                <a:off x="4581641" y="6384958"/>
                <a:ext cx="1013226" cy="276999"/>
              </a:xfrm>
              <a:prstGeom prst="rect">
                <a:avLst/>
              </a:prstGeom>
              <a:no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1</m:t>
                        </m:r>
                      </m:sub>
                    </m:sSub>
                  </m:oMath>
                </a14:m>
                <a:r>
                  <a:rPr lang="pt-BR" dirty="0"/>
                  <a:t> = 15 cm</a:t>
                </a:r>
              </a:p>
            </p:txBody>
          </p:sp>
        </mc:Choice>
        <mc:Fallback xmlns="">
          <p:sp>
            <p:nvSpPr>
              <p:cNvPr id="30" name="CaixaDeTexto 29"/>
              <p:cNvSpPr txBox="1">
                <a:spLocks noRot="1" noChangeAspect="1" noMove="1" noResize="1" noEditPoints="1" noAdjustHandles="1" noChangeArrowheads="1" noChangeShapeType="1" noTextEdit="1"/>
              </p:cNvSpPr>
              <p:nvPr/>
            </p:nvSpPr>
            <p:spPr>
              <a:xfrm>
                <a:off x="4581641" y="6384958"/>
                <a:ext cx="1013226" cy="276999"/>
              </a:xfrm>
              <a:prstGeom prst="rect">
                <a:avLst/>
              </a:prstGeom>
              <a:blipFill>
                <a:blip r:embed="rId8"/>
                <a:stretch>
                  <a:fillRect l="-8434" t="-28261" r="-13253" b="-50000"/>
                </a:stretch>
              </a:blipFill>
            </p:spPr>
            <p:txBody>
              <a:bodyPr/>
              <a:lstStyle/>
              <a:p>
                <a:r>
                  <a:rPr lang="pt-BR">
                    <a:noFill/>
                  </a:rPr>
                  <a:t> </a:t>
                </a:r>
              </a:p>
            </p:txBody>
          </p:sp>
        </mc:Fallback>
      </mc:AlternateContent>
      <p:sp>
        <p:nvSpPr>
          <p:cNvPr id="31" name="Chave Direita 30"/>
          <p:cNvSpPr/>
          <p:nvPr/>
        </p:nvSpPr>
        <p:spPr>
          <a:xfrm rot="10800000">
            <a:off x="1491773" y="1643063"/>
            <a:ext cx="660875" cy="285749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2" name="CaixaDeTexto 31"/>
              <p:cNvSpPr txBox="1"/>
              <p:nvPr/>
            </p:nvSpPr>
            <p:spPr>
              <a:xfrm>
                <a:off x="367440" y="2960166"/>
                <a:ext cx="898131" cy="276999"/>
              </a:xfrm>
              <a:prstGeom prst="rect">
                <a:avLst/>
              </a:prstGeom>
              <a:no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e>
                      <m:sub>
                        <m:r>
                          <a:rPr lang="pt-BR" b="0" i="1" smtClean="0">
                            <a:latin typeface="Cambria Math" panose="02040503050406030204" pitchFamily="18" charset="0"/>
                          </a:rPr>
                          <m:t>1</m:t>
                        </m:r>
                      </m:sub>
                    </m:sSub>
                  </m:oMath>
                </a14:m>
                <a:r>
                  <a:rPr lang="pt-BR" dirty="0"/>
                  <a:t> = 8 cm</a:t>
                </a:r>
              </a:p>
            </p:txBody>
          </p:sp>
        </mc:Choice>
        <mc:Fallback xmlns="">
          <p:sp>
            <p:nvSpPr>
              <p:cNvPr id="32" name="CaixaDeTexto 31"/>
              <p:cNvSpPr txBox="1">
                <a:spLocks noRot="1" noChangeAspect="1" noMove="1" noResize="1" noEditPoints="1" noAdjustHandles="1" noChangeArrowheads="1" noChangeShapeType="1" noTextEdit="1"/>
              </p:cNvSpPr>
              <p:nvPr/>
            </p:nvSpPr>
            <p:spPr>
              <a:xfrm>
                <a:off x="367440" y="2960166"/>
                <a:ext cx="898131" cy="276999"/>
              </a:xfrm>
              <a:prstGeom prst="rect">
                <a:avLst/>
              </a:prstGeom>
              <a:blipFill>
                <a:blip r:embed="rId9"/>
                <a:stretch>
                  <a:fillRect l="-9459" t="-28889" r="-15541" b="-51111"/>
                </a:stretch>
              </a:blipFill>
            </p:spPr>
            <p:txBody>
              <a:bodyPr/>
              <a:lstStyle/>
              <a:p>
                <a:r>
                  <a:rPr lang="pt-BR">
                    <a:noFill/>
                  </a:rPr>
                  <a:t> </a:t>
                </a:r>
              </a:p>
            </p:txBody>
          </p:sp>
        </mc:Fallback>
      </mc:AlternateContent>
      <p:cxnSp>
        <p:nvCxnSpPr>
          <p:cNvPr id="34" name="Conector reto 33"/>
          <p:cNvCxnSpPr/>
          <p:nvPr/>
        </p:nvCxnSpPr>
        <p:spPr>
          <a:xfrm>
            <a:off x="2286656" y="1652351"/>
            <a:ext cx="5274211"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riângulo isósceles 37"/>
          <p:cNvSpPr/>
          <p:nvPr/>
        </p:nvSpPr>
        <p:spPr>
          <a:xfrm rot="5400000">
            <a:off x="4302520" y="1551744"/>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9" name="Conector reto 38"/>
          <p:cNvCxnSpPr/>
          <p:nvPr/>
        </p:nvCxnSpPr>
        <p:spPr>
          <a:xfrm>
            <a:off x="7539462" y="1643063"/>
            <a:ext cx="2709438" cy="4320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2294735" y="1648911"/>
            <a:ext cx="7954165" cy="4314872"/>
          </a:xfrm>
          <a:prstGeom prst="line">
            <a:avLst/>
          </a:prstGeom>
        </p:spPr>
        <p:style>
          <a:lnRef idx="1">
            <a:schemeClr val="accent1"/>
          </a:lnRef>
          <a:fillRef idx="0">
            <a:schemeClr val="accent1"/>
          </a:fillRef>
          <a:effectRef idx="0">
            <a:schemeClr val="accent1"/>
          </a:effectRef>
          <a:fontRef idx="minor">
            <a:schemeClr val="tx1"/>
          </a:fontRef>
        </p:style>
      </p:cxnSp>
      <p:sp>
        <p:nvSpPr>
          <p:cNvPr id="50" name="Triângulo isósceles 49"/>
          <p:cNvSpPr/>
          <p:nvPr/>
        </p:nvSpPr>
        <p:spPr>
          <a:xfrm rot="7150648">
            <a:off x="6211386" y="3712499"/>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4" name="CaixaDeTexto 53"/>
          <p:cNvSpPr txBox="1"/>
          <p:nvPr/>
        </p:nvSpPr>
        <p:spPr>
          <a:xfrm>
            <a:off x="9976921" y="1514029"/>
            <a:ext cx="1739724" cy="369332"/>
          </a:xfrm>
          <a:prstGeom prst="rect">
            <a:avLst/>
          </a:prstGeom>
          <a:solidFill>
            <a:srgbClr val="92D050"/>
          </a:solidFill>
        </p:spPr>
        <p:txBody>
          <a:bodyPr wrap="square" rtlCol="0">
            <a:spAutoFit/>
          </a:bodyPr>
          <a:lstStyle/>
          <a:p>
            <a:r>
              <a:rPr lang="pt-BR" dirty="0"/>
              <a:t>Lente 1 : i real</a:t>
            </a:r>
          </a:p>
        </p:txBody>
      </p:sp>
      <p:sp>
        <p:nvSpPr>
          <p:cNvPr id="55" name="CaixaDeTexto 54"/>
          <p:cNvSpPr txBox="1"/>
          <p:nvPr/>
        </p:nvSpPr>
        <p:spPr>
          <a:xfrm>
            <a:off x="9976921" y="2046738"/>
            <a:ext cx="1874769" cy="369332"/>
          </a:xfrm>
          <a:prstGeom prst="rect">
            <a:avLst/>
          </a:prstGeom>
          <a:solidFill>
            <a:srgbClr val="92D050"/>
          </a:solidFill>
        </p:spPr>
        <p:txBody>
          <a:bodyPr wrap="square" rtlCol="0">
            <a:spAutoFit/>
          </a:bodyPr>
          <a:lstStyle/>
          <a:p>
            <a:r>
              <a:rPr lang="pt-BR" dirty="0"/>
              <a:t>Lente 2 : o virtual</a:t>
            </a:r>
          </a:p>
        </p:txBody>
      </p:sp>
      <p:sp>
        <p:nvSpPr>
          <p:cNvPr id="56" name="Triângulo isósceles 55"/>
          <p:cNvSpPr/>
          <p:nvPr/>
        </p:nvSpPr>
        <p:spPr>
          <a:xfrm rot="8891686">
            <a:off x="8423405" y="3054471"/>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7" name="Triângulo isósceles 56"/>
          <p:cNvSpPr/>
          <p:nvPr/>
        </p:nvSpPr>
        <p:spPr>
          <a:xfrm rot="7150648">
            <a:off x="8384800" y="4900177"/>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8" name="Chave Direita 57"/>
          <p:cNvSpPr/>
          <p:nvPr/>
        </p:nvSpPr>
        <p:spPr>
          <a:xfrm rot="5400000">
            <a:off x="8746568" y="4854543"/>
            <a:ext cx="340277" cy="266438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59" name="CaixaDeTexto 58"/>
              <p:cNvSpPr txBox="1"/>
              <p:nvPr/>
            </p:nvSpPr>
            <p:spPr>
              <a:xfrm>
                <a:off x="8531941" y="6378244"/>
                <a:ext cx="1653675" cy="276999"/>
              </a:xfrm>
              <a:prstGeom prst="rect">
                <a:avLst/>
              </a:prstGeom>
              <a:noFill/>
            </p:spPr>
            <p:txBody>
              <a:bodyPr wrap="squar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7,5 cm</a:t>
                </a:r>
              </a:p>
            </p:txBody>
          </p:sp>
        </mc:Choice>
        <mc:Fallback xmlns="">
          <p:sp>
            <p:nvSpPr>
              <p:cNvPr id="59" name="CaixaDeTexto 58"/>
              <p:cNvSpPr txBox="1">
                <a:spLocks noRot="1" noChangeAspect="1" noMove="1" noResize="1" noEditPoints="1" noAdjustHandles="1" noChangeArrowheads="1" noChangeShapeType="1" noTextEdit="1"/>
              </p:cNvSpPr>
              <p:nvPr/>
            </p:nvSpPr>
            <p:spPr>
              <a:xfrm>
                <a:off x="8531941" y="6378244"/>
                <a:ext cx="1653675" cy="276999"/>
              </a:xfrm>
              <a:prstGeom prst="rect">
                <a:avLst/>
              </a:prstGeom>
              <a:blipFill>
                <a:blip r:embed="rId10"/>
                <a:stretch>
                  <a:fillRect l="-5166" t="-28261" b="-50000"/>
                </a:stretch>
              </a:blipFill>
            </p:spPr>
            <p:txBody>
              <a:bodyPr/>
              <a:lstStyle/>
              <a:p>
                <a:r>
                  <a:rPr lang="pt-BR">
                    <a:noFill/>
                  </a:rPr>
                  <a:t> </a:t>
                </a:r>
              </a:p>
            </p:txBody>
          </p:sp>
        </mc:Fallback>
      </mc:AlternateContent>
      <p:sp>
        <p:nvSpPr>
          <p:cNvPr id="36" name="Chave Direita 35"/>
          <p:cNvSpPr/>
          <p:nvPr/>
        </p:nvSpPr>
        <p:spPr>
          <a:xfrm>
            <a:off x="10388188" y="4503579"/>
            <a:ext cx="390333" cy="151301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7" name="CaixaDeTexto 36"/>
              <p:cNvSpPr txBox="1"/>
              <p:nvPr/>
            </p:nvSpPr>
            <p:spPr>
              <a:xfrm>
                <a:off x="10964093" y="5074212"/>
                <a:ext cx="1087862" cy="276999"/>
              </a:xfrm>
              <a:prstGeom prst="rect">
                <a:avLst/>
              </a:prstGeom>
              <a:no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- 4 cm</a:t>
                </a:r>
              </a:p>
            </p:txBody>
          </p:sp>
        </mc:Choice>
        <mc:Fallback xmlns="">
          <p:sp>
            <p:nvSpPr>
              <p:cNvPr id="37" name="CaixaDeTexto 36"/>
              <p:cNvSpPr txBox="1">
                <a:spLocks noRot="1" noChangeAspect="1" noMove="1" noResize="1" noEditPoints="1" noAdjustHandles="1" noChangeArrowheads="1" noChangeShapeType="1" noTextEdit="1"/>
              </p:cNvSpPr>
              <p:nvPr/>
            </p:nvSpPr>
            <p:spPr>
              <a:xfrm>
                <a:off x="10964093" y="5074212"/>
                <a:ext cx="1087862" cy="276999"/>
              </a:xfrm>
              <a:prstGeom prst="rect">
                <a:avLst/>
              </a:prstGeom>
              <a:blipFill>
                <a:blip r:embed="rId11"/>
                <a:stretch>
                  <a:fillRect l="-10674" t="-28261" r="-12360" b="-50000"/>
                </a:stretch>
              </a:blipFill>
            </p:spPr>
            <p:txBody>
              <a:bodyPr/>
              <a:lstStyle/>
              <a:p>
                <a:r>
                  <a:rPr lang="pt-BR">
                    <a:noFill/>
                  </a:rPr>
                  <a:t> </a:t>
                </a:r>
              </a:p>
            </p:txBody>
          </p:sp>
        </mc:Fallback>
      </mc:AlternateContent>
    </p:spTree>
    <p:extLst>
      <p:ext uri="{BB962C8B-B14F-4D97-AF65-F5344CB8AC3E}">
        <p14:creationId xmlns:p14="http://schemas.microsoft.com/office/powerpoint/2010/main" val="20423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36" grpId="0" animBg="1"/>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eta para Cima 50"/>
          <p:cNvSpPr/>
          <p:nvPr/>
        </p:nvSpPr>
        <p:spPr>
          <a:xfrm rot="10800000" flipH="1">
            <a:off x="9272752" y="4503603"/>
            <a:ext cx="152505" cy="1460179"/>
          </a:xfrm>
          <a:prstGeom prst="up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277090" y="238128"/>
            <a:ext cx="11610110" cy="1200329"/>
          </a:xfrm>
          <a:prstGeom prst="rect">
            <a:avLst/>
          </a:prstGeom>
        </p:spPr>
        <p:txBody>
          <a:bodyPr wrap="square">
            <a:spAutoFit/>
          </a:bodyPr>
          <a:lstStyle/>
          <a:p>
            <a:r>
              <a:rPr lang="pt-BR" dirty="0"/>
              <a:t>3. (Unesp-SP) Um objeto com 8,0 cm de altura está a 15 cm de uma lente convergente de 5,0 cm de distância focal. Uma lente divergente de distância focal -4,0 cm é colocada do outro lado da convergente e a 5,0 cm dela.</a:t>
            </a:r>
          </a:p>
          <a:p>
            <a:endParaRPr lang="pt-BR" dirty="0"/>
          </a:p>
          <a:p>
            <a:r>
              <a:rPr lang="pt-BR" dirty="0"/>
              <a:t>Determine a posição e a altura da imagem final.</a:t>
            </a:r>
          </a:p>
        </p:txBody>
      </p:sp>
      <p:cxnSp>
        <p:nvCxnSpPr>
          <p:cNvPr id="4" name="Conector reto 3"/>
          <p:cNvCxnSpPr/>
          <p:nvPr/>
        </p:nvCxnSpPr>
        <p:spPr>
          <a:xfrm>
            <a:off x="507503" y="4500138"/>
            <a:ext cx="10673856" cy="0"/>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de Seta Reta 9"/>
          <p:cNvCxnSpPr/>
          <p:nvPr/>
        </p:nvCxnSpPr>
        <p:spPr>
          <a:xfrm>
            <a:off x="6653627" y="1268593"/>
            <a:ext cx="0" cy="5109651"/>
          </a:xfrm>
          <a:prstGeom prst="straightConnector1">
            <a:avLst/>
          </a:prstGeom>
          <a:ln w="34925">
            <a:headEnd type="triangle"/>
            <a:tailEnd type="triangle"/>
          </a:ln>
        </p:spPr>
        <p:style>
          <a:lnRef idx="1">
            <a:schemeClr val="dk1"/>
          </a:lnRef>
          <a:fillRef idx="0">
            <a:schemeClr val="dk1"/>
          </a:fillRef>
          <a:effectRef idx="0">
            <a:schemeClr val="dk1"/>
          </a:effectRef>
          <a:fontRef idx="minor">
            <a:schemeClr val="tx1"/>
          </a:fontRef>
        </p:style>
      </p:cxnSp>
      <p:cxnSp>
        <p:nvCxnSpPr>
          <p:cNvPr id="12" name="Conector reto 11"/>
          <p:cNvCxnSpPr/>
          <p:nvPr/>
        </p:nvCxnSpPr>
        <p:spPr>
          <a:xfrm>
            <a:off x="8451252" y="1514029"/>
            <a:ext cx="0" cy="44717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riângulo isósceles 12"/>
          <p:cNvSpPr/>
          <p:nvPr/>
        </p:nvSpPr>
        <p:spPr>
          <a:xfrm>
            <a:off x="8384710" y="5963783"/>
            <a:ext cx="117170"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riângulo isósceles 13"/>
          <p:cNvSpPr/>
          <p:nvPr/>
        </p:nvSpPr>
        <p:spPr>
          <a:xfrm rot="10800000">
            <a:off x="8389059" y="1459880"/>
            <a:ext cx="114861"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5" name="CaixaDeTexto 14"/>
              <p:cNvSpPr txBox="1"/>
              <p:nvPr/>
            </p:nvSpPr>
            <p:spPr>
              <a:xfrm>
                <a:off x="6032119" y="834492"/>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FF0000"/>
                              </a:solidFill>
                              <a:latin typeface="Cambria Math" panose="02040503050406030204" pitchFamily="18" charset="0"/>
                            </a:rPr>
                          </m:ctrlPr>
                        </m:sSubPr>
                        <m:e>
                          <m:r>
                            <a:rPr lang="pt-BR" b="1" i="1" smtClean="0">
                              <a:solidFill>
                                <a:srgbClr val="FF0000"/>
                              </a:solidFill>
                              <a:latin typeface="Cambria Math" panose="02040503050406030204" pitchFamily="18" charset="0"/>
                            </a:rPr>
                            <m:t>𝑳</m:t>
                          </m:r>
                        </m:e>
                        <m:sub>
                          <m:r>
                            <a:rPr lang="pt-BR" b="1" i="1" smtClean="0">
                              <a:solidFill>
                                <a:srgbClr val="FF0000"/>
                              </a:solidFill>
                              <a:latin typeface="Cambria Math" panose="02040503050406030204" pitchFamily="18" charset="0"/>
                            </a:rPr>
                            <m:t>𝟏</m:t>
                          </m:r>
                        </m:sub>
                      </m:sSub>
                    </m:oMath>
                  </m:oMathPara>
                </a14:m>
                <a:endParaRPr lang="pt-BR" b="1" dirty="0">
                  <a:solidFill>
                    <a:srgbClr val="FF0000"/>
                  </a:solidFill>
                </a:endParaRPr>
              </a:p>
            </p:txBody>
          </p:sp>
        </mc:Choice>
        <mc:Fallback xmlns="">
          <p:sp>
            <p:nvSpPr>
              <p:cNvPr id="15" name="CaixaDeTexto 14"/>
              <p:cNvSpPr txBox="1">
                <a:spLocks noRot="1" noChangeAspect="1" noMove="1" noResize="1" noEditPoints="1" noAdjustHandles="1" noChangeArrowheads="1" noChangeShapeType="1" noTextEdit="1"/>
              </p:cNvSpPr>
              <p:nvPr/>
            </p:nvSpPr>
            <p:spPr>
              <a:xfrm>
                <a:off x="6032119" y="834492"/>
                <a:ext cx="1243013" cy="369332"/>
              </a:xfrm>
              <a:prstGeom prst="rect">
                <a:avLst/>
              </a:prstGeom>
              <a:blipFill>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6" name="CaixaDeTexto 15"/>
              <p:cNvSpPr txBox="1"/>
              <p:nvPr/>
            </p:nvSpPr>
            <p:spPr>
              <a:xfrm>
                <a:off x="7821788" y="899971"/>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0070C0"/>
                              </a:solidFill>
                              <a:latin typeface="Cambria Math" panose="02040503050406030204" pitchFamily="18" charset="0"/>
                            </a:rPr>
                          </m:ctrlPr>
                        </m:sSubPr>
                        <m:e>
                          <m:r>
                            <a:rPr lang="pt-BR" b="1" i="1" smtClean="0">
                              <a:solidFill>
                                <a:srgbClr val="0070C0"/>
                              </a:solidFill>
                              <a:latin typeface="Cambria Math" panose="02040503050406030204" pitchFamily="18" charset="0"/>
                            </a:rPr>
                            <m:t>𝑳</m:t>
                          </m:r>
                        </m:e>
                        <m:sub>
                          <m:r>
                            <a:rPr lang="pt-BR" b="1" i="1" smtClean="0">
                              <a:solidFill>
                                <a:srgbClr val="0070C0"/>
                              </a:solidFill>
                              <a:latin typeface="Cambria Math" panose="02040503050406030204" pitchFamily="18" charset="0"/>
                            </a:rPr>
                            <m:t>𝟐</m:t>
                          </m:r>
                        </m:sub>
                      </m:sSub>
                    </m:oMath>
                  </m:oMathPara>
                </a14:m>
                <a:endParaRPr lang="pt-BR" b="1" dirty="0">
                  <a:solidFill>
                    <a:srgbClr val="0070C0"/>
                  </a:solidFill>
                </a:endParaRPr>
              </a:p>
            </p:txBody>
          </p:sp>
        </mc:Choice>
        <mc:Fallback xmlns="">
          <p:sp>
            <p:nvSpPr>
              <p:cNvPr id="16" name="CaixaDeTexto 15"/>
              <p:cNvSpPr txBox="1">
                <a:spLocks noRot="1" noChangeAspect="1" noMove="1" noResize="1" noEditPoints="1" noAdjustHandles="1" noChangeArrowheads="1" noChangeShapeType="1" noTextEdit="1"/>
              </p:cNvSpPr>
              <p:nvPr/>
            </p:nvSpPr>
            <p:spPr>
              <a:xfrm>
                <a:off x="7821788" y="899971"/>
                <a:ext cx="1243013" cy="369332"/>
              </a:xfrm>
              <a:prstGeom prst="rect">
                <a:avLst/>
              </a:prstGeom>
              <a:blipFill>
                <a:blip r:embed="rId3"/>
                <a:stretch>
                  <a:fillRect/>
                </a:stretch>
              </a:blipFill>
            </p:spPr>
            <p:txBody>
              <a:bodyPr/>
              <a:lstStyle/>
              <a:p>
                <a:r>
                  <a:rPr lang="pt-BR">
                    <a:noFill/>
                  </a:rPr>
                  <a:t> </a:t>
                </a:r>
              </a:p>
            </p:txBody>
          </p:sp>
        </mc:Fallback>
      </mc:AlternateContent>
      <p:sp>
        <p:nvSpPr>
          <p:cNvPr id="17" name="Elipse 16"/>
          <p:cNvSpPr/>
          <p:nvPr/>
        </p:nvSpPr>
        <p:spPr>
          <a:xfrm>
            <a:off x="4743444" y="4457704"/>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Elipse 17"/>
          <p:cNvSpPr/>
          <p:nvPr/>
        </p:nvSpPr>
        <p:spPr>
          <a:xfrm>
            <a:off x="8396289" y="4452938"/>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0" name="CaixaDeTexto 19"/>
              <p:cNvSpPr txBox="1"/>
              <p:nvPr/>
            </p:nvSpPr>
            <p:spPr>
              <a:xfrm>
                <a:off x="4650039" y="4674529"/>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0" name="CaixaDeTexto 19"/>
              <p:cNvSpPr txBox="1">
                <a:spLocks noRot="1" noChangeAspect="1" noMove="1" noResize="1" noEditPoints="1" noAdjustHandles="1" noChangeArrowheads="1" noChangeShapeType="1" noTextEdit="1"/>
              </p:cNvSpPr>
              <p:nvPr/>
            </p:nvSpPr>
            <p:spPr>
              <a:xfrm>
                <a:off x="4650039" y="4674529"/>
                <a:ext cx="270715" cy="276999"/>
              </a:xfrm>
              <a:prstGeom prst="rect">
                <a:avLst/>
              </a:prstGeom>
              <a:blipFill>
                <a:blip r:embed="rId4"/>
                <a:stretch>
                  <a:fillRect l="-22727" r="-6818" b="-1555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1" name="CaixaDeTexto 20"/>
              <p:cNvSpPr txBox="1"/>
              <p:nvPr/>
            </p:nvSpPr>
            <p:spPr>
              <a:xfrm>
                <a:off x="8579879" y="4674529"/>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1" name="CaixaDeTexto 20"/>
              <p:cNvSpPr txBox="1">
                <a:spLocks noRot="1" noChangeAspect="1" noMove="1" noResize="1" noEditPoints="1" noAdjustHandles="1" noChangeArrowheads="1" noChangeShapeType="1" noTextEdit="1"/>
              </p:cNvSpPr>
              <p:nvPr/>
            </p:nvSpPr>
            <p:spPr>
              <a:xfrm>
                <a:off x="8579879" y="4674529"/>
                <a:ext cx="270715" cy="276999"/>
              </a:xfrm>
              <a:prstGeom prst="rect">
                <a:avLst/>
              </a:prstGeom>
              <a:blipFill>
                <a:blip r:embed="rId5"/>
                <a:stretch>
                  <a:fillRect l="-20000" r="-6667" b="-15556"/>
                </a:stretch>
              </a:blipFill>
            </p:spPr>
            <p:txBody>
              <a:bodyPr/>
              <a:lstStyle/>
              <a:p>
                <a:r>
                  <a:rPr lang="pt-BR">
                    <a:noFill/>
                  </a:rPr>
                  <a:t> </a:t>
                </a:r>
              </a:p>
            </p:txBody>
          </p:sp>
        </mc:Fallback>
      </mc:AlternateContent>
      <p:sp>
        <p:nvSpPr>
          <p:cNvPr id="22" name="Elipse 21"/>
          <p:cNvSpPr/>
          <p:nvPr/>
        </p:nvSpPr>
        <p:spPr>
          <a:xfrm>
            <a:off x="9882810" y="4446691"/>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3" name="CaixaDeTexto 22"/>
              <p:cNvSpPr txBox="1"/>
              <p:nvPr/>
            </p:nvSpPr>
            <p:spPr>
              <a:xfrm>
                <a:off x="9789405" y="4663516"/>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3" name="CaixaDeTexto 22"/>
              <p:cNvSpPr txBox="1">
                <a:spLocks noRot="1" noChangeAspect="1" noMove="1" noResize="1" noEditPoints="1" noAdjustHandles="1" noChangeArrowheads="1" noChangeShapeType="1" noTextEdit="1"/>
              </p:cNvSpPr>
              <p:nvPr/>
            </p:nvSpPr>
            <p:spPr>
              <a:xfrm>
                <a:off x="9789405" y="4663516"/>
                <a:ext cx="276037" cy="276999"/>
              </a:xfrm>
              <a:prstGeom prst="rect">
                <a:avLst/>
              </a:prstGeom>
              <a:blipFill>
                <a:blip r:embed="rId6"/>
                <a:stretch>
                  <a:fillRect l="-22222" r="-6667" b="-17778"/>
                </a:stretch>
              </a:blipFill>
            </p:spPr>
            <p:txBody>
              <a:bodyPr/>
              <a:lstStyle/>
              <a:p>
                <a:r>
                  <a:rPr lang="pt-BR">
                    <a:noFill/>
                  </a:rPr>
                  <a:t> </a:t>
                </a:r>
              </a:p>
            </p:txBody>
          </p:sp>
        </mc:Fallback>
      </mc:AlternateContent>
      <p:sp>
        <p:nvSpPr>
          <p:cNvPr id="25" name="Elipse 24"/>
          <p:cNvSpPr/>
          <p:nvPr/>
        </p:nvSpPr>
        <p:spPr>
          <a:xfrm>
            <a:off x="6975081" y="4457704"/>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6" name="CaixaDeTexto 25"/>
              <p:cNvSpPr txBox="1"/>
              <p:nvPr/>
            </p:nvSpPr>
            <p:spPr>
              <a:xfrm>
                <a:off x="6881676" y="4674529"/>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6" name="CaixaDeTexto 25"/>
              <p:cNvSpPr txBox="1">
                <a:spLocks noRot="1" noChangeAspect="1" noMove="1" noResize="1" noEditPoints="1" noAdjustHandles="1" noChangeArrowheads="1" noChangeShapeType="1" noTextEdit="1"/>
              </p:cNvSpPr>
              <p:nvPr/>
            </p:nvSpPr>
            <p:spPr>
              <a:xfrm>
                <a:off x="6881676" y="4674529"/>
                <a:ext cx="276037" cy="276999"/>
              </a:xfrm>
              <a:prstGeom prst="rect">
                <a:avLst/>
              </a:prstGeom>
              <a:blipFill>
                <a:blip r:embed="rId7"/>
                <a:stretch>
                  <a:fillRect l="-22222" r="-6667" b="-15556"/>
                </a:stretch>
              </a:blipFill>
            </p:spPr>
            <p:txBody>
              <a:bodyPr/>
              <a:lstStyle/>
              <a:p>
                <a:r>
                  <a:rPr lang="pt-BR">
                    <a:noFill/>
                  </a:rPr>
                  <a:t> </a:t>
                </a:r>
              </a:p>
            </p:txBody>
          </p:sp>
        </mc:Fallback>
      </mc:AlternateContent>
      <p:sp>
        <p:nvSpPr>
          <p:cNvPr id="27" name="Seta para Cima 26"/>
          <p:cNvSpPr/>
          <p:nvPr/>
        </p:nvSpPr>
        <p:spPr>
          <a:xfrm flipH="1">
            <a:off x="1287203" y="1643064"/>
            <a:ext cx="198685" cy="2853634"/>
          </a:xfrm>
          <a:prstGeom prst="up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p:cNvSpPr txBox="1"/>
          <p:nvPr/>
        </p:nvSpPr>
        <p:spPr>
          <a:xfrm>
            <a:off x="605937" y="5001455"/>
            <a:ext cx="1786683" cy="369332"/>
          </a:xfrm>
          <a:prstGeom prst="rect">
            <a:avLst/>
          </a:prstGeom>
          <a:solidFill>
            <a:srgbClr val="FFC000"/>
          </a:solidFill>
        </p:spPr>
        <p:txBody>
          <a:bodyPr wrap="square" rtlCol="0">
            <a:spAutoFit/>
          </a:bodyPr>
          <a:lstStyle/>
          <a:p>
            <a:r>
              <a:rPr lang="pt-BR" dirty="0"/>
              <a:t>Lente 1 : o real</a:t>
            </a:r>
          </a:p>
        </p:txBody>
      </p:sp>
      <p:sp>
        <p:nvSpPr>
          <p:cNvPr id="29" name="Chave Direita 28"/>
          <p:cNvSpPr/>
          <p:nvPr/>
        </p:nvSpPr>
        <p:spPr>
          <a:xfrm rot="5400000">
            <a:off x="3842645" y="3573454"/>
            <a:ext cx="324613" cy="520725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0" name="CaixaDeTexto 29"/>
              <p:cNvSpPr txBox="1"/>
              <p:nvPr/>
            </p:nvSpPr>
            <p:spPr>
              <a:xfrm>
                <a:off x="3681057" y="6342127"/>
                <a:ext cx="1013226" cy="276999"/>
              </a:xfrm>
              <a:prstGeom prst="rect">
                <a:avLst/>
              </a:prstGeom>
              <a:no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1</m:t>
                        </m:r>
                      </m:sub>
                    </m:sSub>
                  </m:oMath>
                </a14:m>
                <a:r>
                  <a:rPr lang="pt-BR" dirty="0"/>
                  <a:t> = 15 cm</a:t>
                </a:r>
              </a:p>
            </p:txBody>
          </p:sp>
        </mc:Choice>
        <mc:Fallback xmlns="">
          <p:sp>
            <p:nvSpPr>
              <p:cNvPr id="30" name="CaixaDeTexto 29"/>
              <p:cNvSpPr txBox="1">
                <a:spLocks noRot="1" noChangeAspect="1" noMove="1" noResize="1" noEditPoints="1" noAdjustHandles="1" noChangeArrowheads="1" noChangeShapeType="1" noTextEdit="1"/>
              </p:cNvSpPr>
              <p:nvPr/>
            </p:nvSpPr>
            <p:spPr>
              <a:xfrm>
                <a:off x="3681057" y="6342127"/>
                <a:ext cx="1013226" cy="276999"/>
              </a:xfrm>
              <a:prstGeom prst="rect">
                <a:avLst/>
              </a:prstGeom>
              <a:blipFill>
                <a:blip r:embed="rId8"/>
                <a:stretch>
                  <a:fillRect l="-8434" t="-28261" r="-13253" b="-50000"/>
                </a:stretch>
              </a:blipFill>
            </p:spPr>
            <p:txBody>
              <a:bodyPr/>
              <a:lstStyle/>
              <a:p>
                <a:r>
                  <a:rPr lang="pt-BR">
                    <a:noFill/>
                  </a:rPr>
                  <a:t> </a:t>
                </a:r>
              </a:p>
            </p:txBody>
          </p:sp>
        </mc:Fallback>
      </mc:AlternateContent>
      <p:sp>
        <p:nvSpPr>
          <p:cNvPr id="31" name="Chave Direita 30"/>
          <p:cNvSpPr/>
          <p:nvPr/>
        </p:nvSpPr>
        <p:spPr>
          <a:xfrm rot="10800000">
            <a:off x="937840" y="1643062"/>
            <a:ext cx="400133" cy="2853636"/>
          </a:xfrm>
          <a:prstGeom prst="rightBrace">
            <a:avLst>
              <a:gd name="adj1" fmla="val 31523"/>
              <a:gd name="adj2" fmla="val 4924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2" name="CaixaDeTexto 31"/>
              <p:cNvSpPr txBox="1"/>
              <p:nvPr/>
            </p:nvSpPr>
            <p:spPr>
              <a:xfrm>
                <a:off x="172469" y="2963879"/>
                <a:ext cx="693523" cy="215444"/>
              </a:xfrm>
              <a:prstGeom prst="rect">
                <a:avLst/>
              </a:prstGeom>
              <a:noFill/>
            </p:spPr>
            <p:txBody>
              <a:bodyPr wrap="non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𝑦</m:t>
                        </m:r>
                      </m:e>
                      <m:sub>
                        <m:r>
                          <a:rPr lang="pt-BR" sz="1400" b="0" i="1" smtClean="0">
                            <a:latin typeface="Cambria Math" panose="02040503050406030204" pitchFamily="18" charset="0"/>
                          </a:rPr>
                          <m:t>1</m:t>
                        </m:r>
                      </m:sub>
                    </m:sSub>
                  </m:oMath>
                </a14:m>
                <a:r>
                  <a:rPr lang="pt-BR" sz="1400" dirty="0"/>
                  <a:t> = 8 cm</a:t>
                </a:r>
              </a:p>
            </p:txBody>
          </p:sp>
        </mc:Choice>
        <mc:Fallback xmlns="">
          <p:sp>
            <p:nvSpPr>
              <p:cNvPr id="32" name="CaixaDeTexto 31"/>
              <p:cNvSpPr txBox="1">
                <a:spLocks noRot="1" noChangeAspect="1" noMove="1" noResize="1" noEditPoints="1" noAdjustHandles="1" noChangeArrowheads="1" noChangeShapeType="1" noTextEdit="1"/>
              </p:cNvSpPr>
              <p:nvPr/>
            </p:nvSpPr>
            <p:spPr>
              <a:xfrm>
                <a:off x="172469" y="2963879"/>
                <a:ext cx="693523" cy="215444"/>
              </a:xfrm>
              <a:prstGeom prst="rect">
                <a:avLst/>
              </a:prstGeom>
              <a:blipFill>
                <a:blip r:embed="rId9"/>
                <a:stretch>
                  <a:fillRect l="-8772" t="-25000" r="-14035" b="-47222"/>
                </a:stretch>
              </a:blipFill>
            </p:spPr>
            <p:txBody>
              <a:bodyPr/>
              <a:lstStyle/>
              <a:p>
                <a:r>
                  <a:rPr lang="pt-BR">
                    <a:noFill/>
                  </a:rPr>
                  <a:t> </a:t>
                </a:r>
              </a:p>
            </p:txBody>
          </p:sp>
        </mc:Fallback>
      </mc:AlternateContent>
      <p:cxnSp>
        <p:nvCxnSpPr>
          <p:cNvPr id="34" name="Conector reto 33"/>
          <p:cNvCxnSpPr/>
          <p:nvPr/>
        </p:nvCxnSpPr>
        <p:spPr>
          <a:xfrm>
            <a:off x="1400820" y="1652351"/>
            <a:ext cx="5274211"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riângulo isósceles 37"/>
          <p:cNvSpPr/>
          <p:nvPr/>
        </p:nvSpPr>
        <p:spPr>
          <a:xfrm rot="5400000">
            <a:off x="3416684" y="1551744"/>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9" name="Conector reto 38"/>
          <p:cNvCxnSpPr>
            <a:endCxn id="18" idx="4"/>
          </p:cNvCxnSpPr>
          <p:nvPr/>
        </p:nvCxnSpPr>
        <p:spPr>
          <a:xfrm>
            <a:off x="6653626" y="1643063"/>
            <a:ext cx="1792670" cy="2909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1408899" y="1648911"/>
            <a:ext cx="7034395" cy="3831856"/>
          </a:xfrm>
          <a:prstGeom prst="line">
            <a:avLst/>
          </a:prstGeom>
        </p:spPr>
        <p:style>
          <a:lnRef idx="1">
            <a:schemeClr val="accent1"/>
          </a:lnRef>
          <a:fillRef idx="0">
            <a:schemeClr val="accent1"/>
          </a:fillRef>
          <a:effectRef idx="0">
            <a:schemeClr val="accent1"/>
          </a:effectRef>
          <a:fontRef idx="minor">
            <a:schemeClr val="tx1"/>
          </a:fontRef>
        </p:style>
      </p:cxnSp>
      <p:sp>
        <p:nvSpPr>
          <p:cNvPr id="50" name="Triângulo isósceles 49"/>
          <p:cNvSpPr/>
          <p:nvPr/>
        </p:nvSpPr>
        <p:spPr>
          <a:xfrm rot="7150648">
            <a:off x="5325550" y="3712499"/>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4" name="CaixaDeTexto 53"/>
          <p:cNvSpPr txBox="1"/>
          <p:nvPr/>
        </p:nvSpPr>
        <p:spPr>
          <a:xfrm>
            <a:off x="9091085" y="1514029"/>
            <a:ext cx="1739724" cy="369332"/>
          </a:xfrm>
          <a:prstGeom prst="rect">
            <a:avLst/>
          </a:prstGeom>
          <a:solidFill>
            <a:srgbClr val="92D050"/>
          </a:solidFill>
        </p:spPr>
        <p:txBody>
          <a:bodyPr wrap="square" rtlCol="0">
            <a:spAutoFit/>
          </a:bodyPr>
          <a:lstStyle/>
          <a:p>
            <a:r>
              <a:rPr lang="pt-BR" dirty="0"/>
              <a:t>Lente 1 : i real</a:t>
            </a:r>
          </a:p>
        </p:txBody>
      </p:sp>
      <p:sp>
        <p:nvSpPr>
          <p:cNvPr id="55" name="CaixaDeTexto 54"/>
          <p:cNvSpPr txBox="1"/>
          <p:nvPr/>
        </p:nvSpPr>
        <p:spPr>
          <a:xfrm>
            <a:off x="9091085" y="2046738"/>
            <a:ext cx="1874769" cy="369332"/>
          </a:xfrm>
          <a:prstGeom prst="rect">
            <a:avLst/>
          </a:prstGeom>
          <a:solidFill>
            <a:srgbClr val="92D050"/>
          </a:solidFill>
        </p:spPr>
        <p:txBody>
          <a:bodyPr wrap="square" rtlCol="0">
            <a:spAutoFit/>
          </a:bodyPr>
          <a:lstStyle/>
          <a:p>
            <a:r>
              <a:rPr lang="pt-BR" dirty="0"/>
              <a:t>Lente 2 : o virtual</a:t>
            </a:r>
          </a:p>
        </p:txBody>
      </p:sp>
      <p:sp>
        <p:nvSpPr>
          <p:cNvPr id="56" name="Triângulo isósceles 55"/>
          <p:cNvSpPr/>
          <p:nvPr/>
        </p:nvSpPr>
        <p:spPr>
          <a:xfrm rot="8891686">
            <a:off x="7537569" y="3054471"/>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7" name="Triângulo isósceles 56"/>
          <p:cNvSpPr/>
          <p:nvPr/>
        </p:nvSpPr>
        <p:spPr>
          <a:xfrm rot="7150648">
            <a:off x="7498964" y="4900177"/>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8" name="Chave Direita 57"/>
          <p:cNvSpPr/>
          <p:nvPr/>
        </p:nvSpPr>
        <p:spPr>
          <a:xfrm rot="5400000">
            <a:off x="7860732" y="4854543"/>
            <a:ext cx="340277" cy="266438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59" name="CaixaDeTexto 58"/>
              <p:cNvSpPr txBox="1"/>
              <p:nvPr/>
            </p:nvSpPr>
            <p:spPr>
              <a:xfrm>
                <a:off x="7636668" y="6362966"/>
                <a:ext cx="1653675" cy="276999"/>
              </a:xfrm>
              <a:prstGeom prst="rect">
                <a:avLst/>
              </a:prstGeom>
              <a:noFill/>
            </p:spPr>
            <p:txBody>
              <a:bodyPr wrap="squar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7,5 cm</a:t>
                </a:r>
              </a:p>
            </p:txBody>
          </p:sp>
        </mc:Choice>
        <mc:Fallback xmlns="">
          <p:sp>
            <p:nvSpPr>
              <p:cNvPr id="59" name="CaixaDeTexto 58"/>
              <p:cNvSpPr txBox="1">
                <a:spLocks noRot="1" noChangeAspect="1" noMove="1" noResize="1" noEditPoints="1" noAdjustHandles="1" noChangeArrowheads="1" noChangeShapeType="1" noTextEdit="1"/>
              </p:cNvSpPr>
              <p:nvPr/>
            </p:nvSpPr>
            <p:spPr>
              <a:xfrm>
                <a:off x="7636668" y="6362966"/>
                <a:ext cx="1653675" cy="276999"/>
              </a:xfrm>
              <a:prstGeom prst="rect">
                <a:avLst/>
              </a:prstGeom>
              <a:blipFill>
                <a:blip r:embed="rId10"/>
                <a:stretch>
                  <a:fillRect l="-7011" t="-28889" b="-51111"/>
                </a:stretch>
              </a:blipFill>
            </p:spPr>
            <p:txBody>
              <a:bodyPr/>
              <a:lstStyle/>
              <a:p>
                <a:r>
                  <a:rPr lang="pt-BR">
                    <a:noFill/>
                  </a:rPr>
                  <a:t> </a:t>
                </a:r>
              </a:p>
            </p:txBody>
          </p:sp>
        </mc:Fallback>
      </mc:AlternateContent>
      <p:sp>
        <p:nvSpPr>
          <p:cNvPr id="36" name="Chave Direita 35"/>
          <p:cNvSpPr/>
          <p:nvPr/>
        </p:nvSpPr>
        <p:spPr>
          <a:xfrm>
            <a:off x="9502352" y="4524982"/>
            <a:ext cx="390333" cy="14112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7" name="CaixaDeTexto 36"/>
              <p:cNvSpPr txBox="1"/>
              <p:nvPr/>
            </p:nvSpPr>
            <p:spPr>
              <a:xfrm>
                <a:off x="10078257" y="5074212"/>
                <a:ext cx="1608197" cy="276999"/>
              </a:xfrm>
              <a:prstGeom prst="rect">
                <a:avLst/>
              </a:prstGeom>
              <a:noFill/>
            </p:spPr>
            <p:txBody>
              <a:bodyPr wrap="non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a:t>
                </a:r>
                <a14:m>
                  <m:oMath xmlns:m="http://schemas.openxmlformats.org/officeDocument/2006/math">
                    <m:sSub>
                      <m:sSubPr>
                        <m:ctrlPr>
                          <a:rPr lang="pt-BR" i="1">
                            <a:latin typeface="Cambria Math" panose="02040503050406030204" pitchFamily="18" charset="0"/>
                          </a:rPr>
                        </m:ctrlPr>
                      </m:sSubPr>
                      <m:e>
                        <m:r>
                          <a:rPr lang="pt-BR" i="1">
                            <a:latin typeface="Cambria Math" panose="02040503050406030204" pitchFamily="18" charset="0"/>
                          </a:rPr>
                          <m:t>𝑦</m:t>
                        </m:r>
                      </m:e>
                      <m:sub>
                        <m:r>
                          <a:rPr lang="pt-BR" b="0" i="1" smtClean="0">
                            <a:latin typeface="Cambria Math" panose="02040503050406030204" pitchFamily="18" charset="0"/>
                          </a:rPr>
                          <m:t>2</m:t>
                        </m:r>
                      </m:sub>
                    </m:sSub>
                    <m:r>
                      <a:rPr lang="pt-BR" b="0" i="1" smtClean="0">
                        <a:latin typeface="Cambria Math" panose="02040503050406030204" pitchFamily="18" charset="0"/>
                      </a:rPr>
                      <m:t>=</m:t>
                    </m:r>
                  </m:oMath>
                </a14:m>
                <a:r>
                  <a:rPr lang="pt-BR" dirty="0"/>
                  <a:t> - 4 cm</a:t>
                </a:r>
              </a:p>
            </p:txBody>
          </p:sp>
        </mc:Choice>
        <mc:Fallback xmlns="">
          <p:sp>
            <p:nvSpPr>
              <p:cNvPr id="37" name="CaixaDeTexto 36"/>
              <p:cNvSpPr txBox="1">
                <a:spLocks noRot="1" noChangeAspect="1" noMove="1" noResize="1" noEditPoints="1" noAdjustHandles="1" noChangeArrowheads="1" noChangeShapeType="1" noTextEdit="1"/>
              </p:cNvSpPr>
              <p:nvPr/>
            </p:nvSpPr>
            <p:spPr>
              <a:xfrm>
                <a:off x="10078257" y="5074212"/>
                <a:ext cx="1608197" cy="276999"/>
              </a:xfrm>
              <a:prstGeom prst="rect">
                <a:avLst/>
              </a:prstGeom>
              <a:blipFill>
                <a:blip r:embed="rId11"/>
                <a:stretch>
                  <a:fillRect l="-7197" t="-28261" r="-7955" b="-50000"/>
                </a:stretch>
              </a:blipFill>
            </p:spPr>
            <p:txBody>
              <a:bodyPr/>
              <a:lstStyle/>
              <a:p>
                <a:r>
                  <a:rPr lang="pt-BR">
                    <a:noFill/>
                  </a:rPr>
                  <a:t> </a:t>
                </a:r>
              </a:p>
            </p:txBody>
          </p:sp>
        </mc:Fallback>
      </mc:AlternateContent>
      <p:cxnSp>
        <p:nvCxnSpPr>
          <p:cNvPr id="7" name="Conector reto 6"/>
          <p:cNvCxnSpPr>
            <a:endCxn id="51" idx="0"/>
          </p:cNvCxnSpPr>
          <p:nvPr/>
        </p:nvCxnSpPr>
        <p:spPr>
          <a:xfrm>
            <a:off x="8438922" y="4508157"/>
            <a:ext cx="910083" cy="1455625"/>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3" name="Conector reto 42"/>
          <p:cNvCxnSpPr>
            <a:endCxn id="51" idx="0"/>
          </p:cNvCxnSpPr>
          <p:nvPr/>
        </p:nvCxnSpPr>
        <p:spPr>
          <a:xfrm>
            <a:off x="8463506" y="5477751"/>
            <a:ext cx="885499" cy="48603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Chave Direita 44"/>
          <p:cNvSpPr/>
          <p:nvPr/>
        </p:nvSpPr>
        <p:spPr>
          <a:xfrm rot="16200000">
            <a:off x="8802257" y="3450991"/>
            <a:ext cx="178183" cy="8484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46" name="CaixaDeTexto 45"/>
              <p:cNvSpPr txBox="1"/>
              <p:nvPr/>
            </p:nvSpPr>
            <p:spPr>
              <a:xfrm>
                <a:off x="8850594" y="3290500"/>
                <a:ext cx="1653675" cy="276999"/>
              </a:xfrm>
              <a:prstGeom prst="rect">
                <a:avLst/>
              </a:prstGeom>
              <a:noFill/>
            </p:spPr>
            <p:txBody>
              <a:bodyPr wrap="square" lIns="0" tIns="0" rIns="0" bIns="0"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2</m:t>
                        </m:r>
                      </m:sub>
                    </m:sSub>
                  </m:oMath>
                </a14:m>
                <a:r>
                  <a:rPr lang="pt-BR" dirty="0"/>
                  <a:t> = -2,5 cm</a:t>
                </a:r>
              </a:p>
            </p:txBody>
          </p:sp>
        </mc:Choice>
        <mc:Fallback xmlns="">
          <p:sp>
            <p:nvSpPr>
              <p:cNvPr id="46" name="CaixaDeTexto 45"/>
              <p:cNvSpPr txBox="1">
                <a:spLocks noRot="1" noChangeAspect="1" noMove="1" noResize="1" noEditPoints="1" noAdjustHandles="1" noChangeArrowheads="1" noChangeShapeType="1" noTextEdit="1"/>
              </p:cNvSpPr>
              <p:nvPr/>
            </p:nvSpPr>
            <p:spPr>
              <a:xfrm>
                <a:off x="8850594" y="3290500"/>
                <a:ext cx="1653675" cy="276999"/>
              </a:xfrm>
              <a:prstGeom prst="rect">
                <a:avLst/>
              </a:prstGeom>
              <a:blipFill>
                <a:blip r:embed="rId12"/>
                <a:stretch>
                  <a:fillRect l="-5166" t="-28889" b="-51111"/>
                </a:stretch>
              </a:blipFill>
            </p:spPr>
            <p:txBody>
              <a:bodyPr/>
              <a:lstStyle/>
              <a:p>
                <a:r>
                  <a:rPr lang="pt-BR">
                    <a:noFill/>
                  </a:rPr>
                  <a:t> </a:t>
                </a:r>
              </a:p>
            </p:txBody>
          </p:sp>
        </mc:Fallback>
      </mc:AlternateContent>
    </p:spTree>
    <p:extLst>
      <p:ext uri="{BB962C8B-B14F-4D97-AF65-F5344CB8AC3E}">
        <p14:creationId xmlns:p14="http://schemas.microsoft.com/office/powerpoint/2010/main" val="204100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aixaDeTexto 1"/>
              <p:cNvSpPr txBox="1"/>
              <p:nvPr/>
            </p:nvSpPr>
            <p:spPr>
              <a:xfrm>
                <a:off x="647700" y="1809750"/>
                <a:ext cx="1491458"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𝑓</m:t>
                            </m:r>
                          </m:e>
                          <m:sub>
                            <m:r>
                              <a:rPr lang="pt-BR" sz="2000" b="0" i="1" smtClean="0">
                                <a:latin typeface="Cambria Math" panose="02040503050406030204" pitchFamily="18" charset="0"/>
                              </a:rPr>
                              <m:t>2</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e>
                          <m:sub>
                            <m:r>
                              <a:rPr lang="pt-BR" sz="2000" b="0" i="1" smtClean="0">
                                <a:latin typeface="Cambria Math" panose="02040503050406030204" pitchFamily="18" charset="0"/>
                              </a:rPr>
                              <m:t>2</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2</m:t>
                            </m:r>
                          </m:sub>
                        </m:sSub>
                      </m:den>
                    </m:f>
                  </m:oMath>
                </a14:m>
                <a:endParaRPr lang="pt-BR" sz="2000" dirty="0"/>
              </a:p>
            </p:txBody>
          </p:sp>
        </mc:Choice>
        <mc:Fallback xmlns="">
          <p:sp>
            <p:nvSpPr>
              <p:cNvPr id="2" name="CaixaDeTexto 1"/>
              <p:cNvSpPr txBox="1">
                <a:spLocks noRot="1" noChangeAspect="1" noMove="1" noResize="1" noEditPoints="1" noAdjustHandles="1" noChangeArrowheads="1" noChangeShapeType="1" noTextEdit="1"/>
              </p:cNvSpPr>
              <p:nvPr/>
            </p:nvSpPr>
            <p:spPr>
              <a:xfrm>
                <a:off x="647700" y="1809750"/>
                <a:ext cx="1491458" cy="565155"/>
              </a:xfrm>
              <a:prstGeom prst="rect">
                <a:avLst/>
              </a:prstGeom>
              <a:blipFill>
                <a:blip r:embed="rId2"/>
                <a:stretch>
                  <a:fillRect b="-5376"/>
                </a:stretch>
              </a:blipFill>
            </p:spPr>
            <p:txBody>
              <a:bodyPr/>
              <a:lstStyle/>
              <a:p>
                <a:r>
                  <a:rPr lang="pt-BR">
                    <a:noFill/>
                  </a:rPr>
                  <a:t> </a:t>
                </a:r>
              </a:p>
            </p:txBody>
          </p:sp>
        </mc:Fallback>
      </mc:AlternateContent>
      <p:sp>
        <p:nvSpPr>
          <p:cNvPr id="3" name="CaixaDeTexto 2"/>
          <p:cNvSpPr txBox="1"/>
          <p:nvPr/>
        </p:nvSpPr>
        <p:spPr>
          <a:xfrm>
            <a:off x="647700" y="304800"/>
            <a:ext cx="1314450" cy="369332"/>
          </a:xfrm>
          <a:prstGeom prst="rect">
            <a:avLst/>
          </a:prstGeom>
          <a:noFill/>
        </p:spPr>
        <p:txBody>
          <a:bodyPr wrap="square" rtlCol="0">
            <a:spAutoFit/>
          </a:bodyPr>
          <a:lstStyle/>
          <a:p>
            <a:r>
              <a:rPr lang="pt-BR" dirty="0"/>
              <a:t>Lente 2</a:t>
            </a:r>
          </a:p>
        </p:txBody>
      </p:sp>
      <mc:AlternateContent xmlns:mc="http://schemas.openxmlformats.org/markup-compatibility/2006" xmlns:a14="http://schemas.microsoft.com/office/drawing/2010/main">
        <mc:Choice Requires="a14">
          <p:sp>
            <p:nvSpPr>
              <p:cNvPr id="5" name="CaixaDeTexto 4"/>
              <p:cNvSpPr txBox="1"/>
              <p:nvPr/>
            </p:nvSpPr>
            <p:spPr>
              <a:xfrm>
                <a:off x="647700" y="872609"/>
                <a:ext cx="3914775"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𝑓</m:t>
                        </m:r>
                      </m:e>
                      <m:sub>
                        <m:r>
                          <a:rPr lang="pt-BR" b="0" i="1" smtClean="0">
                            <a:latin typeface="Cambria Math" panose="02040503050406030204" pitchFamily="18" charset="0"/>
                          </a:rPr>
                          <m:t>2</m:t>
                        </m:r>
                      </m:sub>
                    </m:sSub>
                  </m:oMath>
                </a14:m>
                <a:r>
                  <a:rPr lang="pt-BR" dirty="0"/>
                  <a:t> = - 4 cm ,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2</m:t>
                        </m:r>
                      </m:sub>
                    </m:sSub>
                  </m:oMath>
                </a14:m>
                <a:r>
                  <a:rPr lang="pt-BR" dirty="0"/>
                  <a:t> = - 2,5 cm e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2</m:t>
                        </m:r>
                      </m:sub>
                    </m:sSub>
                  </m:oMath>
                </a14:m>
                <a:r>
                  <a:rPr lang="pt-BR" dirty="0"/>
                  <a:t> = ?</a:t>
                </a:r>
              </a:p>
            </p:txBody>
          </p:sp>
        </mc:Choice>
        <mc:Fallback xmlns="">
          <p:sp>
            <p:nvSpPr>
              <p:cNvPr id="5" name="CaixaDeTexto 4"/>
              <p:cNvSpPr txBox="1">
                <a:spLocks noRot="1" noChangeAspect="1" noMove="1" noResize="1" noEditPoints="1" noAdjustHandles="1" noChangeArrowheads="1" noChangeShapeType="1" noTextEdit="1"/>
              </p:cNvSpPr>
              <p:nvPr/>
            </p:nvSpPr>
            <p:spPr>
              <a:xfrm>
                <a:off x="647700" y="872609"/>
                <a:ext cx="3914775" cy="369332"/>
              </a:xfrm>
              <a:prstGeom prst="rect">
                <a:avLst/>
              </a:prstGeom>
              <a:blipFill>
                <a:blip r:embed="rId3"/>
                <a:stretch>
                  <a:fillRect l="-467" t="-8197" b="-2459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647699" y="2641990"/>
                <a:ext cx="2166938"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−4</m:t>
                        </m:r>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−2,5</m:t>
                        </m:r>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2</m:t>
                            </m:r>
                          </m:sub>
                        </m:sSub>
                      </m:den>
                    </m:f>
                  </m:oMath>
                </a14:m>
                <a:endParaRPr lang="pt-BR" sz="20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647699" y="2641990"/>
                <a:ext cx="2166938" cy="565155"/>
              </a:xfrm>
              <a:prstGeom prst="rect">
                <a:avLst/>
              </a:prstGeom>
              <a:blipFill>
                <a:blip r:embed="rId4"/>
                <a:stretch>
                  <a:fillRect b="-322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647699" y="3429000"/>
                <a:ext cx="1923765"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2</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−4</m:t>
                        </m:r>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r>
                          <a:rPr lang="pt-BR" sz="2000" b="0" i="1" smtClean="0">
                            <a:latin typeface="Cambria Math" panose="02040503050406030204" pitchFamily="18" charset="0"/>
                          </a:rPr>
                          <m:t>2,5</m:t>
                        </m:r>
                      </m:den>
                    </m:f>
                  </m:oMath>
                </a14:m>
                <a:endParaRPr lang="pt-BR" sz="20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647699" y="3429000"/>
                <a:ext cx="1923765" cy="565155"/>
              </a:xfrm>
              <a:prstGeom prst="rect">
                <a:avLst/>
              </a:prstGeom>
              <a:blipFill>
                <a:blip r:embed="rId5"/>
                <a:stretch>
                  <a:fillRect b="-326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647700" y="4352925"/>
                <a:ext cx="1491458" cy="565155"/>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1</m:t>
                        </m:r>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2</m:t>
                            </m:r>
                          </m:sub>
                        </m:sSub>
                      </m:den>
                    </m:f>
                  </m:oMath>
                </a14:m>
                <a:r>
                  <a:rPr lang="pt-BR" sz="2000" dirty="0"/>
                  <a:t> = </a:t>
                </a:r>
                <a14:m>
                  <m:oMath xmlns:m="http://schemas.openxmlformats.org/officeDocument/2006/math">
                    <m:f>
                      <m:fPr>
                        <m:ctrlPr>
                          <a:rPr lang="pt-BR" sz="2000" i="1" smtClean="0">
                            <a:latin typeface="Cambria Math" panose="02040503050406030204" pitchFamily="18" charset="0"/>
                          </a:rPr>
                        </m:ctrlPr>
                      </m:fPr>
                      <m:num>
                        <m:r>
                          <a:rPr lang="pt-BR" sz="2000" b="0" i="1" smtClean="0">
                            <a:latin typeface="Cambria Math" panose="02040503050406030204" pitchFamily="18" charset="0"/>
                          </a:rPr>
                          <m:t>−5+8</m:t>
                        </m:r>
                      </m:num>
                      <m:den>
                        <m:r>
                          <a:rPr lang="pt-BR" sz="2000" b="0" i="1" smtClean="0">
                            <a:latin typeface="Cambria Math" panose="02040503050406030204" pitchFamily="18" charset="0"/>
                          </a:rPr>
                          <m:t>20</m:t>
                        </m:r>
                      </m:den>
                    </m:f>
                  </m:oMath>
                </a14:m>
                <a:r>
                  <a:rPr lang="pt-BR" sz="2000" dirty="0"/>
                  <a:t> </a:t>
                </a:r>
              </a:p>
            </p:txBody>
          </p:sp>
        </mc:Choice>
        <mc:Fallback xmlns="">
          <p:sp>
            <p:nvSpPr>
              <p:cNvPr id="8" name="CaixaDeTexto 7"/>
              <p:cNvSpPr txBox="1">
                <a:spLocks noRot="1" noChangeAspect="1" noMove="1" noResize="1" noEditPoints="1" noAdjustHandles="1" noChangeArrowheads="1" noChangeShapeType="1" noTextEdit="1"/>
              </p:cNvSpPr>
              <p:nvPr/>
            </p:nvSpPr>
            <p:spPr>
              <a:xfrm>
                <a:off x="647700" y="4352925"/>
                <a:ext cx="1491458" cy="565155"/>
              </a:xfrm>
              <a:prstGeom prst="rect">
                <a:avLst/>
              </a:prstGeom>
              <a:blipFill>
                <a:blip r:embed="rId6"/>
                <a:stretch>
                  <a:fillRect b="-322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647700" y="5224462"/>
                <a:ext cx="2166938" cy="484043"/>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2</m:t>
                        </m:r>
                      </m:sub>
                    </m:sSub>
                  </m:oMath>
                </a14:m>
                <a:r>
                  <a:rPr lang="pt-BR" dirty="0"/>
                  <a:t> = </a:t>
                </a:r>
                <a14:m>
                  <m:oMath xmlns:m="http://schemas.openxmlformats.org/officeDocument/2006/math">
                    <m:f>
                      <m:fPr>
                        <m:ctrlPr>
                          <a:rPr lang="pt-BR" i="1" smtClean="0">
                            <a:latin typeface="Cambria Math" panose="02040503050406030204" pitchFamily="18" charset="0"/>
                          </a:rPr>
                        </m:ctrlPr>
                      </m:fPr>
                      <m:num>
                        <m:r>
                          <a:rPr lang="pt-BR" b="0" i="1" smtClean="0">
                            <a:latin typeface="Cambria Math" panose="02040503050406030204" pitchFamily="18" charset="0"/>
                          </a:rPr>
                          <m:t>20</m:t>
                        </m:r>
                      </m:num>
                      <m:den>
                        <m:r>
                          <a:rPr lang="pt-BR" b="0" i="1" smtClean="0">
                            <a:latin typeface="Cambria Math" panose="02040503050406030204" pitchFamily="18" charset="0"/>
                          </a:rPr>
                          <m:t>3</m:t>
                        </m:r>
                      </m:den>
                    </m:f>
                  </m:oMath>
                </a14:m>
                <a:r>
                  <a:rPr lang="pt-BR" dirty="0"/>
                  <a:t> cm = 6,7 cm</a:t>
                </a:r>
              </a:p>
            </p:txBody>
          </p:sp>
        </mc:Choice>
        <mc:Fallback xmlns="">
          <p:sp>
            <p:nvSpPr>
              <p:cNvPr id="9" name="CaixaDeTexto 8"/>
              <p:cNvSpPr txBox="1">
                <a:spLocks noRot="1" noChangeAspect="1" noMove="1" noResize="1" noEditPoints="1" noAdjustHandles="1" noChangeArrowheads="1" noChangeShapeType="1" noTextEdit="1"/>
              </p:cNvSpPr>
              <p:nvPr/>
            </p:nvSpPr>
            <p:spPr>
              <a:xfrm>
                <a:off x="647700" y="5224462"/>
                <a:ext cx="2166938" cy="484043"/>
              </a:xfrm>
              <a:prstGeom prst="rect">
                <a:avLst/>
              </a:prstGeom>
              <a:blipFill>
                <a:blip r:embed="rId7"/>
                <a:stretch>
                  <a:fillRect l="-1124" b="-886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3" name="CaixaDeTexto 12"/>
              <p:cNvSpPr txBox="1"/>
              <p:nvPr/>
            </p:nvSpPr>
            <p:spPr>
              <a:xfrm>
                <a:off x="6532160" y="872609"/>
                <a:ext cx="4809130" cy="485454"/>
              </a:xfrm>
              <a:prstGeom prst="rect">
                <a:avLst/>
              </a:prstGeom>
              <a:noFill/>
            </p:spPr>
            <p:txBody>
              <a:bodyPr wrap="square" rtlCol="0">
                <a:spAutoFit/>
              </a:bodyPr>
              <a:lstStyle/>
              <a:p>
                <a:r>
                  <a:rPr lang="pt-BR" dirty="0"/>
                  <a:t>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2</m:t>
                        </m:r>
                      </m:sub>
                    </m:sSub>
                  </m:oMath>
                </a14:m>
                <a:r>
                  <a:rPr lang="pt-BR" dirty="0"/>
                  <a:t> = - 2,5 cm ,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2</m:t>
                        </m:r>
                      </m:sub>
                    </m:sSub>
                  </m:oMath>
                </a14:m>
                <a:r>
                  <a:rPr lang="pt-BR" dirty="0"/>
                  <a:t> = </a:t>
                </a:r>
                <a14:m>
                  <m:oMath xmlns:m="http://schemas.openxmlformats.org/officeDocument/2006/math">
                    <m:f>
                      <m:fPr>
                        <m:ctrlPr>
                          <a:rPr lang="pt-BR" i="1">
                            <a:latin typeface="Cambria Math" panose="02040503050406030204" pitchFamily="18" charset="0"/>
                          </a:rPr>
                        </m:ctrlPr>
                      </m:fPr>
                      <m:num>
                        <m:r>
                          <a:rPr lang="pt-BR" i="1">
                            <a:latin typeface="Cambria Math" panose="02040503050406030204" pitchFamily="18" charset="0"/>
                          </a:rPr>
                          <m:t>20</m:t>
                        </m:r>
                      </m:num>
                      <m:den>
                        <m:r>
                          <a:rPr lang="pt-BR" i="1">
                            <a:latin typeface="Cambria Math" panose="02040503050406030204" pitchFamily="18" charset="0"/>
                          </a:rPr>
                          <m:t>3</m:t>
                        </m:r>
                      </m:den>
                    </m:f>
                  </m:oMath>
                </a14:m>
                <a:r>
                  <a:rPr lang="pt-BR" dirty="0"/>
                  <a:t> cm ,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e>
                      <m:sub>
                        <m:r>
                          <a:rPr lang="pt-BR" b="0" i="1" smtClean="0">
                            <a:latin typeface="Cambria Math" panose="02040503050406030204" pitchFamily="18" charset="0"/>
                          </a:rPr>
                          <m:t>2</m:t>
                        </m:r>
                      </m:sub>
                    </m:sSub>
                  </m:oMath>
                </a14:m>
                <a:r>
                  <a:rPr lang="pt-BR" dirty="0"/>
                  <a:t> = -4 cm e </a:t>
                </a:r>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r>
                          <a:rPr lang="pt-BR" b="0" i="1" smtClean="0">
                            <a:latin typeface="Cambria Math" panose="02040503050406030204" pitchFamily="18" charset="0"/>
                          </a:rPr>
                          <m:t>′</m:t>
                        </m:r>
                      </m:e>
                      <m:sub>
                        <m:r>
                          <a:rPr lang="pt-BR" b="0" i="1" smtClean="0">
                            <a:latin typeface="Cambria Math" panose="02040503050406030204" pitchFamily="18" charset="0"/>
                          </a:rPr>
                          <m:t>2</m:t>
                        </m:r>
                      </m:sub>
                    </m:sSub>
                  </m:oMath>
                </a14:m>
                <a:r>
                  <a:rPr lang="pt-BR" dirty="0"/>
                  <a:t> = ?</a:t>
                </a:r>
              </a:p>
            </p:txBody>
          </p:sp>
        </mc:Choice>
        <mc:Fallback xmlns="">
          <p:sp>
            <p:nvSpPr>
              <p:cNvPr id="13" name="CaixaDeTexto 12"/>
              <p:cNvSpPr txBox="1">
                <a:spLocks noRot="1" noChangeAspect="1" noMove="1" noResize="1" noEditPoints="1" noAdjustHandles="1" noChangeArrowheads="1" noChangeShapeType="1" noTextEdit="1"/>
              </p:cNvSpPr>
              <p:nvPr/>
            </p:nvSpPr>
            <p:spPr>
              <a:xfrm>
                <a:off x="6532160" y="872609"/>
                <a:ext cx="4809130" cy="485454"/>
              </a:xfrm>
              <a:prstGeom prst="rect">
                <a:avLst/>
              </a:prstGeom>
              <a:blipFill>
                <a:blip r:embed="rId8"/>
                <a:stretch>
                  <a:fillRect b="-75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5" name="CaixaDeTexto 14"/>
              <p:cNvSpPr txBox="1"/>
              <p:nvPr/>
            </p:nvSpPr>
            <p:spPr>
              <a:xfrm>
                <a:off x="6532160" y="1819912"/>
                <a:ext cx="1433014" cy="544316"/>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𝑦</m:t>
                            </m:r>
                            <m:r>
                              <a:rPr lang="pt-BR" sz="2000" b="0" i="1" smtClean="0">
                                <a:latin typeface="Cambria Math" panose="02040503050406030204" pitchFamily="18" charset="0"/>
                              </a:rPr>
                              <m:t>′</m:t>
                            </m:r>
                          </m:e>
                          <m:sub>
                            <m:r>
                              <a:rPr lang="pt-BR" sz="2000" b="0" i="1" smtClean="0">
                                <a:latin typeface="Cambria Math" panose="02040503050406030204" pitchFamily="18" charset="0"/>
                              </a:rPr>
                              <m:t>2</m:t>
                            </m:r>
                          </m:sub>
                        </m:sSub>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𝑦</m:t>
                            </m:r>
                          </m:e>
                          <m:sub>
                            <m:r>
                              <a:rPr lang="pt-BR" sz="2000" b="0" i="1" smtClean="0">
                                <a:latin typeface="Cambria Math" panose="02040503050406030204" pitchFamily="18" charset="0"/>
                              </a:rPr>
                              <m:t>2</m:t>
                            </m:r>
                          </m:sub>
                        </m:sSub>
                      </m:den>
                    </m:f>
                  </m:oMath>
                </a14:m>
                <a:r>
                  <a:rPr lang="pt-BR" sz="2000" dirty="0"/>
                  <a:t> = - </a:t>
                </a:r>
                <a14:m>
                  <m:oMath xmlns:m="http://schemas.openxmlformats.org/officeDocument/2006/math">
                    <m:f>
                      <m:fPr>
                        <m:ctrlPr>
                          <a:rPr lang="pt-BR" sz="2000" i="1" smtClean="0">
                            <a:latin typeface="Cambria Math" panose="02040503050406030204" pitchFamily="18" charset="0"/>
                          </a:rPr>
                        </m:ctrlPr>
                      </m:fPr>
                      <m:num>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r>
                              <a:rPr lang="pt-BR" sz="2000" b="0" i="1" smtClean="0">
                                <a:latin typeface="Cambria Math" panose="02040503050406030204" pitchFamily="18" charset="0"/>
                              </a:rPr>
                              <m:t>′</m:t>
                            </m:r>
                          </m:e>
                          <m:sub>
                            <m:r>
                              <a:rPr lang="pt-BR" sz="2000" b="0" i="1" smtClean="0">
                                <a:latin typeface="Cambria Math" panose="02040503050406030204" pitchFamily="18" charset="0"/>
                              </a:rPr>
                              <m:t>2</m:t>
                            </m:r>
                          </m:sub>
                        </m:sSub>
                      </m:num>
                      <m:den>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𝑝</m:t>
                            </m:r>
                          </m:e>
                          <m:sub>
                            <m:r>
                              <a:rPr lang="pt-BR" sz="2000" b="0" i="1" smtClean="0">
                                <a:latin typeface="Cambria Math" panose="02040503050406030204" pitchFamily="18" charset="0"/>
                              </a:rPr>
                              <m:t>2</m:t>
                            </m:r>
                          </m:sub>
                        </m:sSub>
                      </m:den>
                    </m:f>
                  </m:oMath>
                </a14:m>
                <a:endParaRPr lang="pt-BR" sz="2000" dirty="0"/>
              </a:p>
            </p:txBody>
          </p:sp>
        </mc:Choice>
        <mc:Fallback xmlns="">
          <p:sp>
            <p:nvSpPr>
              <p:cNvPr id="15" name="CaixaDeTexto 14"/>
              <p:cNvSpPr txBox="1">
                <a:spLocks noRot="1" noChangeAspect="1" noMove="1" noResize="1" noEditPoints="1" noAdjustHandles="1" noChangeArrowheads="1" noChangeShapeType="1" noTextEdit="1"/>
              </p:cNvSpPr>
              <p:nvPr/>
            </p:nvSpPr>
            <p:spPr>
              <a:xfrm>
                <a:off x="6532160" y="1819912"/>
                <a:ext cx="1433014" cy="544316"/>
              </a:xfrm>
              <a:prstGeom prst="rect">
                <a:avLst/>
              </a:prstGeom>
              <a:blipFill>
                <a:blip r:embed="rId9"/>
                <a:stretch>
                  <a:fillRect b="-2247"/>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6" name="CaixaDeTexto 15"/>
              <p:cNvSpPr txBox="1"/>
              <p:nvPr/>
            </p:nvSpPr>
            <p:spPr>
              <a:xfrm>
                <a:off x="6532160" y="2662316"/>
                <a:ext cx="1433014" cy="680764"/>
              </a:xfrm>
              <a:prstGeom prst="rect">
                <a:avLst/>
              </a:prstGeom>
              <a:noFill/>
            </p:spPr>
            <p:txBody>
              <a:bodyPr wrap="square" rtlCol="0">
                <a:spAutoFit/>
              </a:bodyPr>
              <a:lstStyle/>
              <a:p>
                <a14:m>
                  <m:oMath xmlns:m="http://schemas.openxmlformats.org/officeDocument/2006/math">
                    <m:f>
                      <m:fPr>
                        <m:ctrlPr>
                          <a:rPr lang="pt-BR" sz="2000" i="1" smtClean="0">
                            <a:latin typeface="Cambria Math" panose="02040503050406030204" pitchFamily="18" charset="0"/>
                          </a:rPr>
                        </m:ctrlPr>
                      </m:fPr>
                      <m:num>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𝑦</m:t>
                            </m:r>
                            <m:r>
                              <a:rPr lang="pt-BR" sz="2000" b="0" i="1" smtClean="0">
                                <a:latin typeface="Cambria Math" panose="02040503050406030204" pitchFamily="18" charset="0"/>
                              </a:rPr>
                              <m:t>′</m:t>
                            </m:r>
                          </m:e>
                          <m:sub>
                            <m:r>
                              <a:rPr lang="pt-BR" sz="2000" b="0" i="1" smtClean="0">
                                <a:latin typeface="Cambria Math" panose="02040503050406030204" pitchFamily="18" charset="0"/>
                              </a:rPr>
                              <m:t>2</m:t>
                            </m:r>
                          </m:sub>
                        </m:sSub>
                      </m:num>
                      <m:den>
                        <m:r>
                          <a:rPr lang="pt-BR" sz="2000" b="0" i="1" smtClean="0">
                            <a:latin typeface="Cambria Math" panose="02040503050406030204" pitchFamily="18" charset="0"/>
                          </a:rPr>
                          <m:t>−4</m:t>
                        </m:r>
                      </m:den>
                    </m:f>
                  </m:oMath>
                </a14:m>
                <a:r>
                  <a:rPr lang="pt-BR" sz="2000" dirty="0"/>
                  <a:t> = - </a:t>
                </a:r>
                <a14:m>
                  <m:oMath xmlns:m="http://schemas.openxmlformats.org/officeDocument/2006/math">
                    <m:f>
                      <m:fPr>
                        <m:ctrlPr>
                          <a:rPr lang="pt-BR" sz="2000" i="1" smtClean="0">
                            <a:latin typeface="Cambria Math" panose="02040503050406030204" pitchFamily="18" charset="0"/>
                          </a:rPr>
                        </m:ctrlPr>
                      </m:fPr>
                      <m:num>
                        <m:f>
                          <m:fPr>
                            <m:ctrlPr>
                              <a:rPr lang="pt-BR" sz="2000" i="1">
                                <a:latin typeface="Cambria Math" panose="02040503050406030204" pitchFamily="18" charset="0"/>
                              </a:rPr>
                            </m:ctrlPr>
                          </m:fPr>
                          <m:num>
                            <m:r>
                              <a:rPr lang="pt-BR" sz="2000" i="1">
                                <a:latin typeface="Cambria Math" panose="02040503050406030204" pitchFamily="18" charset="0"/>
                              </a:rPr>
                              <m:t>20</m:t>
                            </m:r>
                          </m:num>
                          <m:den>
                            <m:r>
                              <a:rPr lang="pt-BR" sz="2000" i="1">
                                <a:latin typeface="Cambria Math" panose="02040503050406030204" pitchFamily="18" charset="0"/>
                              </a:rPr>
                              <m:t>3</m:t>
                            </m:r>
                          </m:den>
                        </m:f>
                      </m:num>
                      <m:den>
                        <m:r>
                          <a:rPr lang="pt-BR" sz="2000" b="0" i="1" smtClean="0">
                            <a:latin typeface="Cambria Math" panose="02040503050406030204" pitchFamily="18" charset="0"/>
                          </a:rPr>
                          <m:t>−2,5</m:t>
                        </m:r>
                      </m:den>
                    </m:f>
                  </m:oMath>
                </a14:m>
                <a:endParaRPr lang="pt-BR" sz="2000" dirty="0"/>
              </a:p>
            </p:txBody>
          </p:sp>
        </mc:Choice>
        <mc:Fallback xmlns="">
          <p:sp>
            <p:nvSpPr>
              <p:cNvPr id="16" name="CaixaDeTexto 15"/>
              <p:cNvSpPr txBox="1">
                <a:spLocks noRot="1" noChangeAspect="1" noMove="1" noResize="1" noEditPoints="1" noAdjustHandles="1" noChangeArrowheads="1" noChangeShapeType="1" noTextEdit="1"/>
              </p:cNvSpPr>
              <p:nvPr/>
            </p:nvSpPr>
            <p:spPr>
              <a:xfrm>
                <a:off x="6532160" y="2662316"/>
                <a:ext cx="1433014" cy="680764"/>
              </a:xfrm>
              <a:prstGeom prst="rect">
                <a:avLst/>
              </a:prstGeom>
              <a:blipFill>
                <a:blip r:embed="rId10"/>
                <a:stretch>
                  <a:fillRect b="-360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7" name="CaixaDeTexto 16"/>
              <p:cNvSpPr txBox="1"/>
              <p:nvPr/>
            </p:nvSpPr>
            <p:spPr>
              <a:xfrm>
                <a:off x="6523522" y="3711577"/>
                <a:ext cx="2883303" cy="485454"/>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𝑦</m:t>
                        </m:r>
                        <m:r>
                          <a:rPr lang="pt-BR" b="0" i="1" smtClean="0">
                            <a:latin typeface="Cambria Math" panose="02040503050406030204" pitchFamily="18" charset="0"/>
                          </a:rPr>
                          <m:t>′</m:t>
                        </m:r>
                      </m:e>
                      <m:sub>
                        <m:r>
                          <a:rPr lang="pt-BR" b="0" i="1" smtClean="0">
                            <a:latin typeface="Cambria Math" panose="02040503050406030204" pitchFamily="18" charset="0"/>
                          </a:rPr>
                          <m:t>2</m:t>
                        </m:r>
                      </m:sub>
                    </m:sSub>
                  </m:oMath>
                </a14:m>
                <a:r>
                  <a:rPr lang="pt-BR" dirty="0"/>
                  <a:t> = -  </a:t>
                </a:r>
                <a14:m>
                  <m:oMath xmlns:m="http://schemas.openxmlformats.org/officeDocument/2006/math">
                    <m:f>
                      <m:fPr>
                        <m:ctrlPr>
                          <a:rPr lang="pt-BR" i="1" smtClean="0">
                            <a:latin typeface="Cambria Math" panose="02040503050406030204" pitchFamily="18" charset="0"/>
                          </a:rPr>
                        </m:ctrlPr>
                      </m:fPr>
                      <m:num>
                        <m:r>
                          <a:rPr lang="pt-BR" b="0" i="1" smtClean="0">
                            <a:latin typeface="Cambria Math" panose="02040503050406030204" pitchFamily="18" charset="0"/>
                          </a:rPr>
                          <m:t>32</m:t>
                        </m:r>
                      </m:num>
                      <m:den>
                        <m:r>
                          <a:rPr lang="pt-BR" b="0" i="1" smtClean="0">
                            <a:latin typeface="Cambria Math" panose="02040503050406030204" pitchFamily="18" charset="0"/>
                          </a:rPr>
                          <m:t>3</m:t>
                        </m:r>
                      </m:den>
                    </m:f>
                  </m:oMath>
                </a14:m>
                <a:r>
                  <a:rPr lang="pt-BR" dirty="0"/>
                  <a:t> cm = -10,7 cm</a:t>
                </a:r>
              </a:p>
            </p:txBody>
          </p:sp>
        </mc:Choice>
        <mc:Fallback xmlns="">
          <p:sp>
            <p:nvSpPr>
              <p:cNvPr id="17" name="CaixaDeTexto 16"/>
              <p:cNvSpPr txBox="1">
                <a:spLocks noRot="1" noChangeAspect="1" noMove="1" noResize="1" noEditPoints="1" noAdjustHandles="1" noChangeArrowheads="1" noChangeShapeType="1" noTextEdit="1"/>
              </p:cNvSpPr>
              <p:nvPr/>
            </p:nvSpPr>
            <p:spPr>
              <a:xfrm>
                <a:off x="6523522" y="3711577"/>
                <a:ext cx="2883303" cy="485454"/>
              </a:xfrm>
              <a:prstGeom prst="rect">
                <a:avLst/>
              </a:prstGeom>
              <a:blipFill>
                <a:blip r:embed="rId11"/>
                <a:stretch>
                  <a:fillRect l="-846" b="-8861"/>
                </a:stretch>
              </a:blipFill>
            </p:spPr>
            <p:txBody>
              <a:bodyPr/>
              <a:lstStyle/>
              <a:p>
                <a:r>
                  <a:rPr lang="pt-BR">
                    <a:noFill/>
                  </a:rPr>
                  <a:t> </a:t>
                </a:r>
              </a:p>
            </p:txBody>
          </p:sp>
        </mc:Fallback>
      </mc:AlternateContent>
    </p:spTree>
    <p:extLst>
      <p:ext uri="{BB962C8B-B14F-4D97-AF65-F5344CB8AC3E}">
        <p14:creationId xmlns:p14="http://schemas.microsoft.com/office/powerpoint/2010/main" val="148843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3" grpId="0"/>
      <p:bldP spid="15"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eta para Cima 50"/>
          <p:cNvSpPr/>
          <p:nvPr/>
        </p:nvSpPr>
        <p:spPr>
          <a:xfrm rot="10800000" flipH="1">
            <a:off x="9158346" y="3560768"/>
            <a:ext cx="152505" cy="1460179"/>
          </a:xfrm>
          <a:prstGeom prst="up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 name="Conector reto 3"/>
          <p:cNvCxnSpPr/>
          <p:nvPr/>
        </p:nvCxnSpPr>
        <p:spPr>
          <a:xfrm>
            <a:off x="393097" y="3557303"/>
            <a:ext cx="10673856" cy="0"/>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de Seta Reta 9"/>
          <p:cNvCxnSpPr/>
          <p:nvPr/>
        </p:nvCxnSpPr>
        <p:spPr>
          <a:xfrm>
            <a:off x="6539221" y="325758"/>
            <a:ext cx="0" cy="5109651"/>
          </a:xfrm>
          <a:prstGeom prst="straightConnector1">
            <a:avLst/>
          </a:prstGeom>
          <a:ln w="34925">
            <a:headEnd type="triangle"/>
            <a:tailEnd type="triangle"/>
          </a:ln>
        </p:spPr>
        <p:style>
          <a:lnRef idx="1">
            <a:schemeClr val="dk1"/>
          </a:lnRef>
          <a:fillRef idx="0">
            <a:schemeClr val="dk1"/>
          </a:fillRef>
          <a:effectRef idx="0">
            <a:schemeClr val="dk1"/>
          </a:effectRef>
          <a:fontRef idx="minor">
            <a:schemeClr val="tx1"/>
          </a:fontRef>
        </p:style>
      </p:cxnSp>
      <p:cxnSp>
        <p:nvCxnSpPr>
          <p:cNvPr id="12" name="Conector reto 11"/>
          <p:cNvCxnSpPr/>
          <p:nvPr/>
        </p:nvCxnSpPr>
        <p:spPr>
          <a:xfrm>
            <a:off x="8336846" y="571194"/>
            <a:ext cx="0" cy="44717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riângulo isósceles 12"/>
          <p:cNvSpPr/>
          <p:nvPr/>
        </p:nvSpPr>
        <p:spPr>
          <a:xfrm>
            <a:off x="8270304" y="5020948"/>
            <a:ext cx="117170"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riângulo isósceles 13"/>
          <p:cNvSpPr/>
          <p:nvPr/>
        </p:nvSpPr>
        <p:spPr>
          <a:xfrm rot="10800000">
            <a:off x="8274653" y="517045"/>
            <a:ext cx="114861" cy="14607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5" name="CaixaDeTexto 14"/>
              <p:cNvSpPr txBox="1"/>
              <p:nvPr/>
            </p:nvSpPr>
            <p:spPr>
              <a:xfrm>
                <a:off x="5917714" y="5466646"/>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FF0000"/>
                              </a:solidFill>
                              <a:latin typeface="Cambria Math" panose="02040503050406030204" pitchFamily="18" charset="0"/>
                            </a:rPr>
                          </m:ctrlPr>
                        </m:sSubPr>
                        <m:e>
                          <m:r>
                            <a:rPr lang="pt-BR" b="1" i="1" smtClean="0">
                              <a:solidFill>
                                <a:srgbClr val="FF0000"/>
                              </a:solidFill>
                              <a:latin typeface="Cambria Math" panose="02040503050406030204" pitchFamily="18" charset="0"/>
                            </a:rPr>
                            <m:t>𝑳</m:t>
                          </m:r>
                        </m:e>
                        <m:sub>
                          <m:r>
                            <a:rPr lang="pt-BR" b="1" i="1" smtClean="0">
                              <a:solidFill>
                                <a:srgbClr val="FF0000"/>
                              </a:solidFill>
                              <a:latin typeface="Cambria Math" panose="02040503050406030204" pitchFamily="18" charset="0"/>
                            </a:rPr>
                            <m:t>𝟏</m:t>
                          </m:r>
                        </m:sub>
                      </m:sSub>
                    </m:oMath>
                  </m:oMathPara>
                </a14:m>
                <a:endParaRPr lang="pt-BR" b="1" dirty="0">
                  <a:solidFill>
                    <a:srgbClr val="FF0000"/>
                  </a:solidFill>
                </a:endParaRPr>
              </a:p>
            </p:txBody>
          </p:sp>
        </mc:Choice>
        <mc:Fallback xmlns="">
          <p:sp>
            <p:nvSpPr>
              <p:cNvPr id="15" name="CaixaDeTexto 14"/>
              <p:cNvSpPr txBox="1">
                <a:spLocks noRot="1" noChangeAspect="1" noMove="1" noResize="1" noEditPoints="1" noAdjustHandles="1" noChangeArrowheads="1" noChangeShapeType="1" noTextEdit="1"/>
              </p:cNvSpPr>
              <p:nvPr/>
            </p:nvSpPr>
            <p:spPr>
              <a:xfrm>
                <a:off x="5917714" y="5466646"/>
                <a:ext cx="1243013" cy="369332"/>
              </a:xfrm>
              <a:prstGeom prst="rect">
                <a:avLst/>
              </a:prstGeom>
              <a:blipFill>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6" name="CaixaDeTexto 15"/>
              <p:cNvSpPr txBox="1"/>
              <p:nvPr/>
            </p:nvSpPr>
            <p:spPr>
              <a:xfrm>
                <a:off x="7707381" y="89728"/>
                <a:ext cx="124301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b="1" i="1" smtClean="0">
                              <a:solidFill>
                                <a:srgbClr val="0070C0"/>
                              </a:solidFill>
                              <a:latin typeface="Cambria Math" panose="02040503050406030204" pitchFamily="18" charset="0"/>
                            </a:rPr>
                          </m:ctrlPr>
                        </m:sSubPr>
                        <m:e>
                          <m:r>
                            <a:rPr lang="pt-BR" b="1" i="1" smtClean="0">
                              <a:solidFill>
                                <a:srgbClr val="0070C0"/>
                              </a:solidFill>
                              <a:latin typeface="Cambria Math" panose="02040503050406030204" pitchFamily="18" charset="0"/>
                            </a:rPr>
                            <m:t>𝑳</m:t>
                          </m:r>
                        </m:e>
                        <m:sub>
                          <m:r>
                            <a:rPr lang="pt-BR" b="1" i="1" smtClean="0">
                              <a:solidFill>
                                <a:srgbClr val="0070C0"/>
                              </a:solidFill>
                              <a:latin typeface="Cambria Math" panose="02040503050406030204" pitchFamily="18" charset="0"/>
                            </a:rPr>
                            <m:t>𝟐</m:t>
                          </m:r>
                        </m:sub>
                      </m:sSub>
                    </m:oMath>
                  </m:oMathPara>
                </a14:m>
                <a:endParaRPr lang="pt-BR" b="1" dirty="0">
                  <a:solidFill>
                    <a:srgbClr val="0070C0"/>
                  </a:solidFill>
                </a:endParaRPr>
              </a:p>
            </p:txBody>
          </p:sp>
        </mc:Choice>
        <mc:Fallback xmlns="">
          <p:sp>
            <p:nvSpPr>
              <p:cNvPr id="16" name="CaixaDeTexto 15"/>
              <p:cNvSpPr txBox="1">
                <a:spLocks noRot="1" noChangeAspect="1" noMove="1" noResize="1" noEditPoints="1" noAdjustHandles="1" noChangeArrowheads="1" noChangeShapeType="1" noTextEdit="1"/>
              </p:cNvSpPr>
              <p:nvPr/>
            </p:nvSpPr>
            <p:spPr>
              <a:xfrm>
                <a:off x="7707381" y="89728"/>
                <a:ext cx="1243013" cy="369332"/>
              </a:xfrm>
              <a:prstGeom prst="rect">
                <a:avLst/>
              </a:prstGeom>
              <a:blipFill>
                <a:blip r:embed="rId3"/>
                <a:stretch>
                  <a:fillRect/>
                </a:stretch>
              </a:blipFill>
            </p:spPr>
            <p:txBody>
              <a:bodyPr/>
              <a:lstStyle/>
              <a:p>
                <a:r>
                  <a:rPr lang="pt-BR">
                    <a:noFill/>
                  </a:rPr>
                  <a:t> </a:t>
                </a:r>
              </a:p>
            </p:txBody>
          </p:sp>
        </mc:Fallback>
      </mc:AlternateContent>
      <p:sp>
        <p:nvSpPr>
          <p:cNvPr id="17" name="Elipse 16"/>
          <p:cNvSpPr/>
          <p:nvPr/>
        </p:nvSpPr>
        <p:spPr>
          <a:xfrm>
            <a:off x="4629038" y="3514869"/>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Elipse 17"/>
          <p:cNvSpPr/>
          <p:nvPr/>
        </p:nvSpPr>
        <p:spPr>
          <a:xfrm>
            <a:off x="8281883" y="3510103"/>
            <a:ext cx="100013" cy="100013"/>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0" name="CaixaDeTexto 19"/>
              <p:cNvSpPr txBox="1"/>
              <p:nvPr/>
            </p:nvSpPr>
            <p:spPr>
              <a:xfrm>
                <a:off x="4535633" y="3731694"/>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0" name="CaixaDeTexto 19"/>
              <p:cNvSpPr txBox="1">
                <a:spLocks noRot="1" noChangeAspect="1" noMove="1" noResize="1" noEditPoints="1" noAdjustHandles="1" noChangeArrowheads="1" noChangeShapeType="1" noTextEdit="1"/>
              </p:cNvSpPr>
              <p:nvPr/>
            </p:nvSpPr>
            <p:spPr>
              <a:xfrm>
                <a:off x="4535633" y="3731694"/>
                <a:ext cx="270715" cy="276999"/>
              </a:xfrm>
              <a:prstGeom prst="rect">
                <a:avLst/>
              </a:prstGeom>
              <a:blipFill>
                <a:blip r:embed="rId4"/>
                <a:stretch>
                  <a:fillRect l="-20455" r="-9091" b="-15217"/>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1" name="CaixaDeTexto 20"/>
              <p:cNvSpPr txBox="1"/>
              <p:nvPr/>
            </p:nvSpPr>
            <p:spPr>
              <a:xfrm>
                <a:off x="8465473" y="3731694"/>
                <a:ext cx="27071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1</m:t>
                          </m:r>
                        </m:sub>
                      </m:sSub>
                    </m:oMath>
                  </m:oMathPara>
                </a14:m>
                <a:endParaRPr lang="pt-BR" dirty="0"/>
              </a:p>
            </p:txBody>
          </p:sp>
        </mc:Choice>
        <mc:Fallback xmlns="">
          <p:sp>
            <p:nvSpPr>
              <p:cNvPr id="21" name="CaixaDeTexto 20"/>
              <p:cNvSpPr txBox="1">
                <a:spLocks noRot="1" noChangeAspect="1" noMove="1" noResize="1" noEditPoints="1" noAdjustHandles="1" noChangeArrowheads="1" noChangeShapeType="1" noTextEdit="1"/>
              </p:cNvSpPr>
              <p:nvPr/>
            </p:nvSpPr>
            <p:spPr>
              <a:xfrm>
                <a:off x="8465473" y="3731694"/>
                <a:ext cx="270715" cy="276999"/>
              </a:xfrm>
              <a:prstGeom prst="rect">
                <a:avLst/>
              </a:prstGeom>
              <a:blipFill>
                <a:blip r:embed="rId5"/>
                <a:stretch>
                  <a:fillRect l="-22727" r="-6818" b="-15217"/>
                </a:stretch>
              </a:blipFill>
            </p:spPr>
            <p:txBody>
              <a:bodyPr/>
              <a:lstStyle/>
              <a:p>
                <a:r>
                  <a:rPr lang="pt-BR">
                    <a:noFill/>
                  </a:rPr>
                  <a:t> </a:t>
                </a:r>
              </a:p>
            </p:txBody>
          </p:sp>
        </mc:Fallback>
      </mc:AlternateContent>
      <p:sp>
        <p:nvSpPr>
          <p:cNvPr id="22" name="Elipse 21"/>
          <p:cNvSpPr/>
          <p:nvPr/>
        </p:nvSpPr>
        <p:spPr>
          <a:xfrm>
            <a:off x="9768404" y="3503856"/>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3" name="CaixaDeTexto 22"/>
              <p:cNvSpPr txBox="1"/>
              <p:nvPr/>
            </p:nvSpPr>
            <p:spPr>
              <a:xfrm>
                <a:off x="9674999" y="3720681"/>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3" name="CaixaDeTexto 22"/>
              <p:cNvSpPr txBox="1">
                <a:spLocks noRot="1" noChangeAspect="1" noMove="1" noResize="1" noEditPoints="1" noAdjustHandles="1" noChangeArrowheads="1" noChangeShapeType="1" noTextEdit="1"/>
              </p:cNvSpPr>
              <p:nvPr/>
            </p:nvSpPr>
            <p:spPr>
              <a:xfrm>
                <a:off x="9674999" y="3720681"/>
                <a:ext cx="276037" cy="276999"/>
              </a:xfrm>
              <a:prstGeom prst="rect">
                <a:avLst/>
              </a:prstGeom>
              <a:blipFill>
                <a:blip r:embed="rId6"/>
                <a:stretch>
                  <a:fillRect l="-20000" r="-8889" b="-15217"/>
                </a:stretch>
              </a:blipFill>
            </p:spPr>
            <p:txBody>
              <a:bodyPr/>
              <a:lstStyle/>
              <a:p>
                <a:r>
                  <a:rPr lang="pt-BR">
                    <a:noFill/>
                  </a:rPr>
                  <a:t> </a:t>
                </a:r>
              </a:p>
            </p:txBody>
          </p:sp>
        </mc:Fallback>
      </mc:AlternateContent>
      <p:sp>
        <p:nvSpPr>
          <p:cNvPr id="25" name="Elipse 24"/>
          <p:cNvSpPr/>
          <p:nvPr/>
        </p:nvSpPr>
        <p:spPr>
          <a:xfrm>
            <a:off x="6860675" y="3514869"/>
            <a:ext cx="100013" cy="1000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6" name="CaixaDeTexto 25"/>
              <p:cNvSpPr txBox="1"/>
              <p:nvPr/>
            </p:nvSpPr>
            <p:spPr>
              <a:xfrm>
                <a:off x="6767270" y="3731694"/>
                <a:ext cx="27603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𝐹</m:t>
                          </m:r>
                        </m:e>
                        <m:sub>
                          <m:r>
                            <a:rPr lang="pt-BR" b="0" i="1" smtClean="0">
                              <a:latin typeface="Cambria Math" panose="02040503050406030204" pitchFamily="18" charset="0"/>
                            </a:rPr>
                            <m:t>2</m:t>
                          </m:r>
                        </m:sub>
                      </m:sSub>
                    </m:oMath>
                  </m:oMathPara>
                </a14:m>
                <a:endParaRPr lang="pt-BR" dirty="0"/>
              </a:p>
            </p:txBody>
          </p:sp>
        </mc:Choice>
        <mc:Fallback xmlns="">
          <p:sp>
            <p:nvSpPr>
              <p:cNvPr id="26" name="CaixaDeTexto 25"/>
              <p:cNvSpPr txBox="1">
                <a:spLocks noRot="1" noChangeAspect="1" noMove="1" noResize="1" noEditPoints="1" noAdjustHandles="1" noChangeArrowheads="1" noChangeShapeType="1" noTextEdit="1"/>
              </p:cNvSpPr>
              <p:nvPr/>
            </p:nvSpPr>
            <p:spPr>
              <a:xfrm>
                <a:off x="6767270" y="3731694"/>
                <a:ext cx="276037" cy="276999"/>
              </a:xfrm>
              <a:prstGeom prst="rect">
                <a:avLst/>
              </a:prstGeom>
              <a:blipFill>
                <a:blip r:embed="rId7"/>
                <a:stretch>
                  <a:fillRect l="-20000" r="-8889" b="-15217"/>
                </a:stretch>
              </a:blipFill>
            </p:spPr>
            <p:txBody>
              <a:bodyPr/>
              <a:lstStyle/>
              <a:p>
                <a:r>
                  <a:rPr lang="pt-BR">
                    <a:noFill/>
                  </a:rPr>
                  <a:t> </a:t>
                </a:r>
              </a:p>
            </p:txBody>
          </p:sp>
        </mc:Fallback>
      </mc:AlternateContent>
      <p:sp>
        <p:nvSpPr>
          <p:cNvPr id="27" name="Seta para Cima 26"/>
          <p:cNvSpPr/>
          <p:nvPr/>
        </p:nvSpPr>
        <p:spPr>
          <a:xfrm flipH="1">
            <a:off x="1172797" y="700229"/>
            <a:ext cx="198685" cy="2853634"/>
          </a:xfrm>
          <a:prstGeom prst="up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p:cNvSpPr txBox="1"/>
          <p:nvPr/>
        </p:nvSpPr>
        <p:spPr>
          <a:xfrm>
            <a:off x="491531" y="4058620"/>
            <a:ext cx="1786683" cy="369332"/>
          </a:xfrm>
          <a:prstGeom prst="rect">
            <a:avLst/>
          </a:prstGeom>
          <a:solidFill>
            <a:srgbClr val="FFC000"/>
          </a:solidFill>
        </p:spPr>
        <p:txBody>
          <a:bodyPr wrap="square" rtlCol="0">
            <a:spAutoFit/>
          </a:bodyPr>
          <a:lstStyle/>
          <a:p>
            <a:r>
              <a:rPr lang="pt-BR" dirty="0"/>
              <a:t>Lente 1 : o real</a:t>
            </a:r>
          </a:p>
        </p:txBody>
      </p:sp>
      <p:sp>
        <p:nvSpPr>
          <p:cNvPr id="29" name="Chave Direita 28"/>
          <p:cNvSpPr/>
          <p:nvPr/>
        </p:nvSpPr>
        <p:spPr>
          <a:xfrm rot="5400000">
            <a:off x="3728239" y="2645826"/>
            <a:ext cx="324613" cy="520725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0" name="CaixaDeTexto 29"/>
              <p:cNvSpPr txBox="1"/>
              <p:nvPr/>
            </p:nvSpPr>
            <p:spPr>
              <a:xfrm>
                <a:off x="3545731" y="5572878"/>
                <a:ext cx="783035" cy="215444"/>
              </a:xfrm>
              <a:prstGeom prst="rect">
                <a:avLst/>
              </a:prstGeom>
              <a:noFill/>
            </p:spPr>
            <p:txBody>
              <a:bodyPr wrap="non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𝑝</m:t>
                        </m:r>
                      </m:e>
                      <m:sub>
                        <m:r>
                          <a:rPr lang="pt-BR" sz="1400" b="0" i="1" smtClean="0">
                            <a:latin typeface="Cambria Math" panose="02040503050406030204" pitchFamily="18" charset="0"/>
                          </a:rPr>
                          <m:t>1</m:t>
                        </m:r>
                      </m:sub>
                    </m:sSub>
                  </m:oMath>
                </a14:m>
                <a:r>
                  <a:rPr lang="pt-BR" sz="1400" dirty="0"/>
                  <a:t> = 15 cm</a:t>
                </a:r>
              </a:p>
            </p:txBody>
          </p:sp>
        </mc:Choice>
        <mc:Fallback xmlns="">
          <p:sp>
            <p:nvSpPr>
              <p:cNvPr id="30" name="CaixaDeTexto 29"/>
              <p:cNvSpPr txBox="1">
                <a:spLocks noRot="1" noChangeAspect="1" noMove="1" noResize="1" noEditPoints="1" noAdjustHandles="1" noChangeArrowheads="1" noChangeShapeType="1" noTextEdit="1"/>
              </p:cNvSpPr>
              <p:nvPr/>
            </p:nvSpPr>
            <p:spPr>
              <a:xfrm>
                <a:off x="3545731" y="5572878"/>
                <a:ext cx="783035" cy="215444"/>
              </a:xfrm>
              <a:prstGeom prst="rect">
                <a:avLst/>
              </a:prstGeom>
              <a:blipFill>
                <a:blip r:embed="rId8"/>
                <a:stretch>
                  <a:fillRect l="-8594" t="-25000" r="-13281" b="-47222"/>
                </a:stretch>
              </a:blipFill>
            </p:spPr>
            <p:txBody>
              <a:bodyPr/>
              <a:lstStyle/>
              <a:p>
                <a:r>
                  <a:rPr lang="pt-BR">
                    <a:noFill/>
                  </a:rPr>
                  <a:t> </a:t>
                </a:r>
              </a:p>
            </p:txBody>
          </p:sp>
        </mc:Fallback>
      </mc:AlternateContent>
      <p:sp>
        <p:nvSpPr>
          <p:cNvPr id="31" name="Chave Direita 30"/>
          <p:cNvSpPr/>
          <p:nvPr/>
        </p:nvSpPr>
        <p:spPr>
          <a:xfrm rot="10800000">
            <a:off x="937667" y="663122"/>
            <a:ext cx="357616" cy="2880204"/>
          </a:xfrm>
          <a:prstGeom prst="rightBrace">
            <a:avLst>
              <a:gd name="adj1" fmla="val 32726"/>
              <a:gd name="adj2" fmla="val 4948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2" name="CaixaDeTexto 31"/>
              <p:cNvSpPr txBox="1"/>
              <p:nvPr/>
            </p:nvSpPr>
            <p:spPr>
              <a:xfrm>
                <a:off x="157821" y="1985776"/>
                <a:ext cx="693523" cy="215444"/>
              </a:xfrm>
              <a:prstGeom prst="rect">
                <a:avLst/>
              </a:prstGeom>
              <a:noFill/>
            </p:spPr>
            <p:txBody>
              <a:bodyPr wrap="non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𝑦</m:t>
                        </m:r>
                      </m:e>
                      <m:sub>
                        <m:r>
                          <a:rPr lang="pt-BR" sz="1400" b="0" i="1" smtClean="0">
                            <a:latin typeface="Cambria Math" panose="02040503050406030204" pitchFamily="18" charset="0"/>
                          </a:rPr>
                          <m:t>1</m:t>
                        </m:r>
                      </m:sub>
                    </m:sSub>
                  </m:oMath>
                </a14:m>
                <a:r>
                  <a:rPr lang="pt-BR" sz="1400" dirty="0"/>
                  <a:t> = 8 cm</a:t>
                </a:r>
              </a:p>
            </p:txBody>
          </p:sp>
        </mc:Choice>
        <mc:Fallback xmlns="">
          <p:sp>
            <p:nvSpPr>
              <p:cNvPr id="32" name="CaixaDeTexto 31"/>
              <p:cNvSpPr txBox="1">
                <a:spLocks noRot="1" noChangeAspect="1" noMove="1" noResize="1" noEditPoints="1" noAdjustHandles="1" noChangeArrowheads="1" noChangeShapeType="1" noTextEdit="1"/>
              </p:cNvSpPr>
              <p:nvPr/>
            </p:nvSpPr>
            <p:spPr>
              <a:xfrm>
                <a:off x="157821" y="1985776"/>
                <a:ext cx="693523" cy="215444"/>
              </a:xfrm>
              <a:prstGeom prst="rect">
                <a:avLst/>
              </a:prstGeom>
              <a:blipFill>
                <a:blip r:embed="rId9"/>
                <a:stretch>
                  <a:fillRect l="-9649" t="-25714" r="-14035" b="-51429"/>
                </a:stretch>
              </a:blipFill>
            </p:spPr>
            <p:txBody>
              <a:bodyPr/>
              <a:lstStyle/>
              <a:p>
                <a:r>
                  <a:rPr lang="pt-BR">
                    <a:noFill/>
                  </a:rPr>
                  <a:t> </a:t>
                </a:r>
              </a:p>
            </p:txBody>
          </p:sp>
        </mc:Fallback>
      </mc:AlternateContent>
      <p:cxnSp>
        <p:nvCxnSpPr>
          <p:cNvPr id="34" name="Conector reto 33"/>
          <p:cNvCxnSpPr/>
          <p:nvPr/>
        </p:nvCxnSpPr>
        <p:spPr>
          <a:xfrm>
            <a:off x="1286414" y="709516"/>
            <a:ext cx="5274211"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riângulo isósceles 37"/>
          <p:cNvSpPr/>
          <p:nvPr/>
        </p:nvSpPr>
        <p:spPr>
          <a:xfrm rot="5400000">
            <a:off x="3302278" y="608909"/>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9" name="Conector reto 38"/>
          <p:cNvCxnSpPr>
            <a:endCxn id="18" idx="4"/>
          </p:cNvCxnSpPr>
          <p:nvPr/>
        </p:nvCxnSpPr>
        <p:spPr>
          <a:xfrm>
            <a:off x="6539220" y="700228"/>
            <a:ext cx="1792670" cy="29098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1294493" y="706076"/>
            <a:ext cx="7034395" cy="3831856"/>
          </a:xfrm>
          <a:prstGeom prst="line">
            <a:avLst/>
          </a:prstGeom>
        </p:spPr>
        <p:style>
          <a:lnRef idx="1">
            <a:schemeClr val="accent1"/>
          </a:lnRef>
          <a:fillRef idx="0">
            <a:schemeClr val="accent1"/>
          </a:fillRef>
          <a:effectRef idx="0">
            <a:schemeClr val="accent1"/>
          </a:effectRef>
          <a:fontRef idx="minor">
            <a:schemeClr val="tx1"/>
          </a:fontRef>
        </p:style>
      </p:cxnSp>
      <p:sp>
        <p:nvSpPr>
          <p:cNvPr id="50" name="Triângulo isósceles 49"/>
          <p:cNvSpPr/>
          <p:nvPr/>
        </p:nvSpPr>
        <p:spPr>
          <a:xfrm rot="7150648">
            <a:off x="5211144" y="2769664"/>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4" name="CaixaDeTexto 53"/>
          <p:cNvSpPr txBox="1"/>
          <p:nvPr/>
        </p:nvSpPr>
        <p:spPr>
          <a:xfrm>
            <a:off x="8976679" y="571194"/>
            <a:ext cx="1739724" cy="369332"/>
          </a:xfrm>
          <a:prstGeom prst="rect">
            <a:avLst/>
          </a:prstGeom>
          <a:solidFill>
            <a:srgbClr val="92D050"/>
          </a:solidFill>
        </p:spPr>
        <p:txBody>
          <a:bodyPr wrap="square" rtlCol="0">
            <a:spAutoFit/>
          </a:bodyPr>
          <a:lstStyle/>
          <a:p>
            <a:r>
              <a:rPr lang="pt-BR" dirty="0"/>
              <a:t>Lente 1 : i real</a:t>
            </a:r>
          </a:p>
        </p:txBody>
      </p:sp>
      <p:sp>
        <p:nvSpPr>
          <p:cNvPr id="55" name="CaixaDeTexto 54"/>
          <p:cNvSpPr txBox="1"/>
          <p:nvPr/>
        </p:nvSpPr>
        <p:spPr>
          <a:xfrm>
            <a:off x="8976679" y="1103903"/>
            <a:ext cx="1874769" cy="369332"/>
          </a:xfrm>
          <a:prstGeom prst="rect">
            <a:avLst/>
          </a:prstGeom>
          <a:solidFill>
            <a:srgbClr val="92D050"/>
          </a:solidFill>
        </p:spPr>
        <p:txBody>
          <a:bodyPr wrap="square" rtlCol="0">
            <a:spAutoFit/>
          </a:bodyPr>
          <a:lstStyle/>
          <a:p>
            <a:r>
              <a:rPr lang="pt-BR" dirty="0"/>
              <a:t>Lente 2 : o virtual</a:t>
            </a:r>
          </a:p>
        </p:txBody>
      </p:sp>
      <p:sp>
        <p:nvSpPr>
          <p:cNvPr id="56" name="Triângulo isósceles 55"/>
          <p:cNvSpPr/>
          <p:nvPr/>
        </p:nvSpPr>
        <p:spPr>
          <a:xfrm rot="8891686">
            <a:off x="7423163" y="2111636"/>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7" name="Triângulo isósceles 56"/>
          <p:cNvSpPr/>
          <p:nvPr/>
        </p:nvSpPr>
        <p:spPr>
          <a:xfrm rot="7150648">
            <a:off x="7384558" y="3957342"/>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8" name="Chave Direita 57"/>
          <p:cNvSpPr/>
          <p:nvPr/>
        </p:nvSpPr>
        <p:spPr>
          <a:xfrm rot="5400000">
            <a:off x="7746326" y="3911708"/>
            <a:ext cx="340277" cy="266438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59" name="CaixaDeTexto 58"/>
              <p:cNvSpPr txBox="1"/>
              <p:nvPr/>
            </p:nvSpPr>
            <p:spPr>
              <a:xfrm>
                <a:off x="7609206" y="5537812"/>
                <a:ext cx="959429" cy="215444"/>
              </a:xfrm>
              <a:prstGeom prst="rect">
                <a:avLst/>
              </a:prstGeom>
              <a:noFill/>
            </p:spPr>
            <p:txBody>
              <a:bodyPr wrap="squar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𝑝</m:t>
                        </m:r>
                        <m:r>
                          <a:rPr lang="pt-BR" sz="1400" b="0" i="1" smtClean="0">
                            <a:latin typeface="Cambria Math" panose="02040503050406030204" pitchFamily="18" charset="0"/>
                          </a:rPr>
                          <m:t>′</m:t>
                        </m:r>
                      </m:e>
                      <m:sub>
                        <m:r>
                          <a:rPr lang="pt-BR" sz="1400" b="0" i="1" smtClean="0">
                            <a:latin typeface="Cambria Math" panose="02040503050406030204" pitchFamily="18" charset="0"/>
                          </a:rPr>
                          <m:t>1</m:t>
                        </m:r>
                      </m:sub>
                    </m:sSub>
                  </m:oMath>
                </a14:m>
                <a:r>
                  <a:rPr lang="pt-BR" sz="1400" dirty="0"/>
                  <a:t> = 7,5 cm</a:t>
                </a:r>
              </a:p>
            </p:txBody>
          </p:sp>
        </mc:Choice>
        <mc:Fallback xmlns="">
          <p:sp>
            <p:nvSpPr>
              <p:cNvPr id="59" name="CaixaDeTexto 58"/>
              <p:cNvSpPr txBox="1">
                <a:spLocks noRot="1" noChangeAspect="1" noMove="1" noResize="1" noEditPoints="1" noAdjustHandles="1" noChangeArrowheads="1" noChangeShapeType="1" noTextEdit="1"/>
              </p:cNvSpPr>
              <p:nvPr/>
            </p:nvSpPr>
            <p:spPr>
              <a:xfrm>
                <a:off x="7609206" y="5537812"/>
                <a:ext cx="959429" cy="215444"/>
              </a:xfrm>
              <a:prstGeom prst="rect">
                <a:avLst/>
              </a:prstGeom>
              <a:blipFill>
                <a:blip r:embed="rId10"/>
                <a:stretch>
                  <a:fillRect l="-8861" t="-25000" r="-1266" b="-47222"/>
                </a:stretch>
              </a:blipFill>
            </p:spPr>
            <p:txBody>
              <a:bodyPr/>
              <a:lstStyle/>
              <a:p>
                <a:r>
                  <a:rPr lang="pt-BR">
                    <a:noFill/>
                  </a:rPr>
                  <a:t> </a:t>
                </a:r>
              </a:p>
            </p:txBody>
          </p:sp>
        </mc:Fallback>
      </mc:AlternateContent>
      <p:sp>
        <p:nvSpPr>
          <p:cNvPr id="36" name="Chave Direita 35"/>
          <p:cNvSpPr/>
          <p:nvPr/>
        </p:nvSpPr>
        <p:spPr>
          <a:xfrm>
            <a:off x="9387946" y="3560744"/>
            <a:ext cx="363781" cy="146020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cxnSp>
        <p:nvCxnSpPr>
          <p:cNvPr id="7" name="Conector reto 6"/>
          <p:cNvCxnSpPr>
            <a:endCxn id="51" idx="0"/>
          </p:cNvCxnSpPr>
          <p:nvPr/>
        </p:nvCxnSpPr>
        <p:spPr>
          <a:xfrm>
            <a:off x="8359325" y="3650713"/>
            <a:ext cx="875274" cy="137023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3" name="Conector reto 42"/>
          <p:cNvCxnSpPr>
            <a:endCxn id="51" idx="0"/>
          </p:cNvCxnSpPr>
          <p:nvPr/>
        </p:nvCxnSpPr>
        <p:spPr>
          <a:xfrm>
            <a:off x="8349100" y="4534916"/>
            <a:ext cx="885499" cy="486031"/>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Chave Direita 44"/>
          <p:cNvSpPr/>
          <p:nvPr/>
        </p:nvSpPr>
        <p:spPr>
          <a:xfrm rot="16200000">
            <a:off x="8687851" y="2508156"/>
            <a:ext cx="178183" cy="84845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46" name="CaixaDeTexto 45"/>
              <p:cNvSpPr txBox="1"/>
              <p:nvPr/>
            </p:nvSpPr>
            <p:spPr>
              <a:xfrm>
                <a:off x="8542195" y="2448413"/>
                <a:ext cx="932900" cy="215444"/>
              </a:xfrm>
              <a:prstGeom prst="rect">
                <a:avLst/>
              </a:prstGeom>
              <a:noFill/>
            </p:spPr>
            <p:txBody>
              <a:bodyPr wrap="squar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𝑝</m:t>
                        </m:r>
                      </m:e>
                      <m:sub>
                        <m:r>
                          <a:rPr lang="pt-BR" sz="1400" b="0" i="1" smtClean="0">
                            <a:latin typeface="Cambria Math" panose="02040503050406030204" pitchFamily="18" charset="0"/>
                          </a:rPr>
                          <m:t>2</m:t>
                        </m:r>
                      </m:sub>
                    </m:sSub>
                  </m:oMath>
                </a14:m>
                <a:r>
                  <a:rPr lang="pt-BR" sz="1400" dirty="0"/>
                  <a:t> = -2,5 cm</a:t>
                </a:r>
              </a:p>
            </p:txBody>
          </p:sp>
        </mc:Choice>
        <mc:Fallback xmlns="">
          <p:sp>
            <p:nvSpPr>
              <p:cNvPr id="46" name="CaixaDeTexto 45"/>
              <p:cNvSpPr txBox="1">
                <a:spLocks noRot="1" noChangeAspect="1" noMove="1" noResize="1" noEditPoints="1" noAdjustHandles="1" noChangeArrowheads="1" noChangeShapeType="1" noTextEdit="1"/>
              </p:cNvSpPr>
              <p:nvPr/>
            </p:nvSpPr>
            <p:spPr>
              <a:xfrm>
                <a:off x="8542195" y="2448413"/>
                <a:ext cx="932900" cy="215444"/>
              </a:xfrm>
              <a:prstGeom prst="rect">
                <a:avLst/>
              </a:prstGeom>
              <a:blipFill>
                <a:blip r:embed="rId11"/>
                <a:stretch>
                  <a:fillRect l="-6536" t="-28571" r="-5882" b="-51429"/>
                </a:stretch>
              </a:blipFill>
            </p:spPr>
            <p:txBody>
              <a:bodyPr/>
              <a:lstStyle/>
              <a:p>
                <a:r>
                  <a:rPr lang="pt-BR">
                    <a:noFill/>
                  </a:rPr>
                  <a:t> </a:t>
                </a:r>
              </a:p>
            </p:txBody>
          </p:sp>
        </mc:Fallback>
      </mc:AlternateContent>
      <p:sp>
        <p:nvSpPr>
          <p:cNvPr id="44" name="Chave Direita 43"/>
          <p:cNvSpPr/>
          <p:nvPr/>
        </p:nvSpPr>
        <p:spPr>
          <a:xfrm rot="16200000">
            <a:off x="9356616" y="1146140"/>
            <a:ext cx="165815" cy="212336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47" name="CaixaDeTexto 46"/>
              <p:cNvSpPr txBox="1"/>
              <p:nvPr/>
            </p:nvSpPr>
            <p:spPr>
              <a:xfrm>
                <a:off x="8992678" y="1728158"/>
                <a:ext cx="1032216" cy="215444"/>
              </a:xfrm>
              <a:prstGeom prst="rect">
                <a:avLst/>
              </a:prstGeom>
              <a:noFill/>
            </p:spPr>
            <p:txBody>
              <a:bodyPr wrap="squar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𝑝</m:t>
                        </m:r>
                        <m:r>
                          <a:rPr lang="pt-BR" sz="1400" b="0" i="1" smtClean="0">
                            <a:latin typeface="Cambria Math" panose="02040503050406030204" pitchFamily="18" charset="0"/>
                          </a:rPr>
                          <m:t>′</m:t>
                        </m:r>
                      </m:e>
                      <m:sub>
                        <m:r>
                          <a:rPr lang="pt-BR" sz="1400" b="0" i="1" smtClean="0">
                            <a:latin typeface="Cambria Math" panose="02040503050406030204" pitchFamily="18" charset="0"/>
                          </a:rPr>
                          <m:t>2</m:t>
                        </m:r>
                      </m:sub>
                    </m:sSub>
                  </m:oMath>
                </a14:m>
                <a:r>
                  <a:rPr lang="pt-BR" sz="1400" dirty="0"/>
                  <a:t> = + 6,7 cm</a:t>
                </a:r>
              </a:p>
            </p:txBody>
          </p:sp>
        </mc:Choice>
        <mc:Fallback xmlns="">
          <p:sp>
            <p:nvSpPr>
              <p:cNvPr id="47" name="CaixaDeTexto 46"/>
              <p:cNvSpPr txBox="1">
                <a:spLocks noRot="1" noChangeAspect="1" noMove="1" noResize="1" noEditPoints="1" noAdjustHandles="1" noChangeArrowheads="1" noChangeShapeType="1" noTextEdit="1"/>
              </p:cNvSpPr>
              <p:nvPr/>
            </p:nvSpPr>
            <p:spPr>
              <a:xfrm>
                <a:off x="8992678" y="1728158"/>
                <a:ext cx="1032216" cy="215444"/>
              </a:xfrm>
              <a:prstGeom prst="rect">
                <a:avLst/>
              </a:prstGeom>
              <a:blipFill>
                <a:blip r:embed="rId12"/>
                <a:stretch>
                  <a:fillRect l="-8235" t="-25000" r="-7059" b="-47222"/>
                </a:stretch>
              </a:blipFill>
            </p:spPr>
            <p:txBody>
              <a:bodyPr/>
              <a:lstStyle/>
              <a:p>
                <a:r>
                  <a:rPr lang="pt-BR">
                    <a:noFill/>
                  </a:rPr>
                  <a:t> </a:t>
                </a:r>
              </a:p>
            </p:txBody>
          </p:sp>
        </mc:Fallback>
      </mc:AlternateContent>
      <p:sp>
        <p:nvSpPr>
          <p:cNvPr id="48" name="Chave Direita 47"/>
          <p:cNvSpPr/>
          <p:nvPr/>
        </p:nvSpPr>
        <p:spPr>
          <a:xfrm>
            <a:off x="10450138" y="3571280"/>
            <a:ext cx="390491" cy="286367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49" name="CaixaDeTexto 48"/>
              <p:cNvSpPr txBox="1"/>
              <p:nvPr/>
            </p:nvSpPr>
            <p:spPr>
              <a:xfrm>
                <a:off x="10993213" y="4883861"/>
                <a:ext cx="1071832" cy="215444"/>
              </a:xfrm>
              <a:prstGeom prst="rect">
                <a:avLst/>
              </a:prstGeom>
              <a:noFill/>
            </p:spPr>
            <p:txBody>
              <a:bodyPr wrap="non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𝑦</m:t>
                        </m:r>
                        <m:r>
                          <a:rPr lang="pt-BR" sz="1400" b="0" i="1" smtClean="0">
                            <a:latin typeface="Cambria Math" panose="02040503050406030204" pitchFamily="18" charset="0"/>
                          </a:rPr>
                          <m:t>′</m:t>
                        </m:r>
                      </m:e>
                      <m:sub>
                        <m:r>
                          <a:rPr lang="pt-BR" sz="1400" b="0" i="1" smtClean="0">
                            <a:latin typeface="Cambria Math" panose="02040503050406030204" pitchFamily="18" charset="0"/>
                          </a:rPr>
                          <m:t>2</m:t>
                        </m:r>
                      </m:sub>
                    </m:sSub>
                  </m:oMath>
                </a14:m>
                <a:r>
                  <a:rPr lang="pt-BR" sz="1400" dirty="0"/>
                  <a:t> = - 10,7 cm</a:t>
                </a:r>
              </a:p>
            </p:txBody>
          </p:sp>
        </mc:Choice>
        <mc:Fallback xmlns="">
          <p:sp>
            <p:nvSpPr>
              <p:cNvPr id="49" name="CaixaDeTexto 48"/>
              <p:cNvSpPr txBox="1">
                <a:spLocks noRot="1" noChangeAspect="1" noMove="1" noResize="1" noEditPoints="1" noAdjustHandles="1" noChangeArrowheads="1" noChangeShapeType="1" noTextEdit="1"/>
              </p:cNvSpPr>
              <p:nvPr/>
            </p:nvSpPr>
            <p:spPr>
              <a:xfrm>
                <a:off x="10993213" y="4883861"/>
                <a:ext cx="1071832" cy="215444"/>
              </a:xfrm>
              <a:prstGeom prst="rect">
                <a:avLst/>
              </a:prstGeom>
              <a:blipFill>
                <a:blip r:embed="rId13"/>
                <a:stretch>
                  <a:fillRect l="-7955" t="-25000" r="-8523" b="-47222"/>
                </a:stretch>
              </a:blipFill>
            </p:spPr>
            <p:txBody>
              <a:bodyPr/>
              <a:lstStyle/>
              <a:p>
                <a:r>
                  <a:rPr lang="pt-BR">
                    <a:noFill/>
                  </a:rPr>
                  <a:t> </a:t>
                </a:r>
              </a:p>
            </p:txBody>
          </p:sp>
        </mc:Fallback>
      </mc:AlternateContent>
      <p:sp>
        <p:nvSpPr>
          <p:cNvPr id="52" name="Seta para Cima 51"/>
          <p:cNvSpPr/>
          <p:nvPr/>
        </p:nvSpPr>
        <p:spPr>
          <a:xfrm rot="10800000" flipH="1">
            <a:off x="10093689" y="3564874"/>
            <a:ext cx="192008" cy="2885975"/>
          </a:xfrm>
          <a:prstGeom prst="upArrow">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3" name="CaixaDeTexto 52"/>
          <p:cNvSpPr txBox="1"/>
          <p:nvPr/>
        </p:nvSpPr>
        <p:spPr>
          <a:xfrm>
            <a:off x="7658856" y="6245649"/>
            <a:ext cx="1589802" cy="369332"/>
          </a:xfrm>
          <a:prstGeom prst="rect">
            <a:avLst/>
          </a:prstGeom>
          <a:solidFill>
            <a:srgbClr val="7030A0"/>
          </a:solidFill>
        </p:spPr>
        <p:txBody>
          <a:bodyPr wrap="square" rtlCol="0">
            <a:spAutoFit/>
          </a:bodyPr>
          <a:lstStyle/>
          <a:p>
            <a:r>
              <a:rPr lang="pt-BR" dirty="0"/>
              <a:t>Lente 2 : i real</a:t>
            </a:r>
          </a:p>
        </p:txBody>
      </p:sp>
      <p:cxnSp>
        <p:nvCxnSpPr>
          <p:cNvPr id="62" name="Conector reto 61"/>
          <p:cNvCxnSpPr/>
          <p:nvPr/>
        </p:nvCxnSpPr>
        <p:spPr>
          <a:xfrm>
            <a:off x="8336846" y="4541372"/>
            <a:ext cx="1839783" cy="1912387"/>
          </a:xfrm>
          <a:prstGeom prst="line">
            <a:avLst/>
          </a:prstGeom>
        </p:spPr>
        <p:style>
          <a:lnRef idx="1">
            <a:schemeClr val="accent1"/>
          </a:lnRef>
          <a:fillRef idx="0">
            <a:schemeClr val="accent1"/>
          </a:fillRef>
          <a:effectRef idx="0">
            <a:schemeClr val="accent1"/>
          </a:effectRef>
          <a:fontRef idx="minor">
            <a:schemeClr val="tx1"/>
          </a:fontRef>
        </p:style>
      </p:cxnSp>
      <p:sp>
        <p:nvSpPr>
          <p:cNvPr id="63" name="Triângulo isósceles 62"/>
          <p:cNvSpPr/>
          <p:nvPr/>
        </p:nvSpPr>
        <p:spPr>
          <a:xfrm rot="8173286">
            <a:off x="9521479" y="5744658"/>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cxnSp>
        <p:nvCxnSpPr>
          <p:cNvPr id="65" name="Conector reto 64"/>
          <p:cNvCxnSpPr>
            <a:stCxn id="18" idx="4"/>
          </p:cNvCxnSpPr>
          <p:nvPr/>
        </p:nvCxnSpPr>
        <p:spPr>
          <a:xfrm>
            <a:off x="8331890" y="3610116"/>
            <a:ext cx="1835288" cy="2840734"/>
          </a:xfrm>
          <a:prstGeom prst="line">
            <a:avLst/>
          </a:prstGeom>
        </p:spPr>
        <p:style>
          <a:lnRef idx="1">
            <a:schemeClr val="accent1"/>
          </a:lnRef>
          <a:fillRef idx="0">
            <a:schemeClr val="accent1"/>
          </a:fillRef>
          <a:effectRef idx="0">
            <a:schemeClr val="accent1"/>
          </a:effectRef>
          <a:fontRef idx="minor">
            <a:schemeClr val="tx1"/>
          </a:fontRef>
        </p:style>
      </p:cxnSp>
      <p:sp>
        <p:nvSpPr>
          <p:cNvPr id="66" name="Triângulo isósceles 65"/>
          <p:cNvSpPr/>
          <p:nvPr/>
        </p:nvSpPr>
        <p:spPr>
          <a:xfrm rot="9060445">
            <a:off x="9433067" y="5300893"/>
            <a:ext cx="120863" cy="182640"/>
          </a:xfrm>
          <a:prstGeom prst="triangl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37" name="CaixaDeTexto 36"/>
              <p:cNvSpPr txBox="1"/>
              <p:nvPr/>
            </p:nvSpPr>
            <p:spPr>
              <a:xfrm>
                <a:off x="9896882" y="4159355"/>
                <a:ext cx="1188274" cy="215444"/>
              </a:xfrm>
              <a:prstGeom prst="rect">
                <a:avLst/>
              </a:prstGeom>
              <a:solidFill>
                <a:schemeClr val="bg1"/>
              </a:solidFill>
            </p:spPr>
            <p:txBody>
              <a:bodyPr wrap="none" lIns="0" tIns="0" rIns="0" bIns="0" rtlCol="0">
                <a:spAutoFit/>
              </a:bodyPr>
              <a:lstStyle/>
              <a:p>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𝑦</m:t>
                        </m:r>
                        <m:r>
                          <a:rPr lang="pt-BR" sz="1400" b="0" i="1" smtClean="0">
                            <a:latin typeface="Cambria Math" panose="02040503050406030204" pitchFamily="18" charset="0"/>
                          </a:rPr>
                          <m:t>′</m:t>
                        </m:r>
                      </m:e>
                      <m:sub>
                        <m:r>
                          <a:rPr lang="pt-BR" sz="1400" b="0" i="1" smtClean="0">
                            <a:latin typeface="Cambria Math" panose="02040503050406030204" pitchFamily="18" charset="0"/>
                          </a:rPr>
                          <m:t>1</m:t>
                        </m:r>
                      </m:sub>
                    </m:sSub>
                  </m:oMath>
                </a14:m>
                <a:r>
                  <a:rPr lang="pt-BR" sz="1400" dirty="0"/>
                  <a:t> = </a:t>
                </a:r>
                <a14:m>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panose="02040503050406030204" pitchFamily="18" charset="0"/>
                          </a:rPr>
                          <m:t>𝑦</m:t>
                        </m:r>
                      </m:e>
                      <m:sub>
                        <m:r>
                          <a:rPr lang="pt-BR" sz="1400" b="0" i="1" smtClean="0">
                            <a:latin typeface="Cambria Math" panose="02040503050406030204" pitchFamily="18" charset="0"/>
                          </a:rPr>
                          <m:t>2</m:t>
                        </m:r>
                      </m:sub>
                    </m:sSub>
                  </m:oMath>
                </a14:m>
                <a:r>
                  <a:rPr lang="pt-BR" sz="1400" dirty="0"/>
                  <a:t> = - 4 cm</a:t>
                </a:r>
              </a:p>
            </p:txBody>
          </p:sp>
        </mc:Choice>
        <mc:Fallback xmlns="">
          <p:sp>
            <p:nvSpPr>
              <p:cNvPr id="37" name="CaixaDeTexto 36"/>
              <p:cNvSpPr txBox="1">
                <a:spLocks noRot="1" noChangeAspect="1" noMove="1" noResize="1" noEditPoints="1" noAdjustHandles="1" noChangeArrowheads="1" noChangeShapeType="1" noTextEdit="1"/>
              </p:cNvSpPr>
              <p:nvPr/>
            </p:nvSpPr>
            <p:spPr>
              <a:xfrm>
                <a:off x="9896882" y="4159355"/>
                <a:ext cx="1188274" cy="215444"/>
              </a:xfrm>
              <a:prstGeom prst="rect">
                <a:avLst/>
              </a:prstGeom>
              <a:blipFill>
                <a:blip r:embed="rId14"/>
                <a:stretch>
                  <a:fillRect l="-7732" t="-25000" r="-8763" b="-47222"/>
                </a:stretch>
              </a:blipFill>
            </p:spPr>
            <p:txBody>
              <a:bodyPr/>
              <a:lstStyle/>
              <a:p>
                <a:r>
                  <a:rPr lang="pt-BR">
                    <a:noFill/>
                  </a:rPr>
                  <a:t> </a:t>
                </a:r>
              </a:p>
            </p:txBody>
          </p:sp>
        </mc:Fallback>
      </mc:AlternateContent>
    </p:spTree>
    <p:extLst>
      <p:ext uri="{BB962C8B-B14F-4D97-AF65-F5344CB8AC3E}">
        <p14:creationId xmlns:p14="http://schemas.microsoft.com/office/powerpoint/2010/main" val="3409313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500"/>
                                        <p:tgtEl>
                                          <p:spTgt spid="4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fade">
                                      <p:cBhvr>
                                        <p:cTn id="20" dur="500"/>
                                        <p:tgtEl>
                                          <p:spTgt spid="4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500"/>
                                        <p:tgtEl>
                                          <p:spTgt spid="5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500"/>
                                        <p:tgtEl>
                                          <p:spTgt spid="5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500"/>
                                        <p:tgtEl>
                                          <p:spTgt spid="6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500"/>
                                        <p:tgtEl>
                                          <p:spTgt spid="6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fade">
                                      <p:cBhvr>
                                        <p:cTn id="45" dur="500"/>
                                        <p:tgtEl>
                                          <p:spTgt spid="6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fade">
                                      <p:cBhvr>
                                        <p:cTn id="5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7" grpId="0"/>
      <p:bldP spid="48" grpId="0" animBg="1"/>
      <p:bldP spid="49" grpId="0"/>
      <p:bldP spid="52" grpId="0" animBg="1"/>
      <p:bldP spid="53" grpId="0" animBg="1"/>
      <p:bldP spid="63" grpId="0" animBg="1"/>
      <p:bldP spid="6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263352" y="404664"/>
            <a:ext cx="11593288" cy="3139321"/>
          </a:xfrm>
          <a:prstGeom prst="rect">
            <a:avLst/>
          </a:prstGeom>
        </p:spPr>
        <p:txBody>
          <a:bodyPr wrap="square">
            <a:spAutoFit/>
          </a:bodyPr>
          <a:lstStyle/>
          <a:p>
            <a:pPr algn="just"/>
            <a:r>
              <a:rPr lang="pt-BR" sz="1800" dirty="0">
                <a:latin typeface="+mn-lt"/>
              </a:rPr>
              <a:t>4.  (Unesp 2009)  É possível improvisar uma objetiva para a construção de um microscópio simples pingando uma gota de glicerina dentro de um furo circular de 5,0 mm de diâmetro, feito com um furador de papel em um pedaço de folha de plástico. Se apoiada sobre uma lâmina de vidro, a gota adquire a forma de uma semiesfera. Dada a equação dos fabricantes de lentes para lentes imersas no ar e sabendo que o índice de refração da glicerina é 1,5, a lente plano-convexa obtida com a gota terá </a:t>
            </a:r>
            <a:r>
              <a:rPr lang="pt-BR" sz="1800" dirty="0" err="1">
                <a:latin typeface="+mn-lt"/>
              </a:rPr>
              <a:t>vergência</a:t>
            </a:r>
            <a:r>
              <a:rPr lang="pt-BR" sz="1800" dirty="0">
                <a:latin typeface="+mn-lt"/>
              </a:rPr>
              <a:t> C, em unidades do SI, de:  </a:t>
            </a:r>
          </a:p>
          <a:p>
            <a:pPr algn="just"/>
            <a:endParaRPr lang="pt-BR" sz="1800" dirty="0">
              <a:latin typeface="+mn-lt"/>
            </a:endParaRPr>
          </a:p>
          <a:p>
            <a:pPr algn="just"/>
            <a:r>
              <a:rPr lang="pt-BR" sz="1800" dirty="0">
                <a:latin typeface="+mn-lt"/>
              </a:rPr>
              <a:t>a) 200 </a:t>
            </a:r>
            <a:r>
              <a:rPr lang="pt-BR" sz="1800" dirty="0" err="1">
                <a:latin typeface="+mn-lt"/>
              </a:rPr>
              <a:t>di</a:t>
            </a:r>
            <a:r>
              <a:rPr lang="pt-BR" sz="1800" dirty="0">
                <a:latin typeface="+mn-lt"/>
              </a:rPr>
              <a:t>.    </a:t>
            </a:r>
          </a:p>
          <a:p>
            <a:pPr algn="just"/>
            <a:r>
              <a:rPr lang="pt-BR" sz="1800" dirty="0">
                <a:latin typeface="+mn-lt"/>
              </a:rPr>
              <a:t>b) 80 </a:t>
            </a:r>
            <a:r>
              <a:rPr lang="pt-BR" sz="1800" dirty="0" err="1">
                <a:latin typeface="+mn-lt"/>
              </a:rPr>
              <a:t>di</a:t>
            </a:r>
            <a:r>
              <a:rPr lang="pt-BR" sz="1800" dirty="0">
                <a:latin typeface="+mn-lt"/>
              </a:rPr>
              <a:t>.    </a:t>
            </a:r>
          </a:p>
          <a:p>
            <a:pPr algn="just"/>
            <a:r>
              <a:rPr lang="pt-BR" sz="1800" dirty="0">
                <a:latin typeface="+mn-lt"/>
              </a:rPr>
              <a:t>c) 50 </a:t>
            </a:r>
            <a:r>
              <a:rPr lang="pt-BR" sz="1800" dirty="0" err="1">
                <a:latin typeface="+mn-lt"/>
              </a:rPr>
              <a:t>di</a:t>
            </a:r>
            <a:r>
              <a:rPr lang="pt-BR" sz="1800" dirty="0">
                <a:latin typeface="+mn-lt"/>
              </a:rPr>
              <a:t>.   </a:t>
            </a:r>
          </a:p>
          <a:p>
            <a:pPr algn="just"/>
            <a:r>
              <a:rPr lang="pt-BR" sz="1800" dirty="0">
                <a:latin typeface="+mn-lt"/>
              </a:rPr>
              <a:t>d) 20 </a:t>
            </a:r>
            <a:r>
              <a:rPr lang="pt-BR" sz="1800" dirty="0" err="1">
                <a:latin typeface="+mn-lt"/>
              </a:rPr>
              <a:t>di</a:t>
            </a:r>
            <a:r>
              <a:rPr lang="pt-BR" sz="1800" dirty="0">
                <a:latin typeface="+mn-lt"/>
              </a:rPr>
              <a:t>.    </a:t>
            </a:r>
          </a:p>
          <a:p>
            <a:pPr algn="just"/>
            <a:r>
              <a:rPr lang="pt-BR" sz="1800" dirty="0">
                <a:latin typeface="+mn-lt"/>
              </a:rPr>
              <a:t>e) 10 </a:t>
            </a:r>
            <a:r>
              <a:rPr lang="pt-BR" sz="1800" dirty="0" err="1">
                <a:latin typeface="+mn-lt"/>
              </a:rPr>
              <a:t>di</a:t>
            </a:r>
            <a:r>
              <a:rPr lang="pt-BR" sz="1800" dirty="0">
                <a:latin typeface="+mn-lt"/>
              </a:rPr>
              <a:t>.   </a:t>
            </a:r>
          </a:p>
        </p:txBody>
      </p:sp>
      <p:pic>
        <p:nvPicPr>
          <p:cNvPr id="9" name="Imagem 8"/>
          <p:cNvPicPr>
            <a:picLocks noChangeAspect="1"/>
          </p:cNvPicPr>
          <p:nvPr/>
        </p:nvPicPr>
        <p:blipFill>
          <a:blip r:embed="rId2"/>
          <a:stretch>
            <a:fillRect/>
          </a:stretch>
        </p:blipFill>
        <p:spPr>
          <a:xfrm>
            <a:off x="1919536" y="2338252"/>
            <a:ext cx="3960440" cy="1026933"/>
          </a:xfrm>
          <a:prstGeom prst="rect">
            <a:avLst/>
          </a:prstGeom>
        </p:spPr>
      </p:pic>
    </p:spTree>
    <p:extLst>
      <p:ext uri="{BB962C8B-B14F-4D97-AF65-F5344CB8AC3E}">
        <p14:creationId xmlns:p14="http://schemas.microsoft.com/office/powerpoint/2010/main" val="284105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263352" y="404664"/>
            <a:ext cx="11593288" cy="3139321"/>
          </a:xfrm>
          <a:prstGeom prst="rect">
            <a:avLst/>
          </a:prstGeom>
        </p:spPr>
        <p:txBody>
          <a:bodyPr wrap="square">
            <a:spAutoFit/>
          </a:bodyPr>
          <a:lstStyle/>
          <a:p>
            <a:pPr algn="just"/>
            <a:r>
              <a:rPr lang="pt-BR" dirty="0"/>
              <a:t>4.</a:t>
            </a:r>
            <a:r>
              <a:rPr lang="pt-BR" sz="1800" dirty="0"/>
              <a:t> </a:t>
            </a:r>
            <a:r>
              <a:rPr lang="pt-BR" sz="1800" dirty="0">
                <a:latin typeface="+mn-lt"/>
              </a:rPr>
              <a:t> (Unesp 2009)  É possível improvisar uma objetiva para a construção de um microscópio simples pingando uma gota de glicerina dentro de um furo circular de 5,0 mm de diâmetro, feito com um furador de papel em um pedaço de folha de plástico. Se apoiada sobre uma lâmina de vidro, a gota adquire a forma de uma semiesfera. Dada a equação dos fabricantes de lentes para lentes imersas no ar e sabendo que o índice de refração da glicerina é 1,5, a lente plano-convexa obtida com a gota terá </a:t>
            </a:r>
            <a:r>
              <a:rPr lang="pt-BR" sz="1800" dirty="0" err="1">
                <a:latin typeface="+mn-lt"/>
              </a:rPr>
              <a:t>vergência</a:t>
            </a:r>
            <a:r>
              <a:rPr lang="pt-BR" sz="1800" dirty="0">
                <a:latin typeface="+mn-lt"/>
              </a:rPr>
              <a:t> C, em unidades do SI, de:  </a:t>
            </a:r>
          </a:p>
          <a:p>
            <a:pPr algn="just"/>
            <a:endParaRPr lang="pt-BR" sz="1800" dirty="0">
              <a:latin typeface="+mn-lt"/>
            </a:endParaRPr>
          </a:p>
          <a:p>
            <a:pPr algn="just"/>
            <a:r>
              <a:rPr lang="pt-BR" sz="1800" dirty="0">
                <a:latin typeface="+mn-lt"/>
              </a:rPr>
              <a:t>a) 200 </a:t>
            </a:r>
            <a:r>
              <a:rPr lang="pt-BR" sz="1800" dirty="0" err="1">
                <a:latin typeface="+mn-lt"/>
              </a:rPr>
              <a:t>di</a:t>
            </a:r>
            <a:r>
              <a:rPr lang="pt-BR" sz="1800" dirty="0">
                <a:latin typeface="+mn-lt"/>
              </a:rPr>
              <a:t>.    </a:t>
            </a:r>
          </a:p>
          <a:p>
            <a:pPr algn="just"/>
            <a:r>
              <a:rPr lang="pt-BR" sz="1800" dirty="0">
                <a:latin typeface="+mn-lt"/>
              </a:rPr>
              <a:t>b) 80 </a:t>
            </a:r>
            <a:r>
              <a:rPr lang="pt-BR" sz="1800" dirty="0" err="1">
                <a:latin typeface="+mn-lt"/>
              </a:rPr>
              <a:t>di</a:t>
            </a:r>
            <a:r>
              <a:rPr lang="pt-BR" sz="1800" dirty="0">
                <a:latin typeface="+mn-lt"/>
              </a:rPr>
              <a:t>.    </a:t>
            </a:r>
          </a:p>
          <a:p>
            <a:pPr algn="just"/>
            <a:r>
              <a:rPr lang="pt-BR" sz="1800" dirty="0">
                <a:latin typeface="+mn-lt"/>
              </a:rPr>
              <a:t>c) 50 </a:t>
            </a:r>
            <a:r>
              <a:rPr lang="pt-BR" sz="1800" dirty="0" err="1">
                <a:latin typeface="+mn-lt"/>
              </a:rPr>
              <a:t>di</a:t>
            </a:r>
            <a:r>
              <a:rPr lang="pt-BR" sz="1800" dirty="0">
                <a:latin typeface="+mn-lt"/>
              </a:rPr>
              <a:t>.   </a:t>
            </a:r>
          </a:p>
          <a:p>
            <a:pPr algn="just"/>
            <a:r>
              <a:rPr lang="pt-BR" sz="1800" dirty="0">
                <a:latin typeface="+mn-lt"/>
              </a:rPr>
              <a:t>d) 20 </a:t>
            </a:r>
            <a:r>
              <a:rPr lang="pt-BR" sz="1800" dirty="0" err="1">
                <a:latin typeface="+mn-lt"/>
              </a:rPr>
              <a:t>di</a:t>
            </a:r>
            <a:r>
              <a:rPr lang="pt-BR" sz="1800" dirty="0">
                <a:latin typeface="+mn-lt"/>
              </a:rPr>
              <a:t>.    </a:t>
            </a:r>
          </a:p>
          <a:p>
            <a:pPr algn="just"/>
            <a:r>
              <a:rPr lang="pt-BR" sz="1800" dirty="0">
                <a:latin typeface="+mn-lt"/>
              </a:rPr>
              <a:t>e) 10 </a:t>
            </a:r>
            <a:r>
              <a:rPr lang="pt-BR" sz="1800" dirty="0" err="1">
                <a:latin typeface="+mn-lt"/>
              </a:rPr>
              <a:t>di</a:t>
            </a:r>
            <a:r>
              <a:rPr lang="pt-BR" sz="1800" dirty="0">
                <a:latin typeface="+mn-lt"/>
              </a:rPr>
              <a:t>.   </a:t>
            </a:r>
          </a:p>
        </p:txBody>
      </p:sp>
      <p:pic>
        <p:nvPicPr>
          <p:cNvPr id="13" name="Imagem 12"/>
          <p:cNvPicPr>
            <a:picLocks noChangeAspect="1"/>
          </p:cNvPicPr>
          <p:nvPr/>
        </p:nvPicPr>
        <p:blipFill>
          <a:blip r:embed="rId2"/>
          <a:stretch>
            <a:fillRect/>
          </a:stretch>
        </p:blipFill>
        <p:spPr>
          <a:xfrm>
            <a:off x="1847528" y="2060848"/>
            <a:ext cx="4131730" cy="2750820"/>
          </a:xfrm>
          <a:prstGeom prst="rect">
            <a:avLst/>
          </a:prstGeom>
        </p:spPr>
      </p:pic>
      <p:sp>
        <p:nvSpPr>
          <p:cNvPr id="14" name="Elipse 13"/>
          <p:cNvSpPr/>
          <p:nvPr/>
        </p:nvSpPr>
        <p:spPr>
          <a:xfrm>
            <a:off x="3847710" y="3927907"/>
            <a:ext cx="216024" cy="173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16" name="Conector de Seta Reta 15"/>
          <p:cNvCxnSpPr/>
          <p:nvPr/>
        </p:nvCxnSpPr>
        <p:spPr>
          <a:xfrm>
            <a:off x="2063552" y="4012904"/>
            <a:ext cx="1768116"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4063734" y="4021106"/>
            <a:ext cx="1768116"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CaixaDeTexto 17"/>
          <p:cNvSpPr txBox="1"/>
          <p:nvPr/>
        </p:nvSpPr>
        <p:spPr>
          <a:xfrm>
            <a:off x="2430188" y="3496799"/>
            <a:ext cx="1512168" cy="461665"/>
          </a:xfrm>
          <a:prstGeom prst="rect">
            <a:avLst/>
          </a:prstGeom>
          <a:noFill/>
        </p:spPr>
        <p:txBody>
          <a:bodyPr wrap="square" rtlCol="0">
            <a:spAutoFit/>
          </a:bodyPr>
          <a:lstStyle/>
          <a:p>
            <a:r>
              <a:rPr lang="pt-BR" dirty="0"/>
              <a:t>2,5 mm</a:t>
            </a:r>
          </a:p>
        </p:txBody>
      </p:sp>
      <p:sp>
        <p:nvSpPr>
          <p:cNvPr id="19" name="CaixaDeTexto 18"/>
          <p:cNvSpPr txBox="1"/>
          <p:nvPr/>
        </p:nvSpPr>
        <p:spPr>
          <a:xfrm>
            <a:off x="4265412" y="3496799"/>
            <a:ext cx="1512168" cy="461665"/>
          </a:xfrm>
          <a:prstGeom prst="rect">
            <a:avLst/>
          </a:prstGeom>
          <a:noFill/>
        </p:spPr>
        <p:txBody>
          <a:bodyPr wrap="square" rtlCol="0">
            <a:spAutoFit/>
          </a:bodyPr>
          <a:lstStyle/>
          <a:p>
            <a:r>
              <a:rPr lang="pt-BR" dirty="0"/>
              <a:t>2,5 mm</a:t>
            </a:r>
          </a:p>
        </p:txBody>
      </p:sp>
      <p:cxnSp>
        <p:nvCxnSpPr>
          <p:cNvPr id="20" name="Conector de Seta Reta 19"/>
          <p:cNvCxnSpPr/>
          <p:nvPr/>
        </p:nvCxnSpPr>
        <p:spPr>
          <a:xfrm flipV="1">
            <a:off x="3955722" y="2204864"/>
            <a:ext cx="0" cy="1675615"/>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3985401" y="2520771"/>
            <a:ext cx="1512168" cy="461665"/>
          </a:xfrm>
          <a:prstGeom prst="rect">
            <a:avLst/>
          </a:prstGeom>
          <a:noFill/>
        </p:spPr>
        <p:txBody>
          <a:bodyPr wrap="square" rtlCol="0">
            <a:spAutoFit/>
          </a:bodyPr>
          <a:lstStyle/>
          <a:p>
            <a:r>
              <a:rPr lang="pt-BR" dirty="0"/>
              <a:t>2,5 mm</a:t>
            </a:r>
          </a:p>
        </p:txBody>
      </p:sp>
      <p:sp>
        <p:nvSpPr>
          <p:cNvPr id="24" name="Pizza 23"/>
          <p:cNvSpPr/>
          <p:nvPr/>
        </p:nvSpPr>
        <p:spPr>
          <a:xfrm rot="10800000">
            <a:off x="7680176" y="2298649"/>
            <a:ext cx="3240360" cy="3428509"/>
          </a:xfrm>
          <a:prstGeom prst="pie">
            <a:avLst>
              <a:gd name="adj1" fmla="val 5396029"/>
              <a:gd name="adj2" fmla="val 16200000"/>
            </a:avLst>
          </a:prstGeom>
          <a:solidFill>
            <a:schemeClr val="bg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cxnSp>
        <p:nvCxnSpPr>
          <p:cNvPr id="26" name="Conector reto 25"/>
          <p:cNvCxnSpPr/>
          <p:nvPr/>
        </p:nvCxnSpPr>
        <p:spPr>
          <a:xfrm>
            <a:off x="9280394" y="1803995"/>
            <a:ext cx="0" cy="4709227"/>
          </a:xfrm>
          <a:prstGeom prst="line">
            <a:avLst/>
          </a:prstGeom>
          <a:ln w="508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0" name="Elipse 29"/>
          <p:cNvSpPr/>
          <p:nvPr/>
        </p:nvSpPr>
        <p:spPr>
          <a:xfrm>
            <a:off x="7496236" y="2296721"/>
            <a:ext cx="3424300" cy="3436535"/>
          </a:xfrm>
          <a:prstGeom prst="ellipse">
            <a:avLst/>
          </a:prstGeom>
          <a:noFill/>
          <a:ln w="444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9172382" y="3918256"/>
            <a:ext cx="216024" cy="173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33" name="Conector de Seta Reta 32"/>
          <p:cNvCxnSpPr/>
          <p:nvPr/>
        </p:nvCxnSpPr>
        <p:spPr>
          <a:xfrm flipH="1">
            <a:off x="7979440" y="3978033"/>
            <a:ext cx="1284912" cy="1179159"/>
          </a:xfrm>
          <a:prstGeom prst="straightConnector1">
            <a:avLst/>
          </a:prstGeom>
          <a:ln w="31750">
            <a:solidFill>
              <a:srgbClr val="00206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CaixaDeTexto 39"/>
              <p:cNvSpPr txBox="1"/>
              <p:nvPr/>
            </p:nvSpPr>
            <p:spPr>
              <a:xfrm>
                <a:off x="6029926" y="5168882"/>
                <a:ext cx="1873975" cy="307777"/>
              </a:xfrm>
              <a:prstGeom prst="rect">
                <a:avLst/>
              </a:prstGeom>
              <a:noFill/>
            </p:spPr>
            <p:txBody>
              <a:bodyPr wrap="none" lIns="0" tIns="0" rIns="0" bIns="0" rtlCol="0">
                <a:spAutoFit/>
              </a:bodyPr>
              <a:lstStyle/>
              <a:p>
                <a14:m>
                  <m:oMath xmlns:m="http://schemas.openxmlformats.org/officeDocument/2006/math">
                    <m:sSub>
                      <m:sSubPr>
                        <m:ctrlPr>
                          <a:rPr lang="pt-BR" sz="2000" i="1" smtClean="0">
                            <a:solidFill>
                              <a:srgbClr val="002060"/>
                            </a:solidFill>
                            <a:latin typeface="Cambria Math" panose="02040503050406030204" pitchFamily="18" charset="0"/>
                          </a:rPr>
                        </m:ctrlPr>
                      </m:sSubPr>
                      <m:e>
                        <m:r>
                          <a:rPr lang="pt-BR" sz="2000" b="0" i="1" smtClean="0">
                            <a:solidFill>
                              <a:srgbClr val="002060"/>
                            </a:solidFill>
                            <a:latin typeface="Cambria Math" panose="02040503050406030204" pitchFamily="18" charset="0"/>
                          </a:rPr>
                          <m:t>𝑅</m:t>
                        </m:r>
                      </m:e>
                      <m:sub>
                        <m:r>
                          <a:rPr lang="pt-BR" sz="2000" b="0" i="1" smtClean="0">
                            <a:solidFill>
                              <a:srgbClr val="002060"/>
                            </a:solidFill>
                            <a:latin typeface="Cambria Math" panose="02040503050406030204" pitchFamily="18" charset="0"/>
                          </a:rPr>
                          <m:t>𝑐𝑜𝑛𝑣𝑒𝑥</m:t>
                        </m:r>
                      </m:sub>
                    </m:sSub>
                  </m:oMath>
                </a14:m>
                <a:r>
                  <a:rPr lang="pt-BR" sz="2000" dirty="0">
                    <a:solidFill>
                      <a:srgbClr val="002060"/>
                    </a:solidFill>
                  </a:rPr>
                  <a:t> = 2,5 mm</a:t>
                </a:r>
              </a:p>
            </p:txBody>
          </p:sp>
        </mc:Choice>
        <mc:Fallback xmlns="">
          <p:sp>
            <p:nvSpPr>
              <p:cNvPr id="40" name="CaixaDeTexto 39"/>
              <p:cNvSpPr txBox="1">
                <a:spLocks noRot="1" noChangeAspect="1" noMove="1" noResize="1" noEditPoints="1" noAdjustHandles="1" noChangeArrowheads="1" noChangeShapeType="1" noTextEdit="1"/>
              </p:cNvSpPr>
              <p:nvPr/>
            </p:nvSpPr>
            <p:spPr>
              <a:xfrm>
                <a:off x="6029926" y="5168882"/>
                <a:ext cx="1873975" cy="307777"/>
              </a:xfrm>
              <a:prstGeom prst="rect">
                <a:avLst/>
              </a:prstGeom>
              <a:blipFill>
                <a:blip r:embed="rId3"/>
                <a:stretch>
                  <a:fillRect l="-4545" t="-26000" r="-7792" b="-50000"/>
                </a:stretch>
              </a:blipFill>
            </p:spPr>
            <p:txBody>
              <a:bodyPr/>
              <a:lstStyle/>
              <a:p>
                <a:r>
                  <a:rPr lang="pt-BR">
                    <a:noFill/>
                  </a:rPr>
                  <a:t> </a:t>
                </a:r>
              </a:p>
            </p:txBody>
          </p:sp>
        </mc:Fallback>
      </mc:AlternateContent>
    </p:spTree>
    <p:extLst>
      <p:ext uri="{BB962C8B-B14F-4D97-AF65-F5344CB8AC3E}">
        <p14:creationId xmlns:p14="http://schemas.microsoft.com/office/powerpoint/2010/main" val="116565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2" grpId="0"/>
      <p:bldP spid="24" grpId="0" animBg="1"/>
      <p:bldP spid="30" grpId="0" animBg="1"/>
      <p:bldP spid="31" grpId="0" animBg="1"/>
      <p:bldP spid="4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263352" y="404664"/>
            <a:ext cx="11593288" cy="3139321"/>
          </a:xfrm>
          <a:prstGeom prst="rect">
            <a:avLst/>
          </a:prstGeom>
        </p:spPr>
        <p:txBody>
          <a:bodyPr wrap="square">
            <a:spAutoFit/>
          </a:bodyPr>
          <a:lstStyle/>
          <a:p>
            <a:pPr algn="just"/>
            <a:r>
              <a:rPr lang="pt-BR" dirty="0"/>
              <a:t>4.</a:t>
            </a:r>
            <a:r>
              <a:rPr lang="pt-BR" sz="1800" dirty="0"/>
              <a:t> </a:t>
            </a:r>
            <a:r>
              <a:rPr lang="pt-BR" sz="1800" dirty="0">
                <a:latin typeface="+mn-lt"/>
              </a:rPr>
              <a:t> (Unesp 2009)  É possível improvisar uma objetiva para a construção de um microscópio simples pingando uma gota de glicerina dentro de um furo circular de 5,0 mm de diâmetro, feito com um furador de papel em um pedaço de folha de plástico. Se apoiada sobre uma lâmina de vidro, a gota adquire a forma de uma semiesfera. Dada a equação dos fabricantes de lentes para lentes imersas no ar e sabendo que o índice de refração da glicerina é 1,5, a lente plano-convexa obtida com a gota terá </a:t>
            </a:r>
            <a:r>
              <a:rPr lang="pt-BR" sz="1800" dirty="0" err="1">
                <a:latin typeface="+mn-lt"/>
              </a:rPr>
              <a:t>vergência</a:t>
            </a:r>
            <a:r>
              <a:rPr lang="pt-BR" sz="1800" dirty="0">
                <a:latin typeface="+mn-lt"/>
              </a:rPr>
              <a:t> C, em unidades do SI, de:  </a:t>
            </a:r>
          </a:p>
          <a:p>
            <a:pPr algn="just"/>
            <a:endParaRPr lang="pt-BR" sz="1800" dirty="0">
              <a:latin typeface="+mn-lt"/>
            </a:endParaRPr>
          </a:p>
          <a:p>
            <a:pPr algn="just"/>
            <a:r>
              <a:rPr lang="pt-BR" sz="1800" dirty="0">
                <a:latin typeface="+mn-lt"/>
              </a:rPr>
              <a:t>a) 200 </a:t>
            </a:r>
            <a:r>
              <a:rPr lang="pt-BR" sz="1800" dirty="0" err="1">
                <a:latin typeface="+mn-lt"/>
              </a:rPr>
              <a:t>di</a:t>
            </a:r>
            <a:r>
              <a:rPr lang="pt-BR" sz="1800" dirty="0">
                <a:latin typeface="+mn-lt"/>
              </a:rPr>
              <a:t>.    </a:t>
            </a:r>
          </a:p>
          <a:p>
            <a:pPr algn="just"/>
            <a:r>
              <a:rPr lang="pt-BR" sz="1800" dirty="0">
                <a:latin typeface="+mn-lt"/>
              </a:rPr>
              <a:t>b) 80 </a:t>
            </a:r>
            <a:r>
              <a:rPr lang="pt-BR" sz="1800" dirty="0" err="1">
                <a:latin typeface="+mn-lt"/>
              </a:rPr>
              <a:t>di</a:t>
            </a:r>
            <a:r>
              <a:rPr lang="pt-BR" sz="1800" dirty="0">
                <a:latin typeface="+mn-lt"/>
              </a:rPr>
              <a:t>.    </a:t>
            </a:r>
          </a:p>
          <a:p>
            <a:pPr algn="just"/>
            <a:r>
              <a:rPr lang="pt-BR" sz="1800" dirty="0">
                <a:latin typeface="+mn-lt"/>
              </a:rPr>
              <a:t>c) 50 </a:t>
            </a:r>
            <a:r>
              <a:rPr lang="pt-BR" sz="1800" dirty="0" err="1">
                <a:latin typeface="+mn-lt"/>
              </a:rPr>
              <a:t>di</a:t>
            </a:r>
            <a:r>
              <a:rPr lang="pt-BR" sz="1800" dirty="0">
                <a:latin typeface="+mn-lt"/>
              </a:rPr>
              <a:t>.   </a:t>
            </a:r>
          </a:p>
          <a:p>
            <a:pPr algn="just"/>
            <a:r>
              <a:rPr lang="pt-BR" sz="1800" dirty="0">
                <a:latin typeface="+mn-lt"/>
              </a:rPr>
              <a:t>d) 20 </a:t>
            </a:r>
            <a:r>
              <a:rPr lang="pt-BR" sz="1800" dirty="0" err="1">
                <a:latin typeface="+mn-lt"/>
              </a:rPr>
              <a:t>di</a:t>
            </a:r>
            <a:r>
              <a:rPr lang="pt-BR" sz="1800" dirty="0">
                <a:latin typeface="+mn-lt"/>
              </a:rPr>
              <a:t>.    </a:t>
            </a:r>
          </a:p>
          <a:p>
            <a:pPr algn="just"/>
            <a:r>
              <a:rPr lang="pt-BR" sz="1800" dirty="0">
                <a:latin typeface="+mn-lt"/>
              </a:rPr>
              <a:t>e) 10 </a:t>
            </a:r>
            <a:r>
              <a:rPr lang="pt-BR" sz="1800" dirty="0" err="1">
                <a:latin typeface="+mn-lt"/>
              </a:rPr>
              <a:t>di</a:t>
            </a:r>
            <a:r>
              <a:rPr lang="pt-BR" sz="1800" dirty="0">
                <a:latin typeface="+mn-lt"/>
              </a:rPr>
              <a:t>.   </a:t>
            </a:r>
          </a:p>
        </p:txBody>
      </p:sp>
      <p:sp>
        <p:nvSpPr>
          <p:cNvPr id="24" name="Pizza 23"/>
          <p:cNvSpPr/>
          <p:nvPr/>
        </p:nvSpPr>
        <p:spPr>
          <a:xfrm rot="10800000">
            <a:off x="1895943" y="2492896"/>
            <a:ext cx="3240360" cy="3428509"/>
          </a:xfrm>
          <a:prstGeom prst="pie">
            <a:avLst>
              <a:gd name="adj1" fmla="val 5396029"/>
              <a:gd name="adj2" fmla="val 16200000"/>
            </a:avLst>
          </a:prstGeom>
          <a:solidFill>
            <a:schemeClr val="bg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cxnSp>
        <p:nvCxnSpPr>
          <p:cNvPr id="26" name="Conector reto 25"/>
          <p:cNvCxnSpPr/>
          <p:nvPr/>
        </p:nvCxnSpPr>
        <p:spPr>
          <a:xfrm>
            <a:off x="3496161" y="1998242"/>
            <a:ext cx="0" cy="4709227"/>
          </a:xfrm>
          <a:prstGeom prst="line">
            <a:avLst/>
          </a:prstGeom>
          <a:ln w="508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0" name="Elipse 29"/>
          <p:cNvSpPr/>
          <p:nvPr/>
        </p:nvSpPr>
        <p:spPr>
          <a:xfrm>
            <a:off x="1712003" y="2490968"/>
            <a:ext cx="3424300" cy="3436535"/>
          </a:xfrm>
          <a:prstGeom prst="ellipse">
            <a:avLst/>
          </a:prstGeom>
          <a:noFill/>
          <a:ln w="444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Elipse 30"/>
          <p:cNvSpPr/>
          <p:nvPr/>
        </p:nvSpPr>
        <p:spPr>
          <a:xfrm>
            <a:off x="3388149" y="4112503"/>
            <a:ext cx="216024" cy="173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33" name="Conector de Seta Reta 32"/>
          <p:cNvCxnSpPr/>
          <p:nvPr/>
        </p:nvCxnSpPr>
        <p:spPr>
          <a:xfrm flipH="1">
            <a:off x="2195207" y="4172280"/>
            <a:ext cx="1284912" cy="1179159"/>
          </a:xfrm>
          <a:prstGeom prst="straightConnector1">
            <a:avLst/>
          </a:prstGeom>
          <a:ln w="31750">
            <a:solidFill>
              <a:srgbClr val="00206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 name="CaixaDeTexto 39"/>
              <p:cNvSpPr txBox="1"/>
              <p:nvPr/>
            </p:nvSpPr>
            <p:spPr>
              <a:xfrm>
                <a:off x="245693" y="5363129"/>
                <a:ext cx="1873975" cy="307777"/>
              </a:xfrm>
              <a:prstGeom prst="rect">
                <a:avLst/>
              </a:prstGeom>
              <a:noFill/>
            </p:spPr>
            <p:txBody>
              <a:bodyPr wrap="none" lIns="0" tIns="0" rIns="0" bIns="0" rtlCol="0">
                <a:spAutoFit/>
              </a:bodyPr>
              <a:lstStyle/>
              <a:p>
                <a14:m>
                  <m:oMath xmlns:m="http://schemas.openxmlformats.org/officeDocument/2006/math">
                    <m:sSub>
                      <m:sSubPr>
                        <m:ctrlPr>
                          <a:rPr lang="pt-BR" sz="2000" i="1" smtClean="0">
                            <a:solidFill>
                              <a:srgbClr val="002060"/>
                            </a:solidFill>
                            <a:latin typeface="Cambria Math" panose="02040503050406030204" pitchFamily="18" charset="0"/>
                          </a:rPr>
                        </m:ctrlPr>
                      </m:sSubPr>
                      <m:e>
                        <m:r>
                          <a:rPr lang="pt-BR" sz="2000" b="0" i="1" smtClean="0">
                            <a:solidFill>
                              <a:srgbClr val="002060"/>
                            </a:solidFill>
                            <a:latin typeface="Cambria Math" panose="02040503050406030204" pitchFamily="18" charset="0"/>
                          </a:rPr>
                          <m:t>𝑅</m:t>
                        </m:r>
                      </m:e>
                      <m:sub>
                        <m:r>
                          <a:rPr lang="pt-BR" sz="2000" b="0" i="1" smtClean="0">
                            <a:solidFill>
                              <a:srgbClr val="002060"/>
                            </a:solidFill>
                            <a:latin typeface="Cambria Math" panose="02040503050406030204" pitchFamily="18" charset="0"/>
                          </a:rPr>
                          <m:t>𝑐𝑜𝑛𝑣𝑒𝑥</m:t>
                        </m:r>
                      </m:sub>
                    </m:sSub>
                  </m:oMath>
                </a14:m>
                <a:r>
                  <a:rPr lang="pt-BR" sz="2000" dirty="0">
                    <a:solidFill>
                      <a:srgbClr val="002060"/>
                    </a:solidFill>
                  </a:rPr>
                  <a:t> = 2,5 mm</a:t>
                </a:r>
              </a:p>
            </p:txBody>
          </p:sp>
        </mc:Choice>
        <mc:Fallback xmlns="">
          <p:sp>
            <p:nvSpPr>
              <p:cNvPr id="40" name="CaixaDeTexto 39"/>
              <p:cNvSpPr txBox="1">
                <a:spLocks noRot="1" noChangeAspect="1" noMove="1" noResize="1" noEditPoints="1" noAdjustHandles="1" noChangeArrowheads="1" noChangeShapeType="1" noTextEdit="1"/>
              </p:cNvSpPr>
              <p:nvPr/>
            </p:nvSpPr>
            <p:spPr>
              <a:xfrm>
                <a:off x="245693" y="5363129"/>
                <a:ext cx="1873975" cy="307777"/>
              </a:xfrm>
              <a:prstGeom prst="rect">
                <a:avLst/>
              </a:prstGeom>
              <a:blipFill>
                <a:blip r:embed="rId2"/>
                <a:stretch>
                  <a:fillRect l="-4545" t="-26000" r="-7792" b="-50000"/>
                </a:stretch>
              </a:blipFill>
            </p:spPr>
            <p:txBody>
              <a:bodyPr/>
              <a:lstStyle/>
              <a:p>
                <a:r>
                  <a:rPr lang="pt-BR">
                    <a:noFill/>
                  </a:rPr>
                  <a:t> </a:t>
                </a:r>
              </a:p>
            </p:txBody>
          </p:sp>
        </mc:Fallback>
      </mc:AlternateContent>
      <p:pic>
        <p:nvPicPr>
          <p:cNvPr id="2" name="Imagem 1"/>
          <p:cNvPicPr>
            <a:picLocks noChangeAspect="1"/>
          </p:cNvPicPr>
          <p:nvPr/>
        </p:nvPicPr>
        <p:blipFill>
          <a:blip r:embed="rId3"/>
          <a:stretch>
            <a:fillRect/>
          </a:stretch>
        </p:blipFill>
        <p:spPr>
          <a:xfrm>
            <a:off x="5663952" y="2005347"/>
            <a:ext cx="3600400" cy="1503732"/>
          </a:xfrm>
          <a:prstGeom prst="rect">
            <a:avLst/>
          </a:prstGeom>
        </p:spPr>
      </p:pic>
      <mc:AlternateContent xmlns:mc="http://schemas.openxmlformats.org/markup-compatibility/2006" xmlns:a14="http://schemas.microsoft.com/office/drawing/2010/main">
        <mc:Choice Requires="a14">
          <p:sp>
            <p:nvSpPr>
              <p:cNvPr id="3" name="Retângulo 2"/>
              <p:cNvSpPr/>
              <p:nvPr/>
            </p:nvSpPr>
            <p:spPr>
              <a:xfrm>
                <a:off x="5663952" y="3761059"/>
                <a:ext cx="4536306" cy="461665"/>
              </a:xfrm>
              <a:prstGeom prst="rect">
                <a:avLst/>
              </a:prstGeom>
            </p:spPr>
            <p:txBody>
              <a:bodyPr wrap="none">
                <a:spAutoFit/>
              </a:bodyPr>
              <a:lstStyle/>
              <a:p>
                <a14:m>
                  <m:oMath xmlns:m="http://schemas.openxmlformats.org/officeDocument/2006/math">
                    <m:sSub>
                      <m:sSubPr>
                        <m:ctrlPr>
                          <a:rPr lang="pt-BR" i="1" smtClean="0">
                            <a:solidFill>
                              <a:srgbClr val="002060"/>
                            </a:solidFill>
                            <a:latin typeface="Cambria Math" panose="02040503050406030204" pitchFamily="18" charset="0"/>
                          </a:rPr>
                        </m:ctrlPr>
                      </m:sSubPr>
                      <m:e>
                        <m:r>
                          <a:rPr lang="pt-BR" i="1">
                            <a:solidFill>
                              <a:srgbClr val="002060"/>
                            </a:solidFill>
                            <a:latin typeface="Cambria Math" panose="02040503050406030204" pitchFamily="18" charset="0"/>
                          </a:rPr>
                          <m:t>𝑅</m:t>
                        </m:r>
                      </m:e>
                      <m:sub>
                        <m:r>
                          <a:rPr lang="pt-BR" i="1">
                            <a:solidFill>
                              <a:srgbClr val="002060"/>
                            </a:solidFill>
                            <a:latin typeface="Cambria Math" panose="02040503050406030204" pitchFamily="18" charset="0"/>
                          </a:rPr>
                          <m:t>𝑐𝑜𝑛𝑣𝑒𝑥</m:t>
                        </m:r>
                      </m:sub>
                    </m:sSub>
                  </m:oMath>
                </a14:m>
                <a:r>
                  <a:rPr lang="pt-BR" dirty="0">
                    <a:solidFill>
                      <a:srgbClr val="002060"/>
                    </a:solidFill>
                  </a:rPr>
                  <a:t> = 2,5 mm = + 2,5 . </a:t>
                </a:r>
                <a14:m>
                  <m:oMath xmlns:m="http://schemas.openxmlformats.org/officeDocument/2006/math">
                    <m:sSup>
                      <m:sSupPr>
                        <m:ctrlPr>
                          <a:rPr lang="pt-BR" i="1" smtClean="0">
                            <a:solidFill>
                              <a:srgbClr val="002060"/>
                            </a:solidFill>
                            <a:latin typeface="Cambria Math" panose="02040503050406030204" pitchFamily="18" charset="0"/>
                          </a:rPr>
                        </m:ctrlPr>
                      </m:sSupPr>
                      <m:e>
                        <m:r>
                          <a:rPr lang="pt-BR" b="0" i="1" smtClean="0">
                            <a:solidFill>
                              <a:srgbClr val="002060"/>
                            </a:solidFill>
                            <a:latin typeface="Cambria Math" panose="02040503050406030204" pitchFamily="18" charset="0"/>
                          </a:rPr>
                          <m:t>10</m:t>
                        </m:r>
                      </m:e>
                      <m:sup>
                        <m:r>
                          <a:rPr lang="pt-BR" b="0" i="1" smtClean="0">
                            <a:solidFill>
                              <a:srgbClr val="002060"/>
                            </a:solidFill>
                            <a:latin typeface="Cambria Math" panose="02040503050406030204" pitchFamily="18" charset="0"/>
                          </a:rPr>
                          <m:t>−3</m:t>
                        </m:r>
                      </m:sup>
                    </m:sSup>
                    <m:r>
                      <a:rPr lang="pt-BR" b="0" i="1" smtClean="0">
                        <a:solidFill>
                          <a:srgbClr val="002060"/>
                        </a:solidFill>
                        <a:latin typeface="Cambria Math" panose="02040503050406030204" pitchFamily="18" charset="0"/>
                      </a:rPr>
                      <m:t>𝑚</m:t>
                    </m:r>
                  </m:oMath>
                </a14:m>
                <a:endParaRPr lang="pt-BR" dirty="0"/>
              </a:p>
            </p:txBody>
          </p:sp>
        </mc:Choice>
        <mc:Fallback xmlns="">
          <p:sp>
            <p:nvSpPr>
              <p:cNvPr id="3" name="Retângulo 2"/>
              <p:cNvSpPr>
                <a:spLocks noRot="1" noChangeAspect="1" noMove="1" noResize="1" noEditPoints="1" noAdjustHandles="1" noChangeArrowheads="1" noChangeShapeType="1" noTextEdit="1"/>
              </p:cNvSpPr>
              <p:nvPr/>
            </p:nvSpPr>
            <p:spPr>
              <a:xfrm>
                <a:off x="5663952" y="3761059"/>
                <a:ext cx="4536306" cy="461665"/>
              </a:xfrm>
              <a:prstGeom prst="rect">
                <a:avLst/>
              </a:prstGeom>
              <a:blipFill>
                <a:blip r:embed="rId4"/>
                <a:stretch>
                  <a:fillRect l="-269" t="-10526" b="-28947"/>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1" name="Retângulo 20"/>
              <p:cNvSpPr/>
              <p:nvPr/>
            </p:nvSpPr>
            <p:spPr>
              <a:xfrm>
                <a:off x="5663952" y="4322706"/>
                <a:ext cx="1324465" cy="390748"/>
              </a:xfrm>
              <a:prstGeom prst="rect">
                <a:avLst/>
              </a:prstGeom>
            </p:spPr>
            <p:txBody>
              <a:bodyPr wrap="none">
                <a:spAutoFit/>
              </a:bodyPr>
              <a:lstStyle/>
              <a:p>
                <a14:m>
                  <m:oMath xmlns:m="http://schemas.openxmlformats.org/officeDocument/2006/math">
                    <m:sSub>
                      <m:sSubPr>
                        <m:ctrlPr>
                          <a:rPr lang="pt-BR" i="1" smtClean="0">
                            <a:solidFill>
                              <a:srgbClr val="FF0000"/>
                            </a:solidFill>
                            <a:latin typeface="Cambria Math" panose="02040503050406030204" pitchFamily="18" charset="0"/>
                          </a:rPr>
                        </m:ctrlPr>
                      </m:sSubPr>
                      <m:e>
                        <m:r>
                          <a:rPr lang="pt-BR" i="1">
                            <a:solidFill>
                              <a:srgbClr val="FF0000"/>
                            </a:solidFill>
                            <a:latin typeface="Cambria Math" panose="02040503050406030204" pitchFamily="18" charset="0"/>
                          </a:rPr>
                          <m:t>𝑅</m:t>
                        </m:r>
                      </m:e>
                      <m:sub>
                        <m:r>
                          <a:rPr lang="pt-BR" b="0" i="1" smtClean="0">
                            <a:solidFill>
                              <a:srgbClr val="FF0000"/>
                            </a:solidFill>
                            <a:latin typeface="Cambria Math" panose="02040503050406030204" pitchFamily="18" charset="0"/>
                          </a:rPr>
                          <m:t>𝑝𝑙𝑎𝑛𝑎</m:t>
                        </m:r>
                      </m:sub>
                    </m:sSub>
                  </m:oMath>
                </a14:m>
                <a:r>
                  <a:rPr lang="pt-BR" dirty="0">
                    <a:solidFill>
                      <a:srgbClr val="FF0000"/>
                    </a:solidFill>
                  </a:rPr>
                  <a:t> </a:t>
                </a:r>
                <a14:m>
                  <m:oMath xmlns:m="http://schemas.openxmlformats.org/officeDocument/2006/math">
                    <m:r>
                      <a:rPr lang="pt-BR" i="1" dirty="0" smtClean="0">
                        <a:solidFill>
                          <a:srgbClr val="FF0000"/>
                        </a:solidFill>
                        <a:latin typeface="Cambria Math" panose="02040503050406030204" pitchFamily="18" charset="0"/>
                        <a:ea typeface="Cambria Math" panose="02040503050406030204" pitchFamily="18" charset="0"/>
                      </a:rPr>
                      <m:t>→</m:t>
                    </m:r>
                  </m:oMath>
                </a14:m>
                <a:r>
                  <a:rPr lang="pt-BR" dirty="0">
                    <a:solidFill>
                      <a:srgbClr val="FF0000"/>
                    </a:solidFill>
                  </a:rPr>
                  <a:t> ∞</a:t>
                </a:r>
              </a:p>
            </p:txBody>
          </p:sp>
        </mc:Choice>
        <mc:Fallback xmlns="">
          <p:sp>
            <p:nvSpPr>
              <p:cNvPr id="21" name="Retângulo 20"/>
              <p:cNvSpPr>
                <a:spLocks noRot="1" noChangeAspect="1" noMove="1" noResize="1" noEditPoints="1" noAdjustHandles="1" noChangeArrowheads="1" noChangeShapeType="1" noTextEdit="1"/>
              </p:cNvSpPr>
              <p:nvPr/>
            </p:nvSpPr>
            <p:spPr>
              <a:xfrm>
                <a:off x="5663952" y="4322706"/>
                <a:ext cx="1324465" cy="390748"/>
              </a:xfrm>
              <a:prstGeom prst="rect">
                <a:avLst/>
              </a:prstGeom>
              <a:blipFill>
                <a:blip r:embed="rId5"/>
                <a:stretch>
                  <a:fillRect t="-6250" r="-3226" b="-20313"/>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3" name="CaixaDeTexto 22"/>
              <p:cNvSpPr txBox="1"/>
              <p:nvPr/>
            </p:nvSpPr>
            <p:spPr>
              <a:xfrm>
                <a:off x="5722963" y="5001562"/>
                <a:ext cx="2501255" cy="520079"/>
              </a:xfrm>
              <a:prstGeom prst="rect">
                <a:avLst/>
              </a:prstGeom>
              <a:noFill/>
            </p:spPr>
            <p:txBody>
              <a:bodyPr wrap="square" lIns="0" tIns="0" rIns="0" bIns="0" rtlCol="0">
                <a:spAutoFit/>
              </a:bodyPr>
              <a:lstStyle/>
              <a:p>
                <a14:m>
                  <m:oMath xmlns:m="http://schemas.openxmlformats.org/officeDocument/2006/math">
                    <m:r>
                      <m:rPr>
                        <m:sty m:val="p"/>
                      </m:rPr>
                      <a:rPr lang="pt-BR" sz="2200" b="0" i="0" smtClean="0">
                        <a:latin typeface="Cambria Math" panose="02040503050406030204" pitchFamily="18" charset="0"/>
                      </a:rPr>
                      <m:t>C</m:t>
                    </m:r>
                  </m:oMath>
                </a14:m>
                <a:r>
                  <a:rPr lang="pt-BR" sz="2200" dirty="0"/>
                  <a:t> = (n </a:t>
                </a:r>
                <a14:m>
                  <m:oMath xmlns:m="http://schemas.openxmlformats.org/officeDocument/2006/math">
                    <m:r>
                      <a:rPr lang="pt-BR" sz="2200" b="0" i="0" smtClean="0">
                        <a:latin typeface="Cambria Math" panose="02040503050406030204" pitchFamily="18" charset="0"/>
                      </a:rPr>
                      <m:t>−1).(</m:t>
                    </m:r>
                    <m:f>
                      <m:fPr>
                        <m:ctrlPr>
                          <a:rPr lang="pt-BR" sz="2200" b="0" i="1" smtClean="0">
                            <a:latin typeface="Cambria Math" panose="02040503050406030204" pitchFamily="18" charset="0"/>
                          </a:rPr>
                        </m:ctrlPr>
                      </m:fPr>
                      <m:num>
                        <m:r>
                          <a:rPr lang="pt-BR" sz="2200" b="0" i="0" smtClean="0">
                            <a:latin typeface="Cambria Math" panose="02040503050406030204" pitchFamily="18" charset="0"/>
                          </a:rPr>
                          <m:t>1</m:t>
                        </m:r>
                      </m:num>
                      <m:den>
                        <m:sSub>
                          <m:sSubPr>
                            <m:ctrlPr>
                              <a:rPr lang="pt-BR" sz="2200" b="0" i="1" smtClean="0">
                                <a:latin typeface="Cambria Math" panose="02040503050406030204" pitchFamily="18" charset="0"/>
                              </a:rPr>
                            </m:ctrlPr>
                          </m:sSubPr>
                          <m:e>
                            <m:r>
                              <m:rPr>
                                <m:sty m:val="p"/>
                              </m:rPr>
                              <a:rPr lang="pt-BR" sz="2200" b="0" i="0" smtClean="0">
                                <a:latin typeface="Cambria Math" panose="02040503050406030204" pitchFamily="18" charset="0"/>
                              </a:rPr>
                              <m:t>R</m:t>
                            </m:r>
                          </m:e>
                          <m:sub>
                            <m:r>
                              <a:rPr lang="pt-BR" sz="2200" b="0" i="0" smtClean="0">
                                <a:latin typeface="Cambria Math" panose="02040503050406030204" pitchFamily="18" charset="0"/>
                              </a:rPr>
                              <m:t>1</m:t>
                            </m:r>
                          </m:sub>
                        </m:sSub>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sSub>
                          <m:sSubPr>
                            <m:ctrlPr>
                              <a:rPr lang="pt-BR" sz="2200" i="1" smtClean="0">
                                <a:latin typeface="Cambria Math" panose="02040503050406030204" pitchFamily="18" charset="0"/>
                              </a:rPr>
                            </m:ctrlPr>
                          </m:sSubPr>
                          <m:e>
                            <m:r>
                              <m:rPr>
                                <m:sty m:val="p"/>
                              </m:rPr>
                              <a:rPr lang="pt-BR" sz="2200" b="0" i="0" smtClean="0">
                                <a:latin typeface="Cambria Math" panose="02040503050406030204" pitchFamily="18" charset="0"/>
                              </a:rPr>
                              <m:t>R</m:t>
                            </m:r>
                          </m:e>
                          <m:sub>
                            <m:r>
                              <a:rPr lang="pt-BR" sz="2200" b="0" i="0" smtClean="0">
                                <a:latin typeface="Cambria Math" panose="02040503050406030204" pitchFamily="18" charset="0"/>
                              </a:rPr>
                              <m:t>2</m:t>
                            </m:r>
                          </m:sub>
                        </m:sSub>
                      </m:den>
                    </m:f>
                  </m:oMath>
                </a14:m>
                <a:r>
                  <a:rPr lang="pt-BR" sz="2200" dirty="0"/>
                  <a:t>)</a:t>
                </a:r>
              </a:p>
            </p:txBody>
          </p:sp>
        </mc:Choice>
        <mc:Fallback xmlns="">
          <p:sp>
            <p:nvSpPr>
              <p:cNvPr id="23" name="CaixaDeTexto 22"/>
              <p:cNvSpPr txBox="1">
                <a:spLocks noRot="1" noChangeAspect="1" noMove="1" noResize="1" noEditPoints="1" noAdjustHandles="1" noChangeArrowheads="1" noChangeShapeType="1" noTextEdit="1"/>
              </p:cNvSpPr>
              <p:nvPr/>
            </p:nvSpPr>
            <p:spPr>
              <a:xfrm>
                <a:off x="5722963" y="5001562"/>
                <a:ext cx="2501255" cy="520079"/>
              </a:xfrm>
              <a:prstGeom prst="rect">
                <a:avLst/>
              </a:prstGeom>
              <a:blipFill>
                <a:blip r:embed="rId6"/>
                <a:stretch>
                  <a:fillRect t="-2326" b="-10465"/>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5" name="CaixaDeTexto 24"/>
              <p:cNvSpPr txBox="1"/>
              <p:nvPr/>
            </p:nvSpPr>
            <p:spPr>
              <a:xfrm>
                <a:off x="5722963" y="6069176"/>
                <a:ext cx="3267404" cy="505844"/>
              </a:xfrm>
              <a:prstGeom prst="rect">
                <a:avLst/>
              </a:prstGeom>
              <a:noFill/>
            </p:spPr>
            <p:txBody>
              <a:bodyPr wrap="square" lIns="0" tIns="0" rIns="0" bIns="0" rtlCol="0">
                <a:spAutoFit/>
              </a:bodyPr>
              <a:lstStyle/>
              <a:p>
                <a14:m>
                  <m:oMath xmlns:m="http://schemas.openxmlformats.org/officeDocument/2006/math">
                    <m:r>
                      <m:rPr>
                        <m:sty m:val="p"/>
                      </m:rPr>
                      <a:rPr lang="pt-BR" sz="2200" b="0" i="0" smtClean="0">
                        <a:latin typeface="Cambria Math" panose="02040503050406030204" pitchFamily="18" charset="0"/>
                      </a:rPr>
                      <m:t>C</m:t>
                    </m:r>
                  </m:oMath>
                </a14:m>
                <a:r>
                  <a:rPr lang="pt-BR" sz="2200" dirty="0"/>
                  <a:t> = (1,5 </a:t>
                </a:r>
                <a14:m>
                  <m:oMath xmlns:m="http://schemas.openxmlformats.org/officeDocument/2006/math">
                    <m:r>
                      <a:rPr lang="pt-BR" sz="2200" b="0" i="0" smtClean="0">
                        <a:latin typeface="Cambria Math" panose="02040503050406030204" pitchFamily="18" charset="0"/>
                      </a:rPr>
                      <m:t>−1).(</m:t>
                    </m:r>
                    <m:f>
                      <m:fPr>
                        <m:ctrlPr>
                          <a:rPr lang="pt-BR" sz="2200" b="0" i="1" smtClean="0">
                            <a:latin typeface="Cambria Math" panose="02040503050406030204" pitchFamily="18" charset="0"/>
                          </a:rPr>
                        </m:ctrlPr>
                      </m:fPr>
                      <m:num>
                        <m:r>
                          <a:rPr lang="pt-BR" sz="2200" b="0" i="0" smtClean="0">
                            <a:latin typeface="Cambria Math" panose="02040503050406030204" pitchFamily="18" charset="0"/>
                          </a:rPr>
                          <m:t>1</m:t>
                        </m:r>
                      </m:num>
                      <m:den>
                        <m:r>
                          <m:rPr>
                            <m:nor/>
                          </m:rPr>
                          <a:rPr lang="pt-BR" sz="2200" dirty="0">
                            <a:solidFill>
                              <a:srgbClr val="FF0000"/>
                            </a:solidFill>
                          </a:rPr>
                          <m:t>∞</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a:rPr lang="pt-BR" sz="2200" b="0" i="0" smtClean="0">
                            <a:latin typeface="Cambria Math" panose="02040503050406030204" pitchFamily="18" charset="0"/>
                          </a:rPr>
                          <m:t>2,5. </m:t>
                        </m:r>
                        <m:sSup>
                          <m:sSupPr>
                            <m:ctrlPr>
                              <a:rPr lang="pt-BR" sz="2200" b="0" i="1" smtClean="0">
                                <a:latin typeface="Cambria Math" panose="02040503050406030204" pitchFamily="18" charset="0"/>
                              </a:rPr>
                            </m:ctrlPr>
                          </m:sSupPr>
                          <m:e>
                            <m:r>
                              <a:rPr lang="pt-BR" sz="2200" b="0" i="1" smtClean="0">
                                <a:latin typeface="Cambria Math" panose="02040503050406030204" pitchFamily="18" charset="0"/>
                              </a:rPr>
                              <m:t>10</m:t>
                            </m:r>
                          </m:e>
                          <m:sup>
                            <m:r>
                              <a:rPr lang="pt-BR" sz="2200" b="0" i="1" smtClean="0">
                                <a:latin typeface="Cambria Math" panose="02040503050406030204" pitchFamily="18" charset="0"/>
                              </a:rPr>
                              <m:t>−3</m:t>
                            </m:r>
                          </m:sup>
                        </m:sSup>
                      </m:den>
                    </m:f>
                  </m:oMath>
                </a14:m>
                <a:r>
                  <a:rPr lang="pt-BR" sz="2200" dirty="0"/>
                  <a:t>)</a:t>
                </a:r>
              </a:p>
            </p:txBody>
          </p:sp>
        </mc:Choice>
        <mc:Fallback xmlns="">
          <p:sp>
            <p:nvSpPr>
              <p:cNvPr id="25" name="CaixaDeTexto 24"/>
              <p:cNvSpPr txBox="1">
                <a:spLocks noRot="1" noChangeAspect="1" noMove="1" noResize="1" noEditPoints="1" noAdjustHandles="1" noChangeArrowheads="1" noChangeShapeType="1" noTextEdit="1"/>
              </p:cNvSpPr>
              <p:nvPr/>
            </p:nvSpPr>
            <p:spPr>
              <a:xfrm>
                <a:off x="5722963" y="6069176"/>
                <a:ext cx="3267404" cy="505844"/>
              </a:xfrm>
              <a:prstGeom prst="rect">
                <a:avLst/>
              </a:prstGeom>
              <a:blipFill>
                <a:blip r:embed="rId7"/>
                <a:stretch>
                  <a:fillRect t="-3614" b="-14458"/>
                </a:stretch>
              </a:blipFill>
            </p:spPr>
            <p:txBody>
              <a:bodyPr/>
              <a:lstStyle/>
              <a:p>
                <a:r>
                  <a:rPr lang="pt-BR">
                    <a:noFill/>
                  </a:rPr>
                  <a:t> </a:t>
                </a:r>
              </a:p>
            </p:txBody>
          </p:sp>
        </mc:Fallback>
      </mc:AlternateContent>
      <p:cxnSp>
        <p:nvCxnSpPr>
          <p:cNvPr id="6" name="Conector de Seta Reta 5"/>
          <p:cNvCxnSpPr/>
          <p:nvPr/>
        </p:nvCxnSpPr>
        <p:spPr>
          <a:xfrm flipV="1">
            <a:off x="7356665" y="5990299"/>
            <a:ext cx="247713" cy="753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7604378" y="5587832"/>
            <a:ext cx="483897" cy="461665"/>
          </a:xfrm>
          <a:prstGeom prst="rect">
            <a:avLst/>
          </a:prstGeom>
          <a:noFill/>
        </p:spPr>
        <p:txBody>
          <a:bodyPr wrap="square" rtlCol="0">
            <a:spAutoFit/>
          </a:bodyPr>
          <a:lstStyle/>
          <a:p>
            <a:r>
              <a:rPr lang="pt-BR" dirty="0"/>
              <a:t>0</a:t>
            </a:r>
          </a:p>
        </p:txBody>
      </p:sp>
      <mc:AlternateContent xmlns:mc="http://schemas.openxmlformats.org/markup-compatibility/2006" xmlns:a14="http://schemas.microsoft.com/office/drawing/2010/main">
        <mc:Choice Requires="a14">
          <p:sp>
            <p:nvSpPr>
              <p:cNvPr id="27" name="CaixaDeTexto 26"/>
              <p:cNvSpPr txBox="1"/>
              <p:nvPr/>
            </p:nvSpPr>
            <p:spPr>
              <a:xfrm>
                <a:off x="9805092" y="5109445"/>
                <a:ext cx="2141215" cy="338554"/>
              </a:xfrm>
              <a:prstGeom prst="rect">
                <a:avLst/>
              </a:prstGeom>
              <a:noFill/>
            </p:spPr>
            <p:txBody>
              <a:bodyPr wrap="square" lIns="0" tIns="0" rIns="0" bIns="0" rtlCol="0">
                <a:spAutoFit/>
              </a:bodyPr>
              <a:lstStyle/>
              <a:p>
                <a14:m>
                  <m:oMath xmlns:m="http://schemas.openxmlformats.org/officeDocument/2006/math">
                    <m:r>
                      <m:rPr>
                        <m:sty m:val="p"/>
                      </m:rPr>
                      <a:rPr lang="pt-BR" sz="2200" b="0" i="0" smtClean="0">
                        <a:latin typeface="Cambria Math" panose="02040503050406030204" pitchFamily="18" charset="0"/>
                      </a:rPr>
                      <m:t>C</m:t>
                    </m:r>
                  </m:oMath>
                </a14:m>
                <a:r>
                  <a:rPr lang="pt-BR" sz="2200" dirty="0"/>
                  <a:t> = (0</a:t>
                </a:r>
                <a14:m>
                  <m:oMath xmlns:m="http://schemas.openxmlformats.org/officeDocument/2006/math">
                    <m:r>
                      <a:rPr lang="pt-BR" sz="2200" b="0" i="0" smtClean="0">
                        <a:latin typeface="Cambria Math" panose="02040503050406030204" pitchFamily="18" charset="0"/>
                      </a:rPr>
                      <m:t>,5).(</m:t>
                    </m:r>
                    <m:r>
                      <a:rPr lang="pt-BR" sz="2200" b="0" i="1" smtClean="0">
                        <a:latin typeface="Cambria Math" panose="02040503050406030204" pitchFamily="18" charset="0"/>
                      </a:rPr>
                      <m:t>400</m:t>
                    </m:r>
                  </m:oMath>
                </a14:m>
                <a:r>
                  <a:rPr lang="pt-BR" sz="2200" dirty="0"/>
                  <a:t>)</a:t>
                </a:r>
              </a:p>
            </p:txBody>
          </p:sp>
        </mc:Choice>
        <mc:Fallback xmlns="">
          <p:sp>
            <p:nvSpPr>
              <p:cNvPr id="27" name="CaixaDeTexto 26"/>
              <p:cNvSpPr txBox="1">
                <a:spLocks noRot="1" noChangeAspect="1" noMove="1" noResize="1" noEditPoints="1" noAdjustHandles="1" noChangeArrowheads="1" noChangeShapeType="1" noTextEdit="1"/>
              </p:cNvSpPr>
              <p:nvPr/>
            </p:nvSpPr>
            <p:spPr>
              <a:xfrm>
                <a:off x="9805092" y="5109445"/>
                <a:ext cx="2141215" cy="338554"/>
              </a:xfrm>
              <a:prstGeom prst="rect">
                <a:avLst/>
              </a:prstGeom>
              <a:blipFill>
                <a:blip r:embed="rId8"/>
                <a:stretch>
                  <a:fillRect l="-4545" t="-25000" b="-4821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32" name="CaixaDeTexto 31"/>
              <p:cNvSpPr txBox="1"/>
              <p:nvPr/>
            </p:nvSpPr>
            <p:spPr>
              <a:xfrm>
                <a:off x="9970704" y="6152821"/>
                <a:ext cx="1246464" cy="338554"/>
              </a:xfrm>
              <a:prstGeom prst="rect">
                <a:avLst/>
              </a:prstGeom>
              <a:solidFill>
                <a:schemeClr val="bg1"/>
              </a:solidFill>
              <a:ln>
                <a:solidFill>
                  <a:srgbClr val="002060"/>
                </a:solidFill>
              </a:ln>
            </p:spPr>
            <p:txBody>
              <a:bodyPr wrap="square" lIns="0" tIns="0" rIns="0" bIns="0" rtlCol="0">
                <a:spAutoFit/>
              </a:bodyPr>
              <a:lstStyle/>
              <a:p>
                <a14:m>
                  <m:oMath xmlns:m="http://schemas.openxmlformats.org/officeDocument/2006/math">
                    <m:r>
                      <a:rPr lang="pt-BR" sz="2200" b="0" i="0" smtClean="0">
                        <a:latin typeface="Cambria Math" panose="02040503050406030204" pitchFamily="18" charset="0"/>
                      </a:rPr>
                      <m:t> </m:t>
                    </m:r>
                    <m:r>
                      <m:rPr>
                        <m:sty m:val="p"/>
                      </m:rPr>
                      <a:rPr lang="pt-BR" sz="2200" b="0" i="0" smtClean="0">
                        <a:latin typeface="Cambria Math" panose="02040503050406030204" pitchFamily="18" charset="0"/>
                      </a:rPr>
                      <m:t>C</m:t>
                    </m:r>
                  </m:oMath>
                </a14:m>
                <a:r>
                  <a:rPr lang="pt-BR" sz="2200" dirty="0"/>
                  <a:t> = 200 </a:t>
                </a:r>
                <a:r>
                  <a:rPr lang="pt-BR" sz="2200" dirty="0" err="1"/>
                  <a:t>di</a:t>
                </a:r>
                <a:r>
                  <a:rPr lang="pt-BR" sz="2200" dirty="0"/>
                  <a:t> </a:t>
                </a:r>
              </a:p>
            </p:txBody>
          </p:sp>
        </mc:Choice>
        <mc:Fallback xmlns="">
          <p:sp>
            <p:nvSpPr>
              <p:cNvPr id="32" name="CaixaDeTexto 31"/>
              <p:cNvSpPr txBox="1">
                <a:spLocks noRot="1" noChangeAspect="1" noMove="1" noResize="1" noEditPoints="1" noAdjustHandles="1" noChangeArrowheads="1" noChangeShapeType="1" noTextEdit="1"/>
              </p:cNvSpPr>
              <p:nvPr/>
            </p:nvSpPr>
            <p:spPr>
              <a:xfrm>
                <a:off x="9970704" y="6152821"/>
                <a:ext cx="1246464" cy="338554"/>
              </a:xfrm>
              <a:prstGeom prst="rect">
                <a:avLst/>
              </a:prstGeom>
              <a:blipFill>
                <a:blip r:embed="rId9"/>
                <a:stretch>
                  <a:fillRect l="-2427" t="-22414" r="-8738" b="-44828"/>
                </a:stretch>
              </a:blipFill>
              <a:ln>
                <a:solidFill>
                  <a:srgbClr val="002060"/>
                </a:solidFill>
              </a:ln>
            </p:spPr>
            <p:txBody>
              <a:bodyPr/>
              <a:lstStyle/>
              <a:p>
                <a:r>
                  <a:rPr lang="pt-BR">
                    <a:noFill/>
                  </a:rPr>
                  <a:t> </a:t>
                </a:r>
              </a:p>
            </p:txBody>
          </p:sp>
        </mc:Fallback>
      </mc:AlternateContent>
      <p:sp>
        <p:nvSpPr>
          <p:cNvPr id="9" name="Seta para a Esquerda 8"/>
          <p:cNvSpPr/>
          <p:nvPr/>
        </p:nvSpPr>
        <p:spPr>
          <a:xfrm>
            <a:off x="1343472" y="2125204"/>
            <a:ext cx="552470" cy="223676"/>
          </a:xfrm>
          <a:prstGeom prst="lef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Angulado 9">
            <a:extLst>
              <a:ext uri="{FF2B5EF4-FFF2-40B4-BE49-F238E27FC236}">
                <a16:creationId xmlns:a16="http://schemas.microsoft.com/office/drawing/2014/main" id="{1D9CC438-2B8F-881B-E911-DA0DF26FBCC4}"/>
              </a:ext>
            </a:extLst>
          </p:cNvPr>
          <p:cNvCxnSpPr>
            <a:cxnSpLocks/>
          </p:cNvCxnSpPr>
          <p:nvPr/>
        </p:nvCxnSpPr>
        <p:spPr>
          <a:xfrm rot="5400000" flipH="1" flipV="1">
            <a:off x="8727769" y="5646540"/>
            <a:ext cx="1174614" cy="438978"/>
          </a:xfrm>
          <a:prstGeom prst="bentConnector3">
            <a:avLst>
              <a:gd name="adj1" fmla="val 9977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98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P spid="23" grpId="0"/>
      <p:bldP spid="25" grpId="0"/>
      <p:bldP spid="7" grpId="0"/>
      <p:bldP spid="27" grpId="0"/>
      <p:bldP spid="32"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70113" y="341205"/>
            <a:ext cx="11347269" cy="1200329"/>
          </a:xfrm>
          <a:prstGeom prst="rect">
            <a:avLst/>
          </a:prstGeom>
        </p:spPr>
        <p:txBody>
          <a:bodyPr wrap="square">
            <a:spAutoFit/>
          </a:bodyPr>
          <a:lstStyle/>
          <a:p>
            <a:pPr algn="just"/>
            <a:r>
              <a:rPr lang="pt-BR" dirty="0">
                <a:latin typeface="+mn-lt"/>
              </a:rPr>
              <a:t>1. (Unesp 2017)  No centro de uma placa de madeira, há um orifício no qual está encaixada uma lente delgada convergente de distância focal igual a 30 cm.  Esta placa é colocada na vertical e um objeto luminoso é colocado frontalmente à lente, à distância de 40 cm.  No lado oposto, um espelho plano, também vertical e paralelo à placa de madeira, é disposto de modo a refletir a imagem nítida do objeto sobre a placa de madeira. A figura ilustra a montagem.</a:t>
            </a:r>
          </a:p>
        </p:txBody>
      </p:sp>
      <p:sp>
        <p:nvSpPr>
          <p:cNvPr id="3" name="Retângulo 2"/>
          <p:cNvSpPr/>
          <p:nvPr/>
        </p:nvSpPr>
        <p:spPr>
          <a:xfrm>
            <a:off x="370112" y="4190206"/>
            <a:ext cx="10478415" cy="369332"/>
          </a:xfrm>
          <a:prstGeom prst="rect">
            <a:avLst/>
          </a:prstGeom>
        </p:spPr>
        <p:txBody>
          <a:bodyPr wrap="square">
            <a:spAutoFit/>
          </a:bodyPr>
          <a:lstStyle/>
          <a:p>
            <a:r>
              <a:rPr lang="pt-BR" dirty="0"/>
              <a:t>Nessa situação, o espelho plano se encontra em relação à placa de madeira a uma distância de </a:t>
            </a:r>
          </a:p>
        </p:txBody>
      </p:sp>
      <p:sp>
        <p:nvSpPr>
          <p:cNvPr id="4" name="Retângulo 3"/>
          <p:cNvSpPr/>
          <p:nvPr/>
        </p:nvSpPr>
        <p:spPr>
          <a:xfrm>
            <a:off x="370113" y="4739903"/>
            <a:ext cx="1132116" cy="1477328"/>
          </a:xfrm>
          <a:prstGeom prst="rect">
            <a:avLst/>
          </a:prstGeom>
        </p:spPr>
        <p:txBody>
          <a:bodyPr wrap="square">
            <a:spAutoFit/>
          </a:bodyPr>
          <a:lstStyle/>
          <a:p>
            <a:r>
              <a:rPr lang="pt-BR" dirty="0">
                <a:latin typeface="+mn-lt"/>
              </a:rPr>
              <a:t>a)  70 cm   </a:t>
            </a:r>
          </a:p>
          <a:p>
            <a:r>
              <a:rPr lang="pt-BR" dirty="0">
                <a:latin typeface="+mn-lt"/>
              </a:rPr>
              <a:t>b)  10 cm    </a:t>
            </a:r>
          </a:p>
          <a:p>
            <a:r>
              <a:rPr lang="pt-BR" dirty="0">
                <a:latin typeface="+mn-lt"/>
              </a:rPr>
              <a:t>c)   60 cm  </a:t>
            </a:r>
          </a:p>
          <a:p>
            <a:r>
              <a:rPr lang="pt-BR" dirty="0">
                <a:latin typeface="+mn-lt"/>
              </a:rPr>
              <a:t>d)   30 cm</a:t>
            </a:r>
          </a:p>
          <a:p>
            <a:r>
              <a:rPr lang="pt-BR" dirty="0">
                <a:latin typeface="+mn-lt"/>
              </a:rPr>
              <a:t>e)   40 cm</a:t>
            </a:r>
          </a:p>
        </p:txBody>
      </p:sp>
      <p:pic>
        <p:nvPicPr>
          <p:cNvPr id="5" name="Imagem 4"/>
          <p:cNvPicPr/>
          <p:nvPr/>
        </p:nvPicPr>
        <p:blipFill>
          <a:blip r:embed="rId2">
            <a:extLst>
              <a:ext uri="{28A0092B-C50C-407E-A947-70E740481C1C}">
                <a14:useLocalDpi xmlns:a14="http://schemas.microsoft.com/office/drawing/2010/main" val="0"/>
              </a:ext>
            </a:extLst>
          </a:blip>
          <a:srcRect/>
          <a:stretch>
            <a:fillRect/>
          </a:stretch>
        </p:blipFill>
        <p:spPr bwMode="auto">
          <a:xfrm>
            <a:off x="4133578" y="1589263"/>
            <a:ext cx="3795576" cy="2434046"/>
          </a:xfrm>
          <a:prstGeom prst="rect">
            <a:avLst/>
          </a:prstGeom>
          <a:noFill/>
          <a:ln>
            <a:noFill/>
          </a:ln>
        </p:spPr>
      </p:pic>
    </p:spTree>
    <p:extLst>
      <p:ext uri="{BB962C8B-B14F-4D97-AF65-F5344CB8AC3E}">
        <p14:creationId xmlns:p14="http://schemas.microsoft.com/office/powerpoint/2010/main" val="238340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tângulo 3"/>
              <p:cNvSpPr/>
              <p:nvPr/>
            </p:nvSpPr>
            <p:spPr>
              <a:xfrm>
                <a:off x="335360" y="260648"/>
                <a:ext cx="11856640" cy="646331"/>
              </a:xfrm>
              <a:prstGeom prst="rect">
                <a:avLst/>
              </a:prstGeom>
            </p:spPr>
            <p:txBody>
              <a:bodyPr wrap="square">
                <a:spAutoFit/>
              </a:bodyPr>
              <a:lstStyle/>
              <a:p>
                <a:r>
                  <a:rPr lang="pt-BR" dirty="0"/>
                  <a:t>5.</a:t>
                </a:r>
                <a:r>
                  <a:rPr lang="pt-BR" sz="1800" dirty="0">
                    <a:latin typeface="+mn-lt"/>
                  </a:rPr>
                  <a:t>  (Upe 2013)  Uma lente plano-côncava, mostrada na figura a seguir, possui um raio de curvatura R igual a 30 cm. Quando imersa no ar (</a:t>
                </a:r>
                <a14:m>
                  <m:oMath xmlns:m="http://schemas.openxmlformats.org/officeDocument/2006/math">
                    <m:sSub>
                      <m:sSubPr>
                        <m:ctrlPr>
                          <a:rPr lang="pt-BR" sz="1800" i="1" smtClean="0">
                            <a:latin typeface="Cambria Math" panose="02040503050406030204" pitchFamily="18" charset="0"/>
                          </a:rPr>
                        </m:ctrlPr>
                      </m:sSubPr>
                      <m:e>
                        <m:r>
                          <a:rPr lang="pt-BR" sz="1800" b="0" i="1" smtClean="0">
                            <a:latin typeface="Cambria Math" panose="02040503050406030204" pitchFamily="18" charset="0"/>
                          </a:rPr>
                          <m:t>𝑛</m:t>
                        </m:r>
                      </m:e>
                      <m:sub>
                        <m:r>
                          <a:rPr lang="pt-BR" sz="1800" b="0" i="1" smtClean="0">
                            <a:latin typeface="Cambria Math" panose="02040503050406030204" pitchFamily="18" charset="0"/>
                          </a:rPr>
                          <m:t>1</m:t>
                        </m:r>
                      </m:sub>
                    </m:sSub>
                  </m:oMath>
                </a14:m>
                <a:r>
                  <a:rPr lang="pt-BR" sz="1800" dirty="0">
                    <a:latin typeface="+mn-lt"/>
                  </a:rPr>
                  <a:t> = 1), a lente comporta-se como uma lente divergente de distância focal f igual a 60 cm. </a:t>
                </a:r>
              </a:p>
            </p:txBody>
          </p:sp>
        </mc:Choice>
        <mc:Fallback xmlns="">
          <p:sp>
            <p:nvSpPr>
              <p:cNvPr id="4" name="Retângulo 3"/>
              <p:cNvSpPr>
                <a:spLocks noRot="1" noChangeAspect="1" noMove="1" noResize="1" noEditPoints="1" noAdjustHandles="1" noChangeArrowheads="1" noChangeShapeType="1" noTextEdit="1"/>
              </p:cNvSpPr>
              <p:nvPr/>
            </p:nvSpPr>
            <p:spPr>
              <a:xfrm>
                <a:off x="335360" y="260648"/>
                <a:ext cx="11856640" cy="646331"/>
              </a:xfrm>
              <a:prstGeom prst="rect">
                <a:avLst/>
              </a:prstGeom>
              <a:blipFill>
                <a:blip r:embed="rId2"/>
                <a:stretch>
                  <a:fillRect l="-411" t="-5660" b="-1415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 name="Retângulo 4"/>
              <p:cNvSpPr/>
              <p:nvPr/>
            </p:nvSpPr>
            <p:spPr>
              <a:xfrm>
                <a:off x="310462" y="3717032"/>
                <a:ext cx="9321073" cy="1754326"/>
              </a:xfrm>
              <a:prstGeom prst="rect">
                <a:avLst/>
              </a:prstGeom>
            </p:spPr>
            <p:txBody>
              <a:bodyPr wrap="square">
                <a:spAutoFit/>
              </a:bodyPr>
              <a:lstStyle/>
              <a:p>
                <a:r>
                  <a:rPr lang="pt-BR" sz="1800" dirty="0">
                    <a:latin typeface="+mn-lt"/>
                  </a:rPr>
                  <a:t>Assinale a alternativa que corresponde ao índice de refração </a:t>
                </a:r>
                <a14:m>
                  <m:oMath xmlns:m="http://schemas.openxmlformats.org/officeDocument/2006/math">
                    <m:sSub>
                      <m:sSubPr>
                        <m:ctrlPr>
                          <a:rPr lang="pt-BR" sz="1800" i="1" smtClean="0">
                            <a:latin typeface="Cambria Math" panose="02040503050406030204" pitchFamily="18" charset="0"/>
                          </a:rPr>
                        </m:ctrlPr>
                      </m:sSubPr>
                      <m:e>
                        <m:r>
                          <a:rPr lang="pt-BR" sz="1800" b="0" i="1" smtClean="0">
                            <a:latin typeface="Cambria Math" panose="02040503050406030204" pitchFamily="18" charset="0"/>
                          </a:rPr>
                          <m:t>𝑛</m:t>
                        </m:r>
                      </m:e>
                      <m:sub>
                        <m:r>
                          <a:rPr lang="pt-BR" sz="1800" b="0" i="1" smtClean="0">
                            <a:latin typeface="Cambria Math" panose="02040503050406030204" pitchFamily="18" charset="0"/>
                          </a:rPr>
                          <m:t>2</m:t>
                        </m:r>
                      </m:sub>
                    </m:sSub>
                  </m:oMath>
                </a14:m>
                <a:r>
                  <a:rPr lang="pt-BR" sz="1800" dirty="0">
                    <a:latin typeface="+mn-lt"/>
                  </a:rPr>
                  <a:t>  dessa lente. </a:t>
                </a:r>
              </a:p>
              <a:p>
                <a:r>
                  <a:rPr lang="pt-BR" sz="1800" dirty="0">
                    <a:latin typeface="+mn-lt"/>
                  </a:rPr>
                  <a:t>a) 0,5   </a:t>
                </a:r>
              </a:p>
              <a:p>
                <a:r>
                  <a:rPr lang="pt-BR" sz="1800" dirty="0">
                    <a:latin typeface="+mn-lt"/>
                  </a:rPr>
                  <a:t>b) 1   </a:t>
                </a:r>
              </a:p>
              <a:p>
                <a:r>
                  <a:rPr lang="pt-BR" sz="1800" dirty="0">
                    <a:latin typeface="+mn-lt"/>
                  </a:rPr>
                  <a:t>c) 1,5   </a:t>
                </a:r>
              </a:p>
              <a:p>
                <a:r>
                  <a:rPr lang="pt-BR" sz="1800" dirty="0">
                    <a:latin typeface="+mn-lt"/>
                  </a:rPr>
                  <a:t>d) 2   </a:t>
                </a:r>
              </a:p>
              <a:p>
                <a:r>
                  <a:rPr lang="pt-BR" sz="1800" dirty="0">
                    <a:latin typeface="+mn-lt"/>
                  </a:rPr>
                  <a:t>e) 2,5   </a:t>
                </a:r>
              </a:p>
            </p:txBody>
          </p:sp>
        </mc:Choice>
        <mc:Fallback xmlns="">
          <p:sp>
            <p:nvSpPr>
              <p:cNvPr id="5" name="Retângulo 4"/>
              <p:cNvSpPr>
                <a:spLocks noRot="1" noChangeAspect="1" noMove="1" noResize="1" noEditPoints="1" noAdjustHandles="1" noChangeArrowheads="1" noChangeShapeType="1" noTextEdit="1"/>
              </p:cNvSpPr>
              <p:nvPr/>
            </p:nvSpPr>
            <p:spPr>
              <a:xfrm>
                <a:off x="310462" y="3717032"/>
                <a:ext cx="9321073" cy="1754326"/>
              </a:xfrm>
              <a:prstGeom prst="rect">
                <a:avLst/>
              </a:prstGeom>
              <a:blipFill>
                <a:blip r:embed="rId3"/>
                <a:stretch>
                  <a:fillRect l="-589" t="-2083" b="-4514"/>
                </a:stretch>
              </a:blipFill>
            </p:spPr>
            <p:txBody>
              <a:bodyPr/>
              <a:lstStyle/>
              <a:p>
                <a:r>
                  <a:rPr lang="pt-BR">
                    <a:noFill/>
                  </a:rPr>
                  <a:t> </a:t>
                </a:r>
              </a:p>
            </p:txBody>
          </p:sp>
        </mc:Fallback>
      </mc:AlternateContent>
      <p:pic>
        <p:nvPicPr>
          <p:cNvPr id="7" name="Imagem 6"/>
          <p:cNvPicPr>
            <a:picLocks noChangeAspect="1"/>
          </p:cNvPicPr>
          <p:nvPr/>
        </p:nvPicPr>
        <p:blipFill>
          <a:blip r:embed="rId4"/>
          <a:stretch>
            <a:fillRect/>
          </a:stretch>
        </p:blipFill>
        <p:spPr>
          <a:xfrm rot="10800000">
            <a:off x="1631504" y="1200725"/>
            <a:ext cx="2495550" cy="2381250"/>
          </a:xfrm>
          <a:prstGeom prst="rect">
            <a:avLst/>
          </a:prstGeom>
        </p:spPr>
      </p:pic>
    </p:spTree>
    <p:extLst>
      <p:ext uri="{BB962C8B-B14F-4D97-AF65-F5344CB8AC3E}">
        <p14:creationId xmlns:p14="http://schemas.microsoft.com/office/powerpoint/2010/main" val="107702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tângulo 3"/>
              <p:cNvSpPr/>
              <p:nvPr/>
            </p:nvSpPr>
            <p:spPr>
              <a:xfrm>
                <a:off x="335360" y="260648"/>
                <a:ext cx="11856640" cy="646331"/>
              </a:xfrm>
              <a:prstGeom prst="rect">
                <a:avLst/>
              </a:prstGeom>
            </p:spPr>
            <p:txBody>
              <a:bodyPr wrap="square">
                <a:spAutoFit/>
              </a:bodyPr>
              <a:lstStyle/>
              <a:p>
                <a:r>
                  <a:rPr lang="pt-BR" dirty="0"/>
                  <a:t>5.</a:t>
                </a:r>
                <a:r>
                  <a:rPr lang="pt-BR" sz="1800" dirty="0">
                    <a:latin typeface="+mn-lt"/>
                  </a:rPr>
                  <a:t>  (Upe 2013)  Uma lente plano-côncava, mostrada na figura a seguir, possui um raio de curvatura R igual a 30 cm. Quando imersa no ar (</a:t>
                </a:r>
                <a14:m>
                  <m:oMath xmlns:m="http://schemas.openxmlformats.org/officeDocument/2006/math">
                    <m:sSub>
                      <m:sSubPr>
                        <m:ctrlPr>
                          <a:rPr lang="pt-BR" sz="1800" i="1" smtClean="0">
                            <a:latin typeface="Cambria Math" panose="02040503050406030204" pitchFamily="18" charset="0"/>
                          </a:rPr>
                        </m:ctrlPr>
                      </m:sSubPr>
                      <m:e>
                        <m:r>
                          <a:rPr lang="pt-BR" sz="1800" b="0" i="1" smtClean="0">
                            <a:latin typeface="Cambria Math" panose="02040503050406030204" pitchFamily="18" charset="0"/>
                          </a:rPr>
                          <m:t>𝑛</m:t>
                        </m:r>
                      </m:e>
                      <m:sub>
                        <m:r>
                          <a:rPr lang="pt-BR" sz="1800" b="0" i="1" smtClean="0">
                            <a:latin typeface="Cambria Math" panose="02040503050406030204" pitchFamily="18" charset="0"/>
                          </a:rPr>
                          <m:t>1</m:t>
                        </m:r>
                      </m:sub>
                    </m:sSub>
                  </m:oMath>
                </a14:m>
                <a:r>
                  <a:rPr lang="pt-BR" sz="1800" dirty="0">
                    <a:latin typeface="+mn-lt"/>
                  </a:rPr>
                  <a:t> = 1), a lente comporta-se como uma lente divergente de distância focal f igual a 60 cm. </a:t>
                </a:r>
              </a:p>
            </p:txBody>
          </p:sp>
        </mc:Choice>
        <mc:Fallback xmlns="">
          <p:sp>
            <p:nvSpPr>
              <p:cNvPr id="4" name="Retângulo 3"/>
              <p:cNvSpPr>
                <a:spLocks noRot="1" noChangeAspect="1" noMove="1" noResize="1" noEditPoints="1" noAdjustHandles="1" noChangeArrowheads="1" noChangeShapeType="1" noTextEdit="1"/>
              </p:cNvSpPr>
              <p:nvPr/>
            </p:nvSpPr>
            <p:spPr>
              <a:xfrm>
                <a:off x="335360" y="260648"/>
                <a:ext cx="11856640" cy="646331"/>
              </a:xfrm>
              <a:prstGeom prst="rect">
                <a:avLst/>
              </a:prstGeom>
              <a:blipFill>
                <a:blip r:embed="rId3"/>
                <a:stretch>
                  <a:fillRect l="-411" t="-5660" b="-14151"/>
                </a:stretch>
              </a:blipFill>
            </p:spPr>
            <p:txBody>
              <a:bodyPr/>
              <a:lstStyle/>
              <a:p>
                <a:r>
                  <a:rPr lang="pt-BR">
                    <a:noFill/>
                  </a:rPr>
                  <a:t> </a:t>
                </a:r>
              </a:p>
            </p:txBody>
          </p:sp>
        </mc:Fallback>
      </mc:AlternateContent>
      <p:pic>
        <p:nvPicPr>
          <p:cNvPr id="7" name="Imagem 6"/>
          <p:cNvPicPr>
            <a:picLocks noChangeAspect="1"/>
          </p:cNvPicPr>
          <p:nvPr/>
        </p:nvPicPr>
        <p:blipFill>
          <a:blip r:embed="rId4"/>
          <a:stretch>
            <a:fillRect/>
          </a:stretch>
        </p:blipFill>
        <p:spPr>
          <a:xfrm>
            <a:off x="1127448" y="1226195"/>
            <a:ext cx="3096344" cy="2954527"/>
          </a:xfrm>
          <a:prstGeom prst="rect">
            <a:avLst/>
          </a:prstGeom>
        </p:spPr>
      </p:pic>
      <p:cxnSp>
        <p:nvCxnSpPr>
          <p:cNvPr id="3" name="Conector reto 2"/>
          <p:cNvCxnSpPr/>
          <p:nvPr/>
        </p:nvCxnSpPr>
        <p:spPr>
          <a:xfrm>
            <a:off x="4007768" y="1141615"/>
            <a:ext cx="0" cy="3214178"/>
          </a:xfrm>
          <a:prstGeom prst="line">
            <a:avLst/>
          </a:prstGeom>
          <a:ln w="3492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 name="Elipse 5"/>
          <p:cNvSpPr/>
          <p:nvPr/>
        </p:nvSpPr>
        <p:spPr>
          <a:xfrm>
            <a:off x="1197788" y="1728828"/>
            <a:ext cx="2183933" cy="2225697"/>
          </a:xfrm>
          <a:prstGeom prst="ellipse">
            <a:avLst/>
          </a:prstGeom>
          <a:noFill/>
          <a:ln w="34925">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9" name="Conector de Seta Reta 8"/>
          <p:cNvCxnSpPr/>
          <p:nvPr/>
        </p:nvCxnSpPr>
        <p:spPr>
          <a:xfrm flipH="1">
            <a:off x="1415480" y="2831110"/>
            <a:ext cx="874274" cy="608092"/>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aixaDeTexto 9"/>
              <p:cNvSpPr txBox="1"/>
              <p:nvPr/>
            </p:nvSpPr>
            <p:spPr>
              <a:xfrm>
                <a:off x="232876" y="4062099"/>
                <a:ext cx="1789144" cy="369332"/>
              </a:xfrm>
              <a:prstGeom prst="rect">
                <a:avLst/>
              </a:prstGeom>
              <a:noFill/>
            </p:spPr>
            <p:txBody>
              <a:bodyPr wrap="none" lIns="0" tIns="0" rIns="0" bIns="0" rtlCol="0">
                <a:spAutoFit/>
              </a:bodyPr>
              <a:lstStyle/>
              <a:p>
                <a14:m>
                  <m:oMath xmlns:m="http://schemas.openxmlformats.org/officeDocument/2006/math">
                    <m:sSub>
                      <m:sSubPr>
                        <m:ctrlPr>
                          <a:rPr lang="pt-BR" i="1" smtClean="0">
                            <a:solidFill>
                              <a:srgbClr val="002060"/>
                            </a:solidFill>
                            <a:latin typeface="Cambria Math" panose="02040503050406030204" pitchFamily="18" charset="0"/>
                          </a:rPr>
                        </m:ctrlPr>
                      </m:sSubPr>
                      <m:e>
                        <m:r>
                          <a:rPr lang="pt-BR" b="0" i="1" smtClean="0">
                            <a:solidFill>
                              <a:srgbClr val="002060"/>
                            </a:solidFill>
                            <a:latin typeface="Cambria Math" panose="02040503050406030204" pitchFamily="18" charset="0"/>
                          </a:rPr>
                          <m:t>𝑅</m:t>
                        </m:r>
                      </m:e>
                      <m:sub>
                        <m:r>
                          <a:rPr lang="pt-BR" b="0" i="1" smtClean="0">
                            <a:solidFill>
                              <a:srgbClr val="002060"/>
                            </a:solidFill>
                            <a:latin typeface="Cambria Math" panose="02040503050406030204" pitchFamily="18" charset="0"/>
                          </a:rPr>
                          <m:t>𝑐</m:t>
                        </m:r>
                        <m:r>
                          <a:rPr lang="pt-BR" b="0" i="1" smtClean="0">
                            <a:solidFill>
                              <a:srgbClr val="002060"/>
                            </a:solidFill>
                            <a:latin typeface="Cambria Math" panose="02040503050406030204" pitchFamily="18" charset="0"/>
                          </a:rPr>
                          <m:t>ô</m:t>
                        </m:r>
                        <m:r>
                          <a:rPr lang="pt-BR" b="0" i="1" smtClean="0">
                            <a:solidFill>
                              <a:srgbClr val="002060"/>
                            </a:solidFill>
                            <a:latin typeface="Cambria Math" panose="02040503050406030204" pitchFamily="18" charset="0"/>
                          </a:rPr>
                          <m:t>𝑛𝑐</m:t>
                        </m:r>
                      </m:sub>
                    </m:sSub>
                  </m:oMath>
                </a14:m>
                <a:r>
                  <a:rPr lang="pt-BR" dirty="0">
                    <a:solidFill>
                      <a:srgbClr val="002060"/>
                    </a:solidFill>
                  </a:rPr>
                  <a:t> = 30 cm</a:t>
                </a:r>
              </a:p>
            </p:txBody>
          </p:sp>
        </mc:Choice>
        <mc:Fallback xmlns="">
          <p:sp>
            <p:nvSpPr>
              <p:cNvPr id="10" name="CaixaDeTexto 9"/>
              <p:cNvSpPr txBox="1">
                <a:spLocks noRot="1" noChangeAspect="1" noMove="1" noResize="1" noEditPoints="1" noAdjustHandles="1" noChangeArrowheads="1" noChangeShapeType="1" noTextEdit="1"/>
              </p:cNvSpPr>
              <p:nvPr/>
            </p:nvSpPr>
            <p:spPr>
              <a:xfrm>
                <a:off x="232876" y="4062099"/>
                <a:ext cx="1789144" cy="369332"/>
              </a:xfrm>
              <a:prstGeom prst="rect">
                <a:avLst/>
              </a:prstGeom>
              <a:blipFill>
                <a:blip r:embed="rId5"/>
                <a:stretch>
                  <a:fillRect l="-5782" t="-24590" r="-8844" b="-49180"/>
                </a:stretch>
              </a:blipFill>
            </p:spPr>
            <p:txBody>
              <a:bodyPr/>
              <a:lstStyle/>
              <a:p>
                <a:r>
                  <a:rPr lang="pt-BR">
                    <a:noFill/>
                  </a:rPr>
                  <a:t> </a:t>
                </a:r>
              </a:p>
            </p:txBody>
          </p:sp>
        </mc:Fallback>
      </mc:AlternateContent>
      <p:pic>
        <p:nvPicPr>
          <p:cNvPr id="11" name="Imagem 10"/>
          <p:cNvPicPr>
            <a:picLocks noChangeAspect="1"/>
          </p:cNvPicPr>
          <p:nvPr/>
        </p:nvPicPr>
        <p:blipFill>
          <a:blip r:embed="rId6"/>
          <a:stretch>
            <a:fillRect/>
          </a:stretch>
        </p:blipFill>
        <p:spPr>
          <a:xfrm>
            <a:off x="4844456" y="1199727"/>
            <a:ext cx="3600400" cy="1503732"/>
          </a:xfrm>
          <a:prstGeom prst="rect">
            <a:avLst/>
          </a:prstGeom>
        </p:spPr>
      </p:pic>
      <mc:AlternateContent xmlns:mc="http://schemas.openxmlformats.org/markup-compatibility/2006" xmlns:a14="http://schemas.microsoft.com/office/drawing/2010/main">
        <mc:Choice Requires="a14">
          <p:sp>
            <p:nvSpPr>
              <p:cNvPr id="12" name="CaixaDeTexto 11"/>
              <p:cNvSpPr txBox="1"/>
              <p:nvPr/>
            </p:nvSpPr>
            <p:spPr>
              <a:xfrm>
                <a:off x="4953724" y="3004000"/>
                <a:ext cx="2564228" cy="307777"/>
              </a:xfrm>
              <a:prstGeom prst="rect">
                <a:avLst/>
              </a:prstGeom>
              <a:noFill/>
            </p:spPr>
            <p:txBody>
              <a:bodyPr wrap="none" lIns="0" tIns="0" rIns="0" bIns="0" rtlCol="0">
                <a:spAutoFit/>
              </a:bodyPr>
              <a:lstStyle/>
              <a:p>
                <a14:m>
                  <m:oMath xmlns:m="http://schemas.openxmlformats.org/officeDocument/2006/math">
                    <m:sSub>
                      <m:sSubPr>
                        <m:ctrlPr>
                          <a:rPr lang="pt-BR" sz="2000" i="1" smtClean="0">
                            <a:solidFill>
                              <a:srgbClr val="002060"/>
                            </a:solidFill>
                            <a:latin typeface="Cambria Math" panose="02040503050406030204" pitchFamily="18" charset="0"/>
                          </a:rPr>
                        </m:ctrlPr>
                      </m:sSubPr>
                      <m:e>
                        <m:r>
                          <a:rPr lang="pt-BR" sz="2000" b="0" i="1" smtClean="0">
                            <a:solidFill>
                              <a:srgbClr val="002060"/>
                            </a:solidFill>
                            <a:latin typeface="Cambria Math" panose="02040503050406030204" pitchFamily="18" charset="0"/>
                          </a:rPr>
                          <m:t>𝑅</m:t>
                        </m:r>
                      </m:e>
                      <m:sub>
                        <m:r>
                          <a:rPr lang="pt-BR" sz="2000" b="0" i="1" smtClean="0">
                            <a:solidFill>
                              <a:srgbClr val="002060"/>
                            </a:solidFill>
                            <a:latin typeface="Cambria Math" panose="02040503050406030204" pitchFamily="18" charset="0"/>
                          </a:rPr>
                          <m:t>𝑐</m:t>
                        </m:r>
                        <m:r>
                          <a:rPr lang="pt-BR" sz="2000" b="0" i="1" smtClean="0">
                            <a:solidFill>
                              <a:srgbClr val="002060"/>
                            </a:solidFill>
                            <a:latin typeface="Cambria Math" panose="02040503050406030204" pitchFamily="18" charset="0"/>
                          </a:rPr>
                          <m:t>ô</m:t>
                        </m:r>
                        <m:r>
                          <a:rPr lang="pt-BR" sz="2000" b="0" i="1" smtClean="0">
                            <a:solidFill>
                              <a:srgbClr val="002060"/>
                            </a:solidFill>
                            <a:latin typeface="Cambria Math" panose="02040503050406030204" pitchFamily="18" charset="0"/>
                          </a:rPr>
                          <m:t>𝑛𝑐</m:t>
                        </m:r>
                      </m:sub>
                    </m:sSub>
                  </m:oMath>
                </a14:m>
                <a:r>
                  <a:rPr lang="pt-BR" sz="2000" dirty="0">
                    <a:solidFill>
                      <a:srgbClr val="002060"/>
                    </a:solidFill>
                  </a:rPr>
                  <a:t> = - 30 cm = - 0,3 m</a:t>
                </a:r>
              </a:p>
            </p:txBody>
          </p:sp>
        </mc:Choice>
        <mc:Fallback xmlns="">
          <p:sp>
            <p:nvSpPr>
              <p:cNvPr id="12" name="CaixaDeTexto 11"/>
              <p:cNvSpPr txBox="1">
                <a:spLocks noRot="1" noChangeAspect="1" noMove="1" noResize="1" noEditPoints="1" noAdjustHandles="1" noChangeArrowheads="1" noChangeShapeType="1" noTextEdit="1"/>
              </p:cNvSpPr>
              <p:nvPr/>
            </p:nvSpPr>
            <p:spPr>
              <a:xfrm>
                <a:off x="4953724" y="3004000"/>
                <a:ext cx="2564228" cy="307777"/>
              </a:xfrm>
              <a:prstGeom prst="rect">
                <a:avLst/>
              </a:prstGeom>
              <a:blipFill>
                <a:blip r:embed="rId7"/>
                <a:stretch>
                  <a:fillRect l="-3571" t="-26000" r="-5238" b="-500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3" name="CaixaDeTexto 12"/>
              <p:cNvSpPr txBox="1"/>
              <p:nvPr/>
            </p:nvSpPr>
            <p:spPr>
              <a:xfrm>
                <a:off x="4937450" y="3429000"/>
                <a:ext cx="1262782" cy="331437"/>
              </a:xfrm>
              <a:prstGeom prst="rect">
                <a:avLst/>
              </a:prstGeom>
              <a:noFill/>
            </p:spPr>
            <p:txBody>
              <a:bodyPr wrap="none" lIns="0" tIns="0" rIns="0" bIns="0" rtlCol="0">
                <a:spAutoFit/>
              </a:bodyPr>
              <a:lstStyle/>
              <a:p>
                <a14:m>
                  <m:oMath xmlns:m="http://schemas.openxmlformats.org/officeDocument/2006/math">
                    <m:sSub>
                      <m:sSubPr>
                        <m:ctrlPr>
                          <a:rPr lang="pt-BR" sz="2000" i="1" smtClean="0">
                            <a:solidFill>
                              <a:srgbClr val="FF0000"/>
                            </a:solidFill>
                            <a:latin typeface="Cambria Math" panose="02040503050406030204" pitchFamily="18" charset="0"/>
                          </a:rPr>
                        </m:ctrlPr>
                      </m:sSubPr>
                      <m:e>
                        <m:r>
                          <a:rPr lang="pt-BR" sz="2000" b="0" i="1" smtClean="0">
                            <a:solidFill>
                              <a:srgbClr val="FF0000"/>
                            </a:solidFill>
                            <a:latin typeface="Cambria Math" panose="02040503050406030204" pitchFamily="18" charset="0"/>
                          </a:rPr>
                          <m:t>𝑅</m:t>
                        </m:r>
                      </m:e>
                      <m:sub>
                        <m:r>
                          <a:rPr lang="pt-BR" sz="2000" b="0" i="1" smtClean="0">
                            <a:solidFill>
                              <a:srgbClr val="FF0000"/>
                            </a:solidFill>
                            <a:latin typeface="Cambria Math" panose="02040503050406030204" pitchFamily="18" charset="0"/>
                          </a:rPr>
                          <m:t>𝑝𝑙𝑎𝑛𝑎</m:t>
                        </m:r>
                      </m:sub>
                    </m:sSub>
                  </m:oMath>
                </a14:m>
                <a:r>
                  <a:rPr lang="pt-BR" sz="2000" dirty="0">
                    <a:solidFill>
                      <a:srgbClr val="FF0000"/>
                    </a:solidFill>
                  </a:rPr>
                  <a:t> </a:t>
                </a:r>
                <a14:m>
                  <m:oMath xmlns:m="http://schemas.openxmlformats.org/officeDocument/2006/math">
                    <m:r>
                      <a:rPr lang="pt-BR" sz="2000" i="1" dirty="0" smtClean="0">
                        <a:solidFill>
                          <a:srgbClr val="FF0000"/>
                        </a:solidFill>
                        <a:latin typeface="Cambria Math" panose="02040503050406030204" pitchFamily="18" charset="0"/>
                        <a:ea typeface="Cambria Math" panose="02040503050406030204" pitchFamily="18" charset="0"/>
                      </a:rPr>
                      <m:t>→</m:t>
                    </m:r>
                  </m:oMath>
                </a14:m>
                <a:r>
                  <a:rPr lang="pt-BR" sz="2000" dirty="0">
                    <a:solidFill>
                      <a:srgbClr val="FF0000"/>
                    </a:solidFill>
                  </a:rPr>
                  <a:t> </a:t>
                </a:r>
                <a:r>
                  <a:rPr lang="pt-BR" sz="2000" dirty="0">
                    <a:solidFill>
                      <a:srgbClr val="FF0000"/>
                    </a:solidFill>
                    <a:latin typeface="Aharoni" panose="02010803020104030203" pitchFamily="2" charset="-79"/>
                    <a:cs typeface="Aharoni" panose="02010803020104030203" pitchFamily="2" charset="-79"/>
                  </a:rPr>
                  <a:t>∞</a:t>
                </a:r>
              </a:p>
            </p:txBody>
          </p:sp>
        </mc:Choice>
        <mc:Fallback xmlns="">
          <p:sp>
            <p:nvSpPr>
              <p:cNvPr id="13" name="CaixaDeTexto 12"/>
              <p:cNvSpPr txBox="1">
                <a:spLocks noRot="1" noChangeAspect="1" noMove="1" noResize="1" noEditPoints="1" noAdjustHandles="1" noChangeArrowheads="1" noChangeShapeType="1" noTextEdit="1"/>
              </p:cNvSpPr>
              <p:nvPr/>
            </p:nvSpPr>
            <p:spPr>
              <a:xfrm>
                <a:off x="4937450" y="3429000"/>
                <a:ext cx="1262782" cy="331437"/>
              </a:xfrm>
              <a:prstGeom prst="rect">
                <a:avLst/>
              </a:prstGeom>
              <a:blipFill>
                <a:blip r:embed="rId8"/>
                <a:stretch>
                  <a:fillRect l="-7246" t="-24074" r="-8696" b="-38889"/>
                </a:stretch>
              </a:blipFill>
            </p:spPr>
            <p:txBody>
              <a:bodyPr/>
              <a:lstStyle/>
              <a:p>
                <a:r>
                  <a:rPr lang="pt-BR">
                    <a:noFill/>
                  </a:rPr>
                  <a:t> </a:t>
                </a:r>
              </a:p>
            </p:txBody>
          </p:sp>
        </mc:Fallback>
      </mc:AlternateContent>
      <p:sp>
        <p:nvSpPr>
          <p:cNvPr id="16" name="CaixaDeTexto 15"/>
          <p:cNvSpPr txBox="1"/>
          <p:nvPr/>
        </p:nvSpPr>
        <p:spPr>
          <a:xfrm>
            <a:off x="4876741" y="3804292"/>
            <a:ext cx="4844505" cy="400110"/>
          </a:xfrm>
          <a:prstGeom prst="rect">
            <a:avLst/>
          </a:prstGeom>
          <a:noFill/>
        </p:spPr>
        <p:txBody>
          <a:bodyPr wrap="square" rtlCol="0">
            <a:spAutoFit/>
          </a:bodyPr>
          <a:lstStyle/>
          <a:p>
            <a:r>
              <a:rPr lang="pt-BR" sz="2000" dirty="0"/>
              <a:t>f = - 60 cm = - 0,6 m (lente divergente)</a:t>
            </a:r>
          </a:p>
        </p:txBody>
      </p:sp>
      <mc:AlternateContent xmlns:mc="http://schemas.openxmlformats.org/markup-compatibility/2006" xmlns:a14="http://schemas.microsoft.com/office/drawing/2010/main">
        <mc:Choice Requires="a14">
          <p:sp>
            <p:nvSpPr>
              <p:cNvPr id="18" name="CaixaDeTexto 17"/>
              <p:cNvSpPr txBox="1"/>
              <p:nvPr/>
            </p:nvSpPr>
            <p:spPr>
              <a:xfrm>
                <a:off x="9923874" y="2978912"/>
                <a:ext cx="1932766" cy="49725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𝑛</m:t>
                        </m:r>
                      </m:e>
                      <m:sub>
                        <m:r>
                          <a:rPr lang="pt-BR" b="0" i="1" smtClean="0">
                            <a:latin typeface="Cambria Math" panose="02040503050406030204" pitchFamily="18" charset="0"/>
                          </a:rPr>
                          <m:t>𝑎𝑟</m:t>
                        </m:r>
                        <m:r>
                          <a:rPr lang="pt-BR" b="0" i="1" smtClean="0">
                            <a:latin typeface="Cambria Math" panose="02040503050406030204" pitchFamily="18" charset="0"/>
                          </a:rPr>
                          <m:t> (</m:t>
                        </m:r>
                        <m:r>
                          <a:rPr lang="pt-BR" b="0" i="1" smtClean="0">
                            <a:latin typeface="Cambria Math" panose="02040503050406030204" pitchFamily="18" charset="0"/>
                          </a:rPr>
                          <m:t>𝑚𝑒𝑖𝑜</m:t>
                        </m:r>
                        <m:r>
                          <a:rPr lang="pt-BR" b="0" i="1" smtClean="0">
                            <a:latin typeface="Cambria Math" panose="02040503050406030204" pitchFamily="18" charset="0"/>
                          </a:rPr>
                          <m:t>)</m:t>
                        </m:r>
                      </m:sub>
                    </m:sSub>
                  </m:oMath>
                </a14:m>
                <a:r>
                  <a:rPr lang="pt-BR" dirty="0"/>
                  <a:t> = 1</a:t>
                </a:r>
              </a:p>
            </p:txBody>
          </p:sp>
        </mc:Choice>
        <mc:Fallback xmlns="">
          <p:sp>
            <p:nvSpPr>
              <p:cNvPr id="18" name="CaixaDeTexto 17"/>
              <p:cNvSpPr txBox="1">
                <a:spLocks noRot="1" noChangeAspect="1" noMove="1" noResize="1" noEditPoints="1" noAdjustHandles="1" noChangeArrowheads="1" noChangeShapeType="1" noTextEdit="1"/>
              </p:cNvSpPr>
              <p:nvPr/>
            </p:nvSpPr>
            <p:spPr>
              <a:xfrm>
                <a:off x="9923874" y="2978912"/>
                <a:ext cx="1932766" cy="497252"/>
              </a:xfrm>
              <a:prstGeom prst="rect">
                <a:avLst/>
              </a:prstGeom>
              <a:blipFill>
                <a:blip r:embed="rId9"/>
                <a:stretch>
                  <a:fillRect t="-9877" r="-2208" b="-20988"/>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9" name="CaixaDeTexto 18"/>
              <p:cNvSpPr txBox="1"/>
              <p:nvPr/>
            </p:nvSpPr>
            <p:spPr>
              <a:xfrm>
                <a:off x="9937269" y="3440802"/>
                <a:ext cx="1735631" cy="461665"/>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𝑛</m:t>
                        </m:r>
                      </m:e>
                      <m:sub>
                        <m:r>
                          <a:rPr lang="pt-BR" b="0" i="1" smtClean="0">
                            <a:latin typeface="Cambria Math" panose="02040503050406030204" pitchFamily="18" charset="0"/>
                          </a:rPr>
                          <m:t>𝑙𝑒𝑛𝑡𝑒</m:t>
                        </m:r>
                        <m:r>
                          <a:rPr lang="pt-BR" b="0" i="1" smtClean="0">
                            <a:latin typeface="Cambria Math" panose="02040503050406030204" pitchFamily="18" charset="0"/>
                          </a:rPr>
                          <m:t> </m:t>
                        </m:r>
                      </m:sub>
                    </m:sSub>
                  </m:oMath>
                </a14:m>
                <a:r>
                  <a:rPr lang="pt-BR" dirty="0"/>
                  <a:t> = ?</a:t>
                </a:r>
              </a:p>
            </p:txBody>
          </p:sp>
        </mc:Choice>
        <mc:Fallback xmlns="">
          <p:sp>
            <p:nvSpPr>
              <p:cNvPr id="19" name="CaixaDeTexto 18"/>
              <p:cNvSpPr txBox="1">
                <a:spLocks noRot="1" noChangeAspect="1" noMove="1" noResize="1" noEditPoints="1" noAdjustHandles="1" noChangeArrowheads="1" noChangeShapeType="1" noTextEdit="1"/>
              </p:cNvSpPr>
              <p:nvPr/>
            </p:nvSpPr>
            <p:spPr>
              <a:xfrm>
                <a:off x="9937269" y="3440802"/>
                <a:ext cx="1735631" cy="461665"/>
              </a:xfrm>
              <a:prstGeom prst="rect">
                <a:avLst/>
              </a:prstGeom>
              <a:blipFill>
                <a:blip r:embed="rId10"/>
                <a:stretch>
                  <a:fillRect t="-10526" b="-28947"/>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0" name="CaixaDeTexto 19"/>
              <p:cNvSpPr txBox="1"/>
              <p:nvPr/>
            </p:nvSpPr>
            <p:spPr>
              <a:xfrm>
                <a:off x="199227" y="4846080"/>
                <a:ext cx="4104456" cy="595419"/>
              </a:xfrm>
              <a:prstGeom prst="rect">
                <a:avLst/>
              </a:prstGeom>
              <a:noFill/>
            </p:spPr>
            <p:txBody>
              <a:bodyPr wrap="square" lIns="0" tIns="0" rIns="0" bIns="0" rtlCol="0">
                <a:spAutoFit/>
              </a:bodyPr>
              <a:lstStyle/>
              <a:p>
                <a14:m>
                  <m:oMath xmlns:m="http://schemas.openxmlformats.org/officeDocument/2006/math">
                    <m:r>
                      <m:rPr>
                        <m:sty m:val="p"/>
                      </m:rPr>
                      <a:rPr lang="pt-BR" sz="2500" b="0" i="0" smtClean="0">
                        <a:latin typeface="Cambria Math" panose="02040503050406030204" pitchFamily="18" charset="0"/>
                      </a:rPr>
                      <m:t>C</m:t>
                    </m:r>
                    <m:r>
                      <a:rPr lang="pt-BR" sz="2500" b="0" i="0" smtClean="0">
                        <a:latin typeface="Cambria Math" panose="02040503050406030204" pitchFamily="18" charset="0"/>
                      </a:rPr>
                      <m:t>= </m:t>
                    </m:r>
                    <m:f>
                      <m:fPr>
                        <m:ctrlPr>
                          <a:rPr lang="pt-BR" sz="2500" i="1" smtClean="0">
                            <a:latin typeface="Cambria Math" panose="02040503050406030204" pitchFamily="18" charset="0"/>
                          </a:rPr>
                        </m:ctrlPr>
                      </m:fPr>
                      <m:num>
                        <m:r>
                          <a:rPr lang="pt-BR" sz="2500" b="0" i="0" smtClean="0">
                            <a:latin typeface="Cambria Math" panose="02040503050406030204" pitchFamily="18" charset="0"/>
                          </a:rPr>
                          <m:t>1</m:t>
                        </m:r>
                      </m:num>
                      <m:den>
                        <m:r>
                          <m:rPr>
                            <m:sty m:val="p"/>
                          </m:rPr>
                          <a:rPr lang="pt-BR" sz="2500" b="0" i="0" smtClean="0">
                            <a:latin typeface="Cambria Math" panose="02040503050406030204" pitchFamily="18" charset="0"/>
                          </a:rPr>
                          <m:t>f</m:t>
                        </m:r>
                      </m:den>
                    </m:f>
                  </m:oMath>
                </a14:m>
                <a:r>
                  <a:rPr lang="pt-BR" sz="2500" dirty="0"/>
                  <a:t> = (</a:t>
                </a:r>
                <a14:m>
                  <m:oMath xmlns:m="http://schemas.openxmlformats.org/officeDocument/2006/math">
                    <m:f>
                      <m:fPr>
                        <m:ctrlPr>
                          <a:rPr lang="pt-BR" sz="2500" i="1" smtClean="0">
                            <a:latin typeface="Cambria Math" panose="02040503050406030204" pitchFamily="18" charset="0"/>
                          </a:rPr>
                        </m:ctrlPr>
                      </m:fPr>
                      <m:num>
                        <m:sSub>
                          <m:sSubPr>
                            <m:ctrlPr>
                              <a:rPr lang="pt-BR" sz="2500" i="1" smtClean="0">
                                <a:latin typeface="Cambria Math" panose="02040503050406030204" pitchFamily="18" charset="0"/>
                              </a:rPr>
                            </m:ctrlPr>
                          </m:sSubPr>
                          <m:e>
                            <m:r>
                              <m:rPr>
                                <m:sty m:val="p"/>
                              </m:rPr>
                              <a:rPr lang="pt-BR" sz="2500" b="0" i="0" smtClean="0">
                                <a:latin typeface="Cambria Math" panose="02040503050406030204" pitchFamily="18" charset="0"/>
                              </a:rPr>
                              <m:t>n</m:t>
                            </m:r>
                          </m:e>
                          <m:sub>
                            <m:r>
                              <m:rPr>
                                <m:sty m:val="p"/>
                              </m:rPr>
                              <a:rPr lang="pt-BR" sz="2500" b="0" i="0" smtClean="0">
                                <a:latin typeface="Cambria Math" panose="02040503050406030204" pitchFamily="18" charset="0"/>
                              </a:rPr>
                              <m:t>lente</m:t>
                            </m:r>
                          </m:sub>
                        </m:sSub>
                      </m:num>
                      <m:den>
                        <m:sSub>
                          <m:sSubPr>
                            <m:ctrlPr>
                              <a:rPr lang="pt-BR" sz="2500" i="1" smtClean="0">
                                <a:latin typeface="Cambria Math" panose="02040503050406030204" pitchFamily="18" charset="0"/>
                              </a:rPr>
                            </m:ctrlPr>
                          </m:sSubPr>
                          <m:e>
                            <m:r>
                              <m:rPr>
                                <m:sty m:val="p"/>
                              </m:rPr>
                              <a:rPr lang="pt-BR" sz="2500" b="0" i="0" smtClean="0">
                                <a:latin typeface="Cambria Math" panose="02040503050406030204" pitchFamily="18" charset="0"/>
                              </a:rPr>
                              <m:t>n</m:t>
                            </m:r>
                          </m:e>
                          <m:sub>
                            <m:r>
                              <m:rPr>
                                <m:sty m:val="p"/>
                              </m:rPr>
                              <a:rPr lang="pt-BR" sz="2500" b="0" i="0" smtClean="0">
                                <a:latin typeface="Cambria Math" panose="02040503050406030204" pitchFamily="18" charset="0"/>
                              </a:rPr>
                              <m:t>meio</m:t>
                            </m:r>
                          </m:sub>
                        </m:sSub>
                      </m:den>
                    </m:f>
                    <m:r>
                      <a:rPr lang="pt-BR" sz="2500" b="0" i="0" smtClean="0">
                        <a:latin typeface="Cambria Math" panose="02040503050406030204" pitchFamily="18" charset="0"/>
                      </a:rPr>
                      <m:t> −1).(</m:t>
                    </m:r>
                    <m:f>
                      <m:fPr>
                        <m:ctrlPr>
                          <a:rPr lang="pt-BR" sz="2500" b="0" i="1" smtClean="0">
                            <a:latin typeface="Cambria Math" panose="02040503050406030204" pitchFamily="18" charset="0"/>
                          </a:rPr>
                        </m:ctrlPr>
                      </m:fPr>
                      <m:num>
                        <m:r>
                          <a:rPr lang="pt-BR" sz="2500" b="0" i="0" smtClean="0">
                            <a:latin typeface="Cambria Math" panose="02040503050406030204" pitchFamily="18" charset="0"/>
                          </a:rPr>
                          <m:t>1</m:t>
                        </m:r>
                      </m:num>
                      <m:den>
                        <m:sSub>
                          <m:sSubPr>
                            <m:ctrlPr>
                              <a:rPr lang="pt-BR" sz="2500" b="0" i="1" smtClean="0">
                                <a:latin typeface="Cambria Math" panose="02040503050406030204" pitchFamily="18" charset="0"/>
                              </a:rPr>
                            </m:ctrlPr>
                          </m:sSubPr>
                          <m:e>
                            <m:r>
                              <m:rPr>
                                <m:sty m:val="p"/>
                              </m:rPr>
                              <a:rPr lang="pt-BR" sz="2500" b="0" i="0" smtClean="0">
                                <a:latin typeface="Cambria Math" panose="02040503050406030204" pitchFamily="18" charset="0"/>
                              </a:rPr>
                              <m:t>R</m:t>
                            </m:r>
                          </m:e>
                          <m:sub>
                            <m:r>
                              <a:rPr lang="pt-BR" sz="2500" b="0" i="0" smtClean="0">
                                <a:latin typeface="Cambria Math" panose="02040503050406030204" pitchFamily="18" charset="0"/>
                              </a:rPr>
                              <m:t>1</m:t>
                            </m:r>
                          </m:sub>
                        </m:sSub>
                      </m:den>
                    </m:f>
                  </m:oMath>
                </a14:m>
                <a:r>
                  <a:rPr lang="pt-BR" sz="2500" dirty="0"/>
                  <a:t> + </a:t>
                </a:r>
                <a14:m>
                  <m:oMath xmlns:m="http://schemas.openxmlformats.org/officeDocument/2006/math">
                    <m:f>
                      <m:fPr>
                        <m:ctrlPr>
                          <a:rPr lang="pt-BR" sz="2500" i="1" smtClean="0">
                            <a:latin typeface="Cambria Math" panose="02040503050406030204" pitchFamily="18" charset="0"/>
                          </a:rPr>
                        </m:ctrlPr>
                      </m:fPr>
                      <m:num>
                        <m:r>
                          <a:rPr lang="pt-BR" sz="2500" b="0" i="0" smtClean="0">
                            <a:latin typeface="Cambria Math" panose="02040503050406030204" pitchFamily="18" charset="0"/>
                          </a:rPr>
                          <m:t>1</m:t>
                        </m:r>
                      </m:num>
                      <m:den>
                        <m:sSub>
                          <m:sSubPr>
                            <m:ctrlPr>
                              <a:rPr lang="pt-BR" sz="2500" i="1" smtClean="0">
                                <a:latin typeface="Cambria Math" panose="02040503050406030204" pitchFamily="18" charset="0"/>
                              </a:rPr>
                            </m:ctrlPr>
                          </m:sSubPr>
                          <m:e>
                            <m:r>
                              <m:rPr>
                                <m:sty m:val="p"/>
                              </m:rPr>
                              <a:rPr lang="pt-BR" sz="2500" b="0" i="0" smtClean="0">
                                <a:latin typeface="Cambria Math" panose="02040503050406030204" pitchFamily="18" charset="0"/>
                              </a:rPr>
                              <m:t>R</m:t>
                            </m:r>
                          </m:e>
                          <m:sub>
                            <m:r>
                              <a:rPr lang="pt-BR" sz="2500" b="0" i="0" smtClean="0">
                                <a:latin typeface="Cambria Math" panose="02040503050406030204" pitchFamily="18" charset="0"/>
                              </a:rPr>
                              <m:t>2</m:t>
                            </m:r>
                          </m:sub>
                        </m:sSub>
                      </m:den>
                    </m:f>
                  </m:oMath>
                </a14:m>
                <a:r>
                  <a:rPr lang="pt-BR" sz="2500" dirty="0"/>
                  <a:t>)</a:t>
                </a:r>
              </a:p>
            </p:txBody>
          </p:sp>
        </mc:Choice>
        <mc:Fallback xmlns="">
          <p:sp>
            <p:nvSpPr>
              <p:cNvPr id="20" name="CaixaDeTexto 19"/>
              <p:cNvSpPr txBox="1">
                <a:spLocks noRot="1" noChangeAspect="1" noMove="1" noResize="1" noEditPoints="1" noAdjustHandles="1" noChangeArrowheads="1" noChangeShapeType="1" noTextEdit="1"/>
              </p:cNvSpPr>
              <p:nvPr/>
            </p:nvSpPr>
            <p:spPr>
              <a:xfrm>
                <a:off x="199227" y="4846080"/>
                <a:ext cx="4104456" cy="595419"/>
              </a:xfrm>
              <a:prstGeom prst="rect">
                <a:avLst/>
              </a:prstGeom>
              <a:blipFill>
                <a:blip r:embed="rId11"/>
                <a:stretch>
                  <a:fillRect t="-2041" b="-918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2" name="CaixaDeTexto 21"/>
              <p:cNvSpPr txBox="1"/>
              <p:nvPr/>
            </p:nvSpPr>
            <p:spPr>
              <a:xfrm>
                <a:off x="256098" y="5952964"/>
                <a:ext cx="4104456" cy="595419"/>
              </a:xfrm>
              <a:prstGeom prst="rect">
                <a:avLst/>
              </a:prstGeom>
              <a:noFill/>
            </p:spPr>
            <p:txBody>
              <a:bodyPr wrap="square" lIns="0" tIns="0" rIns="0" bIns="0" rtlCol="0">
                <a:spAutoFit/>
              </a:bodyPr>
              <a:lstStyle/>
              <a:p>
                <a14:m>
                  <m:oMath xmlns:m="http://schemas.openxmlformats.org/officeDocument/2006/math">
                    <m:f>
                      <m:fPr>
                        <m:ctrlPr>
                          <a:rPr lang="pt-BR" sz="2500" i="1" smtClean="0">
                            <a:latin typeface="Cambria Math" panose="02040503050406030204" pitchFamily="18" charset="0"/>
                          </a:rPr>
                        </m:ctrlPr>
                      </m:fPr>
                      <m:num>
                        <m:r>
                          <a:rPr lang="pt-BR" sz="2500" b="0" i="0" smtClean="0">
                            <a:latin typeface="Cambria Math" panose="02040503050406030204" pitchFamily="18" charset="0"/>
                          </a:rPr>
                          <m:t>1</m:t>
                        </m:r>
                      </m:num>
                      <m:den>
                        <m:r>
                          <a:rPr lang="pt-BR" sz="2500" b="0" i="0" smtClean="0">
                            <a:latin typeface="Cambria Math" panose="02040503050406030204" pitchFamily="18" charset="0"/>
                          </a:rPr>
                          <m:t>−0,6</m:t>
                        </m:r>
                      </m:den>
                    </m:f>
                  </m:oMath>
                </a14:m>
                <a:r>
                  <a:rPr lang="pt-BR" sz="2500" dirty="0"/>
                  <a:t> = (</a:t>
                </a:r>
                <a14:m>
                  <m:oMath xmlns:m="http://schemas.openxmlformats.org/officeDocument/2006/math">
                    <m:f>
                      <m:fPr>
                        <m:ctrlPr>
                          <a:rPr lang="pt-BR" sz="2500" i="1" smtClean="0">
                            <a:latin typeface="Cambria Math" panose="02040503050406030204" pitchFamily="18" charset="0"/>
                          </a:rPr>
                        </m:ctrlPr>
                      </m:fPr>
                      <m:num>
                        <m:sSub>
                          <m:sSubPr>
                            <m:ctrlPr>
                              <a:rPr lang="pt-BR" sz="2500" i="1" smtClean="0">
                                <a:latin typeface="Cambria Math" panose="02040503050406030204" pitchFamily="18" charset="0"/>
                              </a:rPr>
                            </m:ctrlPr>
                          </m:sSubPr>
                          <m:e>
                            <m:r>
                              <m:rPr>
                                <m:sty m:val="p"/>
                              </m:rPr>
                              <a:rPr lang="pt-BR" sz="2500" b="0" i="0" smtClean="0">
                                <a:latin typeface="Cambria Math" panose="02040503050406030204" pitchFamily="18" charset="0"/>
                              </a:rPr>
                              <m:t>n</m:t>
                            </m:r>
                          </m:e>
                          <m:sub>
                            <m:r>
                              <m:rPr>
                                <m:sty m:val="p"/>
                              </m:rPr>
                              <a:rPr lang="pt-BR" sz="2500" b="0" i="0" smtClean="0">
                                <a:latin typeface="Cambria Math" panose="02040503050406030204" pitchFamily="18" charset="0"/>
                              </a:rPr>
                              <m:t>lente</m:t>
                            </m:r>
                          </m:sub>
                        </m:sSub>
                      </m:num>
                      <m:den>
                        <m:r>
                          <a:rPr lang="pt-BR" sz="2500" i="1" smtClean="0">
                            <a:latin typeface="Cambria Math" panose="02040503050406030204" pitchFamily="18" charset="0"/>
                          </a:rPr>
                          <m:t>1</m:t>
                        </m:r>
                      </m:den>
                    </m:f>
                    <m:r>
                      <a:rPr lang="pt-BR" sz="2500" b="0" i="0" smtClean="0">
                        <a:latin typeface="Cambria Math" panose="02040503050406030204" pitchFamily="18" charset="0"/>
                      </a:rPr>
                      <m:t> −1).(</m:t>
                    </m:r>
                    <m:f>
                      <m:fPr>
                        <m:ctrlPr>
                          <a:rPr lang="pt-BR" sz="2500" b="0" i="1" smtClean="0">
                            <a:latin typeface="Cambria Math" panose="02040503050406030204" pitchFamily="18" charset="0"/>
                          </a:rPr>
                        </m:ctrlPr>
                      </m:fPr>
                      <m:num>
                        <m:r>
                          <a:rPr lang="pt-BR" sz="2500" b="0" i="0" smtClean="0">
                            <a:latin typeface="Cambria Math" panose="02040503050406030204" pitchFamily="18" charset="0"/>
                          </a:rPr>
                          <m:t>1</m:t>
                        </m:r>
                      </m:num>
                      <m:den>
                        <m:r>
                          <m:rPr>
                            <m:nor/>
                          </m:rPr>
                          <a:rPr lang="pt-BR" sz="2800" dirty="0">
                            <a:solidFill>
                              <a:srgbClr val="FF0000"/>
                            </a:solidFill>
                          </a:rPr>
                          <m:t>∞</m:t>
                        </m:r>
                      </m:den>
                    </m:f>
                  </m:oMath>
                </a14:m>
                <a:r>
                  <a:rPr lang="pt-BR" sz="2500" dirty="0"/>
                  <a:t> + </a:t>
                </a:r>
                <a14:m>
                  <m:oMath xmlns:m="http://schemas.openxmlformats.org/officeDocument/2006/math">
                    <m:f>
                      <m:fPr>
                        <m:ctrlPr>
                          <a:rPr lang="pt-BR" sz="2500" i="1" smtClean="0">
                            <a:latin typeface="Cambria Math" panose="02040503050406030204" pitchFamily="18" charset="0"/>
                          </a:rPr>
                        </m:ctrlPr>
                      </m:fPr>
                      <m:num>
                        <m:r>
                          <a:rPr lang="pt-BR" sz="2500" b="0" i="0" smtClean="0">
                            <a:latin typeface="Cambria Math" panose="02040503050406030204" pitchFamily="18" charset="0"/>
                          </a:rPr>
                          <m:t>1</m:t>
                        </m:r>
                      </m:num>
                      <m:den>
                        <m:r>
                          <a:rPr lang="pt-BR" sz="2500" i="1" smtClean="0">
                            <a:solidFill>
                              <a:srgbClr val="002060"/>
                            </a:solidFill>
                            <a:latin typeface="Cambria Math" panose="02040503050406030204" pitchFamily="18" charset="0"/>
                          </a:rPr>
                          <m:t>−</m:t>
                        </m:r>
                        <m:r>
                          <a:rPr lang="pt-BR" sz="2500" b="0" i="1" smtClean="0">
                            <a:solidFill>
                              <a:srgbClr val="002060"/>
                            </a:solidFill>
                            <a:latin typeface="Cambria Math" panose="02040503050406030204" pitchFamily="18" charset="0"/>
                          </a:rPr>
                          <m:t>0,3</m:t>
                        </m:r>
                      </m:den>
                    </m:f>
                  </m:oMath>
                </a14:m>
                <a:r>
                  <a:rPr lang="pt-BR" sz="2500" dirty="0"/>
                  <a:t>)</a:t>
                </a:r>
              </a:p>
            </p:txBody>
          </p:sp>
        </mc:Choice>
        <mc:Fallback xmlns="">
          <p:sp>
            <p:nvSpPr>
              <p:cNvPr id="22" name="CaixaDeTexto 21"/>
              <p:cNvSpPr txBox="1">
                <a:spLocks noRot="1" noChangeAspect="1" noMove="1" noResize="1" noEditPoints="1" noAdjustHandles="1" noChangeArrowheads="1" noChangeShapeType="1" noTextEdit="1"/>
              </p:cNvSpPr>
              <p:nvPr/>
            </p:nvSpPr>
            <p:spPr>
              <a:xfrm>
                <a:off x="256098" y="5952964"/>
                <a:ext cx="4104456" cy="595419"/>
              </a:xfrm>
              <a:prstGeom prst="rect">
                <a:avLst/>
              </a:prstGeom>
              <a:blipFill>
                <a:blip r:embed="rId12"/>
                <a:stretch>
                  <a:fillRect t="-2062" b="-10309"/>
                </a:stretch>
              </a:blipFill>
            </p:spPr>
            <p:txBody>
              <a:bodyPr/>
              <a:lstStyle/>
              <a:p>
                <a:r>
                  <a:rPr lang="pt-BR">
                    <a:noFill/>
                  </a:rPr>
                  <a:t> </a:t>
                </a:r>
              </a:p>
            </p:txBody>
          </p:sp>
        </mc:Fallback>
      </mc:AlternateContent>
      <p:cxnSp>
        <p:nvCxnSpPr>
          <p:cNvPr id="24" name="Conector de Seta Reta 23"/>
          <p:cNvCxnSpPr/>
          <p:nvPr/>
        </p:nvCxnSpPr>
        <p:spPr>
          <a:xfrm flipV="1">
            <a:off x="2826452" y="5811021"/>
            <a:ext cx="205776" cy="7521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CaixaDeTexto 24"/>
          <p:cNvSpPr txBox="1"/>
          <p:nvPr/>
        </p:nvSpPr>
        <p:spPr>
          <a:xfrm>
            <a:off x="2954743" y="5523275"/>
            <a:ext cx="659522" cy="461665"/>
          </a:xfrm>
          <a:prstGeom prst="rect">
            <a:avLst/>
          </a:prstGeom>
          <a:noFill/>
        </p:spPr>
        <p:txBody>
          <a:bodyPr wrap="square" rtlCol="0">
            <a:spAutoFit/>
          </a:bodyPr>
          <a:lstStyle/>
          <a:p>
            <a:r>
              <a:rPr lang="pt-BR" dirty="0"/>
              <a:t>0</a:t>
            </a:r>
          </a:p>
        </p:txBody>
      </p:sp>
      <mc:AlternateContent xmlns:mc="http://schemas.openxmlformats.org/markup-compatibility/2006" xmlns:a14="http://schemas.microsoft.com/office/drawing/2010/main">
        <mc:Choice Requires="a14">
          <p:sp>
            <p:nvSpPr>
              <p:cNvPr id="27" name="CaixaDeTexto 26"/>
              <p:cNvSpPr txBox="1"/>
              <p:nvPr/>
            </p:nvSpPr>
            <p:spPr>
              <a:xfrm>
                <a:off x="4889426" y="4820316"/>
                <a:ext cx="3096085" cy="574837"/>
              </a:xfrm>
              <a:prstGeom prst="rect">
                <a:avLst/>
              </a:prstGeom>
              <a:noFill/>
            </p:spPr>
            <p:txBody>
              <a:bodyPr wrap="square" lIns="0" tIns="0" rIns="0" bIns="0" rtlCol="0">
                <a:spAutoFit/>
              </a:bodyPr>
              <a:lstStyle/>
              <a:p>
                <a14:m>
                  <m:oMath xmlns:m="http://schemas.openxmlformats.org/officeDocument/2006/math">
                    <m:f>
                      <m:fPr>
                        <m:ctrlPr>
                          <a:rPr lang="pt-BR" sz="2500" i="1" smtClean="0">
                            <a:latin typeface="Cambria Math" panose="02040503050406030204" pitchFamily="18" charset="0"/>
                          </a:rPr>
                        </m:ctrlPr>
                      </m:fPr>
                      <m:num>
                        <m:r>
                          <a:rPr lang="pt-BR" sz="2500" b="0" i="0" smtClean="0">
                            <a:latin typeface="Cambria Math" panose="02040503050406030204" pitchFamily="18" charset="0"/>
                          </a:rPr>
                          <m:t>1</m:t>
                        </m:r>
                      </m:num>
                      <m:den>
                        <m:r>
                          <a:rPr lang="pt-BR" sz="2500" b="0" i="0" smtClean="0">
                            <a:latin typeface="Cambria Math" panose="02040503050406030204" pitchFamily="18" charset="0"/>
                          </a:rPr>
                          <m:t>−0,6</m:t>
                        </m:r>
                      </m:den>
                    </m:f>
                  </m:oMath>
                </a14:m>
                <a:r>
                  <a:rPr lang="pt-BR" sz="2500" dirty="0"/>
                  <a:t> = </a:t>
                </a:r>
                <a:r>
                  <a:rPr lang="pt-BR" sz="1800" dirty="0"/>
                  <a:t>(</a:t>
                </a:r>
                <a14:m>
                  <m:oMath xmlns:m="http://schemas.openxmlformats.org/officeDocument/2006/math">
                    <m:sSub>
                      <m:sSubPr>
                        <m:ctrlPr>
                          <a:rPr lang="pt-BR" sz="2000" i="1">
                            <a:latin typeface="Cambria Math" panose="02040503050406030204" pitchFamily="18" charset="0"/>
                          </a:rPr>
                        </m:ctrlPr>
                      </m:sSubPr>
                      <m:e>
                        <m:r>
                          <m:rPr>
                            <m:sty m:val="p"/>
                          </m:rPr>
                          <a:rPr lang="pt-BR" sz="2000">
                            <a:latin typeface="Cambria Math" panose="02040503050406030204" pitchFamily="18" charset="0"/>
                          </a:rPr>
                          <m:t>n</m:t>
                        </m:r>
                      </m:e>
                      <m:sub>
                        <m:r>
                          <m:rPr>
                            <m:sty m:val="p"/>
                          </m:rPr>
                          <a:rPr lang="pt-BR" sz="2000">
                            <a:latin typeface="Cambria Math" panose="02040503050406030204" pitchFamily="18" charset="0"/>
                          </a:rPr>
                          <m:t>lente</m:t>
                        </m:r>
                      </m:sub>
                    </m:sSub>
                    <m:r>
                      <a:rPr lang="pt-BR" sz="2000" b="0" i="0" smtClean="0">
                        <a:latin typeface="Cambria Math" panose="02040503050406030204" pitchFamily="18" charset="0"/>
                      </a:rPr>
                      <m:t> −1).(</m:t>
                    </m:r>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a:rPr lang="pt-BR" sz="2000" i="1" smtClean="0">
                            <a:solidFill>
                              <a:srgbClr val="002060"/>
                            </a:solidFill>
                            <a:latin typeface="Cambria Math" panose="02040503050406030204" pitchFamily="18" charset="0"/>
                          </a:rPr>
                          <m:t>−</m:t>
                        </m:r>
                        <m:r>
                          <a:rPr lang="pt-BR" sz="2000" b="0" i="1" smtClean="0">
                            <a:solidFill>
                              <a:srgbClr val="002060"/>
                            </a:solidFill>
                            <a:latin typeface="Cambria Math" panose="02040503050406030204" pitchFamily="18" charset="0"/>
                          </a:rPr>
                          <m:t>0,3</m:t>
                        </m:r>
                      </m:den>
                    </m:f>
                  </m:oMath>
                </a14:m>
                <a:r>
                  <a:rPr lang="pt-BR" sz="2500" dirty="0"/>
                  <a:t>)</a:t>
                </a:r>
              </a:p>
            </p:txBody>
          </p:sp>
        </mc:Choice>
        <mc:Fallback xmlns="">
          <p:sp>
            <p:nvSpPr>
              <p:cNvPr id="27" name="CaixaDeTexto 26"/>
              <p:cNvSpPr txBox="1">
                <a:spLocks noRot="1" noChangeAspect="1" noMove="1" noResize="1" noEditPoints="1" noAdjustHandles="1" noChangeArrowheads="1" noChangeShapeType="1" noTextEdit="1"/>
              </p:cNvSpPr>
              <p:nvPr/>
            </p:nvSpPr>
            <p:spPr>
              <a:xfrm>
                <a:off x="4889426" y="4820316"/>
                <a:ext cx="3096085" cy="574837"/>
              </a:xfrm>
              <a:prstGeom prst="rect">
                <a:avLst/>
              </a:prstGeom>
              <a:blipFill>
                <a:blip r:embed="rId13"/>
                <a:stretch>
                  <a:fillRect t="-2128" b="-13830"/>
                </a:stretch>
              </a:blipFill>
            </p:spPr>
            <p:txBody>
              <a:bodyPr/>
              <a:lstStyle/>
              <a:p>
                <a:r>
                  <a:rPr lang="pt-BR">
                    <a:noFill/>
                  </a:rPr>
                  <a:t> </a:t>
                </a:r>
              </a:p>
            </p:txBody>
          </p:sp>
        </mc:Fallback>
      </mc:AlternateContent>
      <p:sp>
        <p:nvSpPr>
          <p:cNvPr id="29" name="CaixaDeTexto 28"/>
          <p:cNvSpPr txBox="1"/>
          <p:nvPr/>
        </p:nvSpPr>
        <p:spPr>
          <a:xfrm>
            <a:off x="4435078" y="4570659"/>
            <a:ext cx="908696" cy="369332"/>
          </a:xfrm>
          <a:prstGeom prst="rect">
            <a:avLst/>
          </a:prstGeom>
          <a:noFill/>
        </p:spPr>
        <p:txBody>
          <a:bodyPr wrap="square" rtlCol="0">
            <a:spAutoFit/>
          </a:bodyPr>
          <a:lstStyle/>
          <a:p>
            <a:r>
              <a:rPr lang="pt-BR" sz="1800" dirty="0">
                <a:latin typeface="+mn-lt"/>
              </a:rPr>
              <a:t>x(-1)</a:t>
            </a:r>
          </a:p>
        </p:txBody>
      </p:sp>
      <p:sp>
        <p:nvSpPr>
          <p:cNvPr id="30" name="CaixaDeTexto 29"/>
          <p:cNvSpPr txBox="1"/>
          <p:nvPr/>
        </p:nvSpPr>
        <p:spPr>
          <a:xfrm>
            <a:off x="7531163" y="4534286"/>
            <a:ext cx="908696" cy="369332"/>
          </a:xfrm>
          <a:prstGeom prst="rect">
            <a:avLst/>
          </a:prstGeom>
          <a:noFill/>
        </p:spPr>
        <p:txBody>
          <a:bodyPr wrap="square" rtlCol="0">
            <a:spAutoFit/>
          </a:bodyPr>
          <a:lstStyle/>
          <a:p>
            <a:r>
              <a:rPr lang="pt-BR" sz="1800" dirty="0">
                <a:latin typeface="+mn-lt"/>
              </a:rPr>
              <a:t>x(-1)</a:t>
            </a:r>
          </a:p>
        </p:txBody>
      </p:sp>
      <mc:AlternateContent xmlns:mc="http://schemas.openxmlformats.org/markup-compatibility/2006" xmlns:a14="http://schemas.microsoft.com/office/drawing/2010/main">
        <mc:Choice Requires="a14">
          <p:sp>
            <p:nvSpPr>
              <p:cNvPr id="32" name="CaixaDeTexto 31"/>
              <p:cNvSpPr txBox="1"/>
              <p:nvPr/>
            </p:nvSpPr>
            <p:spPr>
              <a:xfrm>
                <a:off x="4982420" y="5884900"/>
                <a:ext cx="3096085" cy="574837"/>
              </a:xfrm>
              <a:prstGeom prst="rect">
                <a:avLst/>
              </a:prstGeom>
              <a:noFill/>
            </p:spPr>
            <p:txBody>
              <a:bodyPr wrap="square" lIns="0" tIns="0" rIns="0" bIns="0" rtlCol="0">
                <a:spAutoFit/>
              </a:bodyPr>
              <a:lstStyle/>
              <a:p>
                <a14:m>
                  <m:oMath xmlns:m="http://schemas.openxmlformats.org/officeDocument/2006/math">
                    <m:f>
                      <m:fPr>
                        <m:ctrlPr>
                          <a:rPr lang="pt-BR" sz="2500" i="1" smtClean="0">
                            <a:latin typeface="Cambria Math" panose="02040503050406030204" pitchFamily="18" charset="0"/>
                          </a:rPr>
                        </m:ctrlPr>
                      </m:fPr>
                      <m:num>
                        <m:r>
                          <a:rPr lang="pt-BR" sz="2500" b="0" i="0" smtClean="0">
                            <a:latin typeface="Cambria Math" panose="02040503050406030204" pitchFamily="18" charset="0"/>
                          </a:rPr>
                          <m:t>1</m:t>
                        </m:r>
                      </m:num>
                      <m:den>
                        <m:r>
                          <a:rPr lang="pt-BR" sz="2500" b="0" i="0" smtClean="0">
                            <a:latin typeface="Cambria Math" panose="02040503050406030204" pitchFamily="18" charset="0"/>
                          </a:rPr>
                          <m:t>0,6</m:t>
                        </m:r>
                      </m:den>
                    </m:f>
                  </m:oMath>
                </a14:m>
                <a:r>
                  <a:rPr lang="pt-BR" sz="2500" dirty="0"/>
                  <a:t> = </a:t>
                </a:r>
                <a:r>
                  <a:rPr lang="pt-BR" sz="1800" dirty="0"/>
                  <a:t>(</a:t>
                </a:r>
                <a14:m>
                  <m:oMath xmlns:m="http://schemas.openxmlformats.org/officeDocument/2006/math">
                    <m:sSub>
                      <m:sSubPr>
                        <m:ctrlPr>
                          <a:rPr lang="pt-BR" sz="2000" i="1">
                            <a:latin typeface="Cambria Math" panose="02040503050406030204" pitchFamily="18" charset="0"/>
                          </a:rPr>
                        </m:ctrlPr>
                      </m:sSubPr>
                      <m:e>
                        <m:r>
                          <m:rPr>
                            <m:sty m:val="p"/>
                          </m:rPr>
                          <a:rPr lang="pt-BR" sz="2000">
                            <a:latin typeface="Cambria Math" panose="02040503050406030204" pitchFamily="18" charset="0"/>
                          </a:rPr>
                          <m:t>n</m:t>
                        </m:r>
                      </m:e>
                      <m:sub>
                        <m:r>
                          <m:rPr>
                            <m:sty m:val="p"/>
                          </m:rPr>
                          <a:rPr lang="pt-BR" sz="2000">
                            <a:latin typeface="Cambria Math" panose="02040503050406030204" pitchFamily="18" charset="0"/>
                          </a:rPr>
                          <m:t>lente</m:t>
                        </m:r>
                      </m:sub>
                    </m:sSub>
                    <m:r>
                      <a:rPr lang="pt-BR" sz="2000" b="0" i="0" smtClean="0">
                        <a:latin typeface="Cambria Math" panose="02040503050406030204" pitchFamily="18" charset="0"/>
                      </a:rPr>
                      <m:t> −1).(</m:t>
                    </m:r>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a:rPr lang="pt-BR" sz="2000" b="0" i="1" smtClean="0">
                            <a:solidFill>
                              <a:srgbClr val="002060"/>
                            </a:solidFill>
                            <a:latin typeface="Cambria Math" panose="02040503050406030204" pitchFamily="18" charset="0"/>
                          </a:rPr>
                          <m:t>0,3</m:t>
                        </m:r>
                      </m:den>
                    </m:f>
                  </m:oMath>
                </a14:m>
                <a:r>
                  <a:rPr lang="pt-BR" sz="2500" dirty="0"/>
                  <a:t>)</a:t>
                </a:r>
              </a:p>
            </p:txBody>
          </p:sp>
        </mc:Choice>
        <mc:Fallback xmlns="">
          <p:sp>
            <p:nvSpPr>
              <p:cNvPr id="32" name="CaixaDeTexto 31"/>
              <p:cNvSpPr txBox="1">
                <a:spLocks noRot="1" noChangeAspect="1" noMove="1" noResize="1" noEditPoints="1" noAdjustHandles="1" noChangeArrowheads="1" noChangeShapeType="1" noTextEdit="1"/>
              </p:cNvSpPr>
              <p:nvPr/>
            </p:nvSpPr>
            <p:spPr>
              <a:xfrm>
                <a:off x="4982420" y="5884900"/>
                <a:ext cx="3096085" cy="574837"/>
              </a:xfrm>
              <a:prstGeom prst="rect">
                <a:avLst/>
              </a:prstGeom>
              <a:blipFill>
                <a:blip r:embed="rId14"/>
                <a:stretch>
                  <a:fillRect t="-2105" b="-1368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35" name="CaixaDeTexto 34"/>
              <p:cNvSpPr txBox="1"/>
              <p:nvPr/>
            </p:nvSpPr>
            <p:spPr>
              <a:xfrm>
                <a:off x="8621785" y="4869853"/>
                <a:ext cx="3096085" cy="574837"/>
              </a:xfrm>
              <a:prstGeom prst="rect">
                <a:avLst/>
              </a:prstGeom>
              <a:noFill/>
            </p:spPr>
            <p:txBody>
              <a:bodyPr wrap="square" lIns="0" tIns="0" rIns="0" bIns="0" rtlCol="0">
                <a:spAutoFit/>
              </a:bodyPr>
              <a:lstStyle/>
              <a:p>
                <a14:m>
                  <m:oMath xmlns:m="http://schemas.openxmlformats.org/officeDocument/2006/math">
                    <m:f>
                      <m:fPr>
                        <m:ctrlPr>
                          <a:rPr lang="pt-BR" sz="2500" i="1" smtClean="0">
                            <a:latin typeface="Cambria Math" panose="02040503050406030204" pitchFamily="18" charset="0"/>
                          </a:rPr>
                        </m:ctrlPr>
                      </m:fPr>
                      <m:num>
                        <m:r>
                          <a:rPr lang="pt-BR" sz="2500" b="0" i="0" smtClean="0">
                            <a:latin typeface="Cambria Math" panose="02040503050406030204" pitchFamily="18" charset="0"/>
                          </a:rPr>
                          <m:t>0,3</m:t>
                        </m:r>
                      </m:num>
                      <m:den>
                        <m:r>
                          <a:rPr lang="pt-BR" sz="2500" b="0" i="0" smtClean="0">
                            <a:latin typeface="Cambria Math" panose="02040503050406030204" pitchFamily="18" charset="0"/>
                          </a:rPr>
                          <m:t>0,6</m:t>
                        </m:r>
                      </m:den>
                    </m:f>
                  </m:oMath>
                </a14:m>
                <a:r>
                  <a:rPr lang="pt-BR" sz="2500" dirty="0"/>
                  <a:t> = </a:t>
                </a:r>
                <a:r>
                  <a:rPr lang="pt-BR" sz="1800" dirty="0"/>
                  <a:t>(</a:t>
                </a:r>
                <a14:m>
                  <m:oMath xmlns:m="http://schemas.openxmlformats.org/officeDocument/2006/math">
                    <m:sSub>
                      <m:sSubPr>
                        <m:ctrlPr>
                          <a:rPr lang="pt-BR" sz="2000" i="1">
                            <a:latin typeface="Cambria Math" panose="02040503050406030204" pitchFamily="18" charset="0"/>
                          </a:rPr>
                        </m:ctrlPr>
                      </m:sSubPr>
                      <m:e>
                        <m:r>
                          <m:rPr>
                            <m:sty m:val="p"/>
                          </m:rPr>
                          <a:rPr lang="pt-BR" sz="2000">
                            <a:latin typeface="Cambria Math" panose="02040503050406030204" pitchFamily="18" charset="0"/>
                          </a:rPr>
                          <m:t>n</m:t>
                        </m:r>
                      </m:e>
                      <m:sub>
                        <m:r>
                          <m:rPr>
                            <m:sty m:val="p"/>
                          </m:rPr>
                          <a:rPr lang="pt-BR" sz="2000">
                            <a:latin typeface="Cambria Math" panose="02040503050406030204" pitchFamily="18" charset="0"/>
                          </a:rPr>
                          <m:t>lente</m:t>
                        </m:r>
                      </m:sub>
                    </m:sSub>
                    <m:r>
                      <a:rPr lang="pt-BR" sz="2000" b="0" i="0" smtClean="0">
                        <a:latin typeface="Cambria Math" panose="02040503050406030204" pitchFamily="18" charset="0"/>
                      </a:rPr>
                      <m:t> −1)</m:t>
                    </m:r>
                  </m:oMath>
                </a14:m>
                <a:endParaRPr lang="pt-BR" sz="2500" dirty="0"/>
              </a:p>
            </p:txBody>
          </p:sp>
        </mc:Choice>
        <mc:Fallback xmlns="">
          <p:sp>
            <p:nvSpPr>
              <p:cNvPr id="35" name="CaixaDeTexto 34"/>
              <p:cNvSpPr txBox="1">
                <a:spLocks noRot="1" noChangeAspect="1" noMove="1" noResize="1" noEditPoints="1" noAdjustHandles="1" noChangeArrowheads="1" noChangeShapeType="1" noTextEdit="1"/>
              </p:cNvSpPr>
              <p:nvPr/>
            </p:nvSpPr>
            <p:spPr>
              <a:xfrm>
                <a:off x="8621785" y="4869853"/>
                <a:ext cx="3096085" cy="574837"/>
              </a:xfrm>
              <a:prstGeom prst="rect">
                <a:avLst/>
              </a:prstGeom>
              <a:blipFill>
                <a:blip r:embed="rId15"/>
                <a:stretch>
                  <a:fillRect t="-2128" b="-1383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38" name="CaixaDeTexto 37"/>
              <p:cNvSpPr txBox="1"/>
              <p:nvPr/>
            </p:nvSpPr>
            <p:spPr>
              <a:xfrm>
                <a:off x="8632191" y="6013453"/>
                <a:ext cx="2203480" cy="384721"/>
              </a:xfrm>
              <a:prstGeom prst="rect">
                <a:avLst/>
              </a:prstGeom>
              <a:noFill/>
            </p:spPr>
            <p:txBody>
              <a:bodyPr wrap="square" lIns="0" tIns="0" rIns="0" bIns="0" rtlCol="0">
                <a:spAutoFit/>
              </a:bodyPr>
              <a:lstStyle/>
              <a:p>
                <a14:m>
                  <m:oMath xmlns:m="http://schemas.openxmlformats.org/officeDocument/2006/math">
                    <m:r>
                      <a:rPr lang="pt-BR" sz="2000" i="1" smtClean="0">
                        <a:latin typeface="Cambria Math" panose="02040503050406030204" pitchFamily="18" charset="0"/>
                      </a:rPr>
                      <m:t>0</m:t>
                    </m:r>
                    <m:r>
                      <a:rPr lang="pt-BR" sz="2000" b="0" i="1" smtClean="0">
                        <a:latin typeface="Cambria Math" panose="02040503050406030204" pitchFamily="18" charset="0"/>
                      </a:rPr>
                      <m:t>,5</m:t>
                    </m:r>
                  </m:oMath>
                </a14:m>
                <a:r>
                  <a:rPr lang="pt-BR" sz="2500" dirty="0"/>
                  <a:t> = </a:t>
                </a:r>
                <a:r>
                  <a:rPr lang="pt-BR" sz="1800" dirty="0"/>
                  <a:t>(</a:t>
                </a:r>
                <a14:m>
                  <m:oMath xmlns:m="http://schemas.openxmlformats.org/officeDocument/2006/math">
                    <m:sSub>
                      <m:sSubPr>
                        <m:ctrlPr>
                          <a:rPr lang="pt-BR" sz="2000" i="1">
                            <a:latin typeface="Cambria Math" panose="02040503050406030204" pitchFamily="18" charset="0"/>
                          </a:rPr>
                        </m:ctrlPr>
                      </m:sSubPr>
                      <m:e>
                        <m:r>
                          <m:rPr>
                            <m:sty m:val="p"/>
                          </m:rPr>
                          <a:rPr lang="pt-BR" sz="2000">
                            <a:latin typeface="Cambria Math" panose="02040503050406030204" pitchFamily="18" charset="0"/>
                          </a:rPr>
                          <m:t>n</m:t>
                        </m:r>
                      </m:e>
                      <m:sub>
                        <m:r>
                          <m:rPr>
                            <m:sty m:val="p"/>
                          </m:rPr>
                          <a:rPr lang="pt-BR" sz="2000">
                            <a:latin typeface="Cambria Math" panose="02040503050406030204" pitchFamily="18" charset="0"/>
                          </a:rPr>
                          <m:t>lente</m:t>
                        </m:r>
                      </m:sub>
                    </m:sSub>
                    <m:r>
                      <a:rPr lang="pt-BR" sz="2000" b="0" i="0" smtClean="0">
                        <a:latin typeface="Cambria Math" panose="02040503050406030204" pitchFamily="18" charset="0"/>
                      </a:rPr>
                      <m:t> −1)</m:t>
                    </m:r>
                  </m:oMath>
                </a14:m>
                <a:endParaRPr lang="pt-BR" sz="2500" dirty="0"/>
              </a:p>
            </p:txBody>
          </p:sp>
        </mc:Choice>
        <mc:Fallback xmlns="">
          <p:sp>
            <p:nvSpPr>
              <p:cNvPr id="38" name="CaixaDeTexto 37"/>
              <p:cNvSpPr txBox="1">
                <a:spLocks noRot="1" noChangeAspect="1" noMove="1" noResize="1" noEditPoints="1" noAdjustHandles="1" noChangeArrowheads="1" noChangeShapeType="1" noTextEdit="1"/>
              </p:cNvSpPr>
              <p:nvPr/>
            </p:nvSpPr>
            <p:spPr>
              <a:xfrm>
                <a:off x="8632191" y="6013453"/>
                <a:ext cx="2203480" cy="384721"/>
              </a:xfrm>
              <a:prstGeom prst="rect">
                <a:avLst/>
              </a:prstGeom>
              <a:blipFill>
                <a:blip r:embed="rId16"/>
                <a:stretch>
                  <a:fillRect l="-3867" t="-23438" b="-48438"/>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0" name="CaixaDeTexto 39"/>
              <p:cNvSpPr txBox="1"/>
              <p:nvPr/>
            </p:nvSpPr>
            <p:spPr>
              <a:xfrm>
                <a:off x="10850055" y="5996052"/>
                <a:ext cx="1175788" cy="413511"/>
              </a:xfrm>
              <a:prstGeom prst="rect">
                <a:avLst/>
              </a:prstGeom>
              <a:noFill/>
              <a:ln>
                <a:solidFill>
                  <a:schemeClr val="accent1">
                    <a:shade val="50000"/>
                  </a:schemeClr>
                </a:solidFill>
              </a:ln>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sz="2000" i="1" smtClean="0">
                              <a:latin typeface="Cambria Math" panose="02040503050406030204" pitchFamily="18" charset="0"/>
                            </a:rPr>
                          </m:ctrlPr>
                        </m:sSubPr>
                        <m:e>
                          <m:r>
                            <a:rPr lang="pt-BR" sz="2000" b="0" i="1" smtClean="0">
                              <a:latin typeface="Cambria Math" panose="02040503050406030204" pitchFamily="18" charset="0"/>
                            </a:rPr>
                            <m:t>𝑛</m:t>
                          </m:r>
                        </m:e>
                        <m:sub>
                          <m:r>
                            <a:rPr lang="pt-BR" sz="2000" b="0" i="1" smtClean="0">
                              <a:latin typeface="Cambria Math" panose="02040503050406030204" pitchFamily="18" charset="0"/>
                            </a:rPr>
                            <m:t>𝑙𝑒𝑛𝑡𝑒</m:t>
                          </m:r>
                          <m:r>
                            <a:rPr lang="pt-BR" sz="2000" b="0" i="1" smtClean="0">
                              <a:latin typeface="Cambria Math" panose="02040503050406030204" pitchFamily="18" charset="0"/>
                            </a:rPr>
                            <m:t>=1,5</m:t>
                          </m:r>
                        </m:sub>
                      </m:sSub>
                    </m:oMath>
                  </m:oMathPara>
                </a14:m>
                <a:endParaRPr lang="pt-BR" sz="2000" dirty="0"/>
              </a:p>
            </p:txBody>
          </p:sp>
        </mc:Choice>
        <mc:Fallback xmlns="">
          <p:sp>
            <p:nvSpPr>
              <p:cNvPr id="40" name="CaixaDeTexto 39"/>
              <p:cNvSpPr txBox="1">
                <a:spLocks noRot="1" noChangeAspect="1" noMove="1" noResize="1" noEditPoints="1" noAdjustHandles="1" noChangeArrowheads="1" noChangeShapeType="1" noTextEdit="1"/>
              </p:cNvSpPr>
              <p:nvPr/>
            </p:nvSpPr>
            <p:spPr>
              <a:xfrm>
                <a:off x="10850055" y="5996052"/>
                <a:ext cx="1175788" cy="413511"/>
              </a:xfrm>
              <a:prstGeom prst="rect">
                <a:avLst/>
              </a:prstGeom>
              <a:blipFill>
                <a:blip r:embed="rId17"/>
                <a:stretch>
                  <a:fillRect/>
                </a:stretch>
              </a:blipFill>
              <a:ln>
                <a:solidFill>
                  <a:schemeClr val="accent1">
                    <a:shade val="50000"/>
                  </a:schemeClr>
                </a:solidFill>
              </a:ln>
            </p:spPr>
            <p:txBody>
              <a:bodyPr/>
              <a:lstStyle/>
              <a:p>
                <a:r>
                  <a:rPr lang="pt-BR">
                    <a:noFill/>
                  </a:rPr>
                  <a:t> </a:t>
                </a:r>
              </a:p>
            </p:txBody>
          </p:sp>
        </mc:Fallback>
      </mc:AlternateContent>
      <p:cxnSp>
        <p:nvCxnSpPr>
          <p:cNvPr id="5" name="Conector: Angulado 4">
            <a:extLst>
              <a:ext uri="{FF2B5EF4-FFF2-40B4-BE49-F238E27FC236}">
                <a16:creationId xmlns:a16="http://schemas.microsoft.com/office/drawing/2014/main" id="{A4A3734A-9C51-7002-B4C4-E2924497EEC7}"/>
              </a:ext>
            </a:extLst>
          </p:cNvPr>
          <p:cNvCxnSpPr/>
          <p:nvPr/>
        </p:nvCxnSpPr>
        <p:spPr>
          <a:xfrm rot="5400000" flipH="1" flipV="1">
            <a:off x="3785474" y="5655881"/>
            <a:ext cx="1408051" cy="196455"/>
          </a:xfrm>
          <a:prstGeom prst="bentConnector3">
            <a:avLst>
              <a:gd name="adj1" fmla="val 10003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Angulado 33">
            <a:extLst>
              <a:ext uri="{FF2B5EF4-FFF2-40B4-BE49-F238E27FC236}">
                <a16:creationId xmlns:a16="http://schemas.microsoft.com/office/drawing/2014/main" id="{143249BC-948F-09BE-B148-8C2496ED61FF}"/>
              </a:ext>
            </a:extLst>
          </p:cNvPr>
          <p:cNvCxnSpPr/>
          <p:nvPr/>
        </p:nvCxnSpPr>
        <p:spPr>
          <a:xfrm rot="5400000" flipH="1" flipV="1">
            <a:off x="7535488" y="5699079"/>
            <a:ext cx="1408051" cy="196455"/>
          </a:xfrm>
          <a:prstGeom prst="bentConnector3">
            <a:avLst>
              <a:gd name="adj1" fmla="val 100036"/>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998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fade">
                                      <p:cBhvr>
                                        <p:cTn id="77" dur="500"/>
                                        <p:tgtEl>
                                          <p:spTgt spid="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9">
                                            <p:txEl>
                                              <p:pRg st="0" end="0"/>
                                            </p:txEl>
                                          </p:spTgt>
                                        </p:tgtEl>
                                        <p:attrNameLst>
                                          <p:attrName>style.visibility</p:attrName>
                                        </p:attrNameLst>
                                      </p:cBhvr>
                                      <p:to>
                                        <p:strVal val="visible"/>
                                      </p:to>
                                    </p:set>
                                    <p:animEffect transition="in" filter="fade">
                                      <p:cBhvr>
                                        <p:cTn id="87" dur="500"/>
                                        <p:tgtEl>
                                          <p:spTgt spid="29">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0">
                                            <p:txEl>
                                              <p:pRg st="0" end="0"/>
                                            </p:txEl>
                                          </p:spTgt>
                                        </p:tgtEl>
                                        <p:attrNameLst>
                                          <p:attrName>style.visibility</p:attrName>
                                        </p:attrNameLst>
                                      </p:cBhvr>
                                      <p:to>
                                        <p:strVal val="visible"/>
                                      </p:to>
                                    </p:set>
                                    <p:animEffect transition="in" filter="fade">
                                      <p:cBhvr>
                                        <p:cTn id="92" dur="500"/>
                                        <p:tgtEl>
                                          <p:spTgt spid="30">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500"/>
                                        <p:tgtEl>
                                          <p:spTgt spid="34"/>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5"/>
                                        </p:tgtEl>
                                        <p:attrNameLst>
                                          <p:attrName>style.visibility</p:attrName>
                                        </p:attrNameLst>
                                      </p:cBhvr>
                                      <p:to>
                                        <p:strVal val="visible"/>
                                      </p:to>
                                    </p:set>
                                    <p:animEffect transition="in" filter="fade">
                                      <p:cBhvr>
                                        <p:cTn id="107" dur="500"/>
                                        <p:tgtEl>
                                          <p:spTgt spid="35"/>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fade">
                                      <p:cBhvr>
                                        <p:cTn id="112" dur="500"/>
                                        <p:tgtEl>
                                          <p:spTgt spid="38"/>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fade">
                                      <p:cBhvr>
                                        <p:cTn id="1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p:bldP spid="16" grpId="0"/>
      <p:bldP spid="18" grpId="0"/>
      <p:bldP spid="19" grpId="0"/>
      <p:bldP spid="20" grpId="0"/>
      <p:bldP spid="22" grpId="0"/>
      <p:bldP spid="25" grpId="0"/>
      <p:bldP spid="27" grpId="0"/>
      <p:bldP spid="32" grpId="0"/>
      <p:bldP spid="35" grpId="0"/>
      <p:bldP spid="38" grpId="0"/>
      <p:bldP spid="4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tângulo 3"/>
              <p:cNvSpPr/>
              <p:nvPr/>
            </p:nvSpPr>
            <p:spPr>
              <a:xfrm>
                <a:off x="335360" y="260648"/>
                <a:ext cx="11856640" cy="646331"/>
              </a:xfrm>
              <a:prstGeom prst="rect">
                <a:avLst/>
              </a:prstGeom>
            </p:spPr>
            <p:txBody>
              <a:bodyPr wrap="square">
                <a:spAutoFit/>
              </a:bodyPr>
              <a:lstStyle/>
              <a:p>
                <a:r>
                  <a:rPr lang="pt-BR" dirty="0"/>
                  <a:t>5. </a:t>
                </a:r>
                <a:r>
                  <a:rPr lang="pt-BR" sz="1800" dirty="0">
                    <a:latin typeface="+mn-lt"/>
                  </a:rPr>
                  <a:t> (Upe 2013)  Uma lente plano-côncava, mostrada na figura a seguir, possui um raio de curvatura R igual a 30 cm. Quando imersa no ar (</a:t>
                </a:r>
                <a14:m>
                  <m:oMath xmlns:m="http://schemas.openxmlformats.org/officeDocument/2006/math">
                    <m:sSub>
                      <m:sSubPr>
                        <m:ctrlPr>
                          <a:rPr lang="pt-BR" sz="1800" i="1" smtClean="0">
                            <a:latin typeface="Cambria Math" panose="02040503050406030204" pitchFamily="18" charset="0"/>
                          </a:rPr>
                        </m:ctrlPr>
                      </m:sSubPr>
                      <m:e>
                        <m:r>
                          <a:rPr lang="pt-BR" sz="1800" b="0" i="1" smtClean="0">
                            <a:latin typeface="Cambria Math" panose="02040503050406030204" pitchFamily="18" charset="0"/>
                          </a:rPr>
                          <m:t>𝑛</m:t>
                        </m:r>
                      </m:e>
                      <m:sub>
                        <m:r>
                          <a:rPr lang="pt-BR" sz="1800" b="0" i="1" smtClean="0">
                            <a:latin typeface="Cambria Math" panose="02040503050406030204" pitchFamily="18" charset="0"/>
                          </a:rPr>
                          <m:t>1</m:t>
                        </m:r>
                      </m:sub>
                    </m:sSub>
                  </m:oMath>
                </a14:m>
                <a:r>
                  <a:rPr lang="pt-BR" sz="1800" dirty="0">
                    <a:latin typeface="+mn-lt"/>
                  </a:rPr>
                  <a:t> = 1), a lente comporta-se como uma lente divergente de distância focal f igual a 60 cm. </a:t>
                </a:r>
              </a:p>
            </p:txBody>
          </p:sp>
        </mc:Choice>
        <mc:Fallback xmlns="">
          <p:sp>
            <p:nvSpPr>
              <p:cNvPr id="4" name="Retângulo 3"/>
              <p:cNvSpPr>
                <a:spLocks noRot="1" noChangeAspect="1" noMove="1" noResize="1" noEditPoints="1" noAdjustHandles="1" noChangeArrowheads="1" noChangeShapeType="1" noTextEdit="1"/>
              </p:cNvSpPr>
              <p:nvPr/>
            </p:nvSpPr>
            <p:spPr>
              <a:xfrm>
                <a:off x="335360" y="260648"/>
                <a:ext cx="11856640" cy="646331"/>
              </a:xfrm>
              <a:prstGeom prst="rect">
                <a:avLst/>
              </a:prstGeom>
              <a:blipFill>
                <a:blip r:embed="rId2"/>
                <a:stretch>
                  <a:fillRect l="-411" t="-5660" b="-1415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 name="Retângulo 4"/>
              <p:cNvSpPr/>
              <p:nvPr/>
            </p:nvSpPr>
            <p:spPr>
              <a:xfrm>
                <a:off x="310462" y="3717032"/>
                <a:ext cx="9321073" cy="1754326"/>
              </a:xfrm>
              <a:prstGeom prst="rect">
                <a:avLst/>
              </a:prstGeom>
            </p:spPr>
            <p:txBody>
              <a:bodyPr wrap="square">
                <a:spAutoFit/>
              </a:bodyPr>
              <a:lstStyle/>
              <a:p>
                <a:r>
                  <a:rPr lang="pt-BR" sz="1800" dirty="0">
                    <a:latin typeface="+mn-lt"/>
                  </a:rPr>
                  <a:t>Assinale a alternativa que corresponde ao índice de refração </a:t>
                </a:r>
                <a14:m>
                  <m:oMath xmlns:m="http://schemas.openxmlformats.org/officeDocument/2006/math">
                    <m:sSub>
                      <m:sSubPr>
                        <m:ctrlPr>
                          <a:rPr lang="pt-BR" sz="1800" i="1" smtClean="0">
                            <a:latin typeface="Cambria Math" panose="02040503050406030204" pitchFamily="18" charset="0"/>
                          </a:rPr>
                        </m:ctrlPr>
                      </m:sSubPr>
                      <m:e>
                        <m:r>
                          <a:rPr lang="pt-BR" sz="1800" b="0" i="1" smtClean="0">
                            <a:latin typeface="Cambria Math" panose="02040503050406030204" pitchFamily="18" charset="0"/>
                          </a:rPr>
                          <m:t>𝑛</m:t>
                        </m:r>
                      </m:e>
                      <m:sub>
                        <m:r>
                          <a:rPr lang="pt-BR" sz="1800" b="0" i="1" smtClean="0">
                            <a:latin typeface="Cambria Math" panose="02040503050406030204" pitchFamily="18" charset="0"/>
                          </a:rPr>
                          <m:t>2</m:t>
                        </m:r>
                      </m:sub>
                    </m:sSub>
                  </m:oMath>
                </a14:m>
                <a:r>
                  <a:rPr lang="pt-BR" sz="1800" dirty="0">
                    <a:latin typeface="+mn-lt"/>
                  </a:rPr>
                  <a:t>  dessa lente. </a:t>
                </a:r>
              </a:p>
              <a:p>
                <a:r>
                  <a:rPr lang="pt-BR" sz="1800" dirty="0">
                    <a:latin typeface="+mn-lt"/>
                  </a:rPr>
                  <a:t>a) 0,5   </a:t>
                </a:r>
              </a:p>
              <a:p>
                <a:r>
                  <a:rPr lang="pt-BR" sz="1800" dirty="0">
                    <a:latin typeface="+mn-lt"/>
                  </a:rPr>
                  <a:t>b) 1   </a:t>
                </a:r>
              </a:p>
              <a:p>
                <a:r>
                  <a:rPr lang="pt-BR" sz="1800" dirty="0">
                    <a:latin typeface="+mn-lt"/>
                  </a:rPr>
                  <a:t>c) 1,5   </a:t>
                </a:r>
              </a:p>
              <a:p>
                <a:r>
                  <a:rPr lang="pt-BR" sz="1800" dirty="0">
                    <a:latin typeface="+mn-lt"/>
                  </a:rPr>
                  <a:t>d) 2   </a:t>
                </a:r>
              </a:p>
              <a:p>
                <a:r>
                  <a:rPr lang="pt-BR" sz="1800" dirty="0">
                    <a:latin typeface="+mn-lt"/>
                  </a:rPr>
                  <a:t>e) 2,5   </a:t>
                </a:r>
              </a:p>
            </p:txBody>
          </p:sp>
        </mc:Choice>
        <mc:Fallback xmlns="">
          <p:sp>
            <p:nvSpPr>
              <p:cNvPr id="5" name="Retângulo 4"/>
              <p:cNvSpPr>
                <a:spLocks noRot="1" noChangeAspect="1" noMove="1" noResize="1" noEditPoints="1" noAdjustHandles="1" noChangeArrowheads="1" noChangeShapeType="1" noTextEdit="1"/>
              </p:cNvSpPr>
              <p:nvPr/>
            </p:nvSpPr>
            <p:spPr>
              <a:xfrm>
                <a:off x="310462" y="3717032"/>
                <a:ext cx="9321073" cy="1754326"/>
              </a:xfrm>
              <a:prstGeom prst="rect">
                <a:avLst/>
              </a:prstGeom>
              <a:blipFill>
                <a:blip r:embed="rId3"/>
                <a:stretch>
                  <a:fillRect l="-589" t="-2083" b="-4514"/>
                </a:stretch>
              </a:blipFill>
            </p:spPr>
            <p:txBody>
              <a:bodyPr/>
              <a:lstStyle/>
              <a:p>
                <a:r>
                  <a:rPr lang="pt-BR">
                    <a:noFill/>
                  </a:rPr>
                  <a:t> </a:t>
                </a:r>
              </a:p>
            </p:txBody>
          </p:sp>
        </mc:Fallback>
      </mc:AlternateContent>
      <p:pic>
        <p:nvPicPr>
          <p:cNvPr id="7" name="Imagem 6"/>
          <p:cNvPicPr>
            <a:picLocks noChangeAspect="1"/>
          </p:cNvPicPr>
          <p:nvPr/>
        </p:nvPicPr>
        <p:blipFill>
          <a:blip r:embed="rId4"/>
          <a:stretch>
            <a:fillRect/>
          </a:stretch>
        </p:blipFill>
        <p:spPr>
          <a:xfrm rot="10800000">
            <a:off x="1631504" y="1156480"/>
            <a:ext cx="2495550" cy="2381250"/>
          </a:xfrm>
          <a:prstGeom prst="rect">
            <a:avLst/>
          </a:prstGeom>
        </p:spPr>
      </p:pic>
      <p:sp>
        <p:nvSpPr>
          <p:cNvPr id="2" name="Seta para a Esquerda 1"/>
          <p:cNvSpPr/>
          <p:nvPr/>
        </p:nvSpPr>
        <p:spPr>
          <a:xfrm>
            <a:off x="1055440" y="4581174"/>
            <a:ext cx="576063" cy="245913"/>
          </a:xfrm>
          <a:prstGeom prst="lef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5470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370113" y="273542"/>
            <a:ext cx="11308081" cy="1754326"/>
          </a:xfrm>
          <a:prstGeom prst="rect">
            <a:avLst/>
          </a:prstGeom>
        </p:spPr>
        <p:txBody>
          <a:bodyPr wrap="square">
            <a:spAutoFit/>
          </a:bodyPr>
          <a:lstStyle/>
          <a:p>
            <a:pPr algn="just"/>
            <a:r>
              <a:rPr lang="pt-BR" dirty="0"/>
              <a:t>6. (Fuvest 2019)  Três amigos vão acampar e descobrem que nenhum deles trouxe fósforos. Para acender o fogo e fazer o almoço, resolvem improvisar e prendem um pedaço de filme plástico transparente num aro de “cipó”. Colocam um pouco de água sobre o plástico, formando uma poça de aproximadamente 14 cm  de diâmetro e 1 cm  de profundidade máxima, cuja forma pode ser aproximada pela de uma calota esférica. Quando o sol está a pino, para aproveitamento máximo da energia solar, a distância, em cm, entre o centro do filme e a palha seca usada para iniciar o fogo, é, aproximadamente,</a:t>
            </a:r>
          </a:p>
        </p:txBody>
      </p:sp>
      <mc:AlternateContent xmlns:mc="http://schemas.openxmlformats.org/markup-compatibility/2006" xmlns:a14="http://schemas.microsoft.com/office/drawing/2010/main">
        <mc:Choice Requires="a14">
          <p:sp>
            <p:nvSpPr>
              <p:cNvPr id="10" name="Retângulo 9"/>
              <p:cNvSpPr/>
              <p:nvPr/>
            </p:nvSpPr>
            <p:spPr>
              <a:xfrm>
                <a:off x="370112" y="2280196"/>
                <a:ext cx="11308081" cy="1070229"/>
              </a:xfrm>
              <a:prstGeom prst="rect">
                <a:avLst/>
              </a:prstGeom>
            </p:spPr>
            <p:txBody>
              <a:bodyPr wrap="square">
                <a:spAutoFit/>
              </a:bodyPr>
              <a:lstStyle/>
              <a:p>
                <a:r>
                  <a:rPr lang="pt-BR" dirty="0"/>
                  <a:t>Note e adote:</a:t>
                </a:r>
              </a:p>
              <a:p>
                <a:pPr marL="285750" indent="-285750">
                  <a:buFont typeface="Arial" panose="020B0604020202020204" pitchFamily="34" charset="0"/>
                  <a:buChar char="•"/>
                </a:pPr>
                <a:r>
                  <a:rPr lang="pt-BR" dirty="0"/>
                  <a:t>Para uma lente plano-convexa,  </a:t>
                </a:r>
                <a14:m>
                  <m:oMath xmlns:m="http://schemas.openxmlformats.org/officeDocument/2006/math">
                    <m:f>
                      <m:fPr>
                        <m:ctrlPr>
                          <a:rPr lang="pt-BR"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𝑓</m:t>
                        </m:r>
                      </m:den>
                    </m:f>
                  </m:oMath>
                </a14:m>
                <a:r>
                  <a:rPr lang="pt-BR" dirty="0"/>
                  <a:t> = (n – 1 ) . </a:t>
                </a:r>
                <a14:m>
                  <m:oMath xmlns:m="http://schemas.openxmlformats.org/officeDocument/2006/math">
                    <m:f>
                      <m:fPr>
                        <m:ctrlPr>
                          <a:rPr lang="pt-BR" i="1" smtClean="0">
                            <a:latin typeface="Cambria Math" panose="02040503050406030204" pitchFamily="18" charset="0"/>
                          </a:rPr>
                        </m:ctrlPr>
                      </m:fPr>
                      <m:num>
                        <m:r>
                          <a:rPr lang="pt-BR" b="0" i="1" smtClean="0">
                            <a:latin typeface="Cambria Math" panose="02040503050406030204" pitchFamily="18" charset="0"/>
                          </a:rPr>
                          <m:t>1</m:t>
                        </m:r>
                      </m:num>
                      <m:den>
                        <m:r>
                          <a:rPr lang="pt-BR" b="0" i="1" smtClean="0">
                            <a:latin typeface="Cambria Math" panose="02040503050406030204" pitchFamily="18" charset="0"/>
                          </a:rPr>
                          <m:t>𝑅</m:t>
                        </m:r>
                      </m:den>
                    </m:f>
                  </m:oMath>
                </a14:m>
                <a:r>
                  <a:rPr lang="pt-BR" dirty="0"/>
                  <a:t> , sendo n o índice de refração da lente e R o seu raio de curvatura.</a:t>
                </a:r>
              </a:p>
              <a:p>
                <a:pPr marL="285750" indent="-285750">
                  <a:buFont typeface="Arial" panose="020B0604020202020204" pitchFamily="34" charset="0"/>
                  <a:buChar char="•"/>
                </a:pPr>
                <a:r>
                  <a:rPr lang="pt-BR" dirty="0"/>
                  <a:t>Índice de refração da água = 1,33  </a:t>
                </a:r>
              </a:p>
            </p:txBody>
          </p:sp>
        </mc:Choice>
        <mc:Fallback xmlns="">
          <p:sp>
            <p:nvSpPr>
              <p:cNvPr id="10" name="Retângulo 9"/>
              <p:cNvSpPr>
                <a:spLocks noRot="1" noChangeAspect="1" noMove="1" noResize="1" noEditPoints="1" noAdjustHandles="1" noChangeArrowheads="1" noChangeShapeType="1" noTextEdit="1"/>
              </p:cNvSpPr>
              <p:nvPr/>
            </p:nvSpPr>
            <p:spPr>
              <a:xfrm>
                <a:off x="370112" y="2280196"/>
                <a:ext cx="11308081" cy="1070229"/>
              </a:xfrm>
              <a:prstGeom prst="rect">
                <a:avLst/>
              </a:prstGeom>
              <a:blipFill>
                <a:blip r:embed="rId2"/>
                <a:stretch>
                  <a:fillRect l="-485" t="-2841" b="-7955"/>
                </a:stretch>
              </a:blipFill>
            </p:spPr>
            <p:txBody>
              <a:bodyPr/>
              <a:lstStyle/>
              <a:p>
                <a:r>
                  <a:rPr lang="pt-BR">
                    <a:noFill/>
                  </a:rPr>
                  <a:t> </a:t>
                </a:r>
              </a:p>
            </p:txBody>
          </p:sp>
        </mc:Fallback>
      </mc:AlternateContent>
      <p:sp>
        <p:nvSpPr>
          <p:cNvPr id="11" name="CaixaDeTexto 10"/>
          <p:cNvSpPr txBox="1"/>
          <p:nvPr/>
        </p:nvSpPr>
        <p:spPr>
          <a:xfrm>
            <a:off x="370112" y="3785633"/>
            <a:ext cx="1541417" cy="1477328"/>
          </a:xfrm>
          <a:prstGeom prst="rect">
            <a:avLst/>
          </a:prstGeom>
          <a:noFill/>
        </p:spPr>
        <p:txBody>
          <a:bodyPr wrap="square" rtlCol="0">
            <a:spAutoFit/>
          </a:bodyPr>
          <a:lstStyle/>
          <a:p>
            <a:pPr marL="342900" indent="-342900">
              <a:buAutoNum type="alphaLcParenR"/>
            </a:pPr>
            <a:r>
              <a:rPr lang="pt-BR" dirty="0"/>
              <a:t>75</a:t>
            </a:r>
          </a:p>
          <a:p>
            <a:pPr marL="342900" indent="-342900">
              <a:buAutoNum type="alphaLcParenR"/>
            </a:pPr>
            <a:r>
              <a:rPr lang="pt-BR" dirty="0"/>
              <a:t>50</a:t>
            </a:r>
          </a:p>
          <a:p>
            <a:pPr marL="342900" indent="-342900">
              <a:buAutoNum type="alphaLcParenR"/>
            </a:pPr>
            <a:r>
              <a:rPr lang="pt-BR" dirty="0"/>
              <a:t>25</a:t>
            </a:r>
          </a:p>
          <a:p>
            <a:pPr marL="342900" indent="-342900">
              <a:buAutoNum type="alphaLcParenR"/>
            </a:pPr>
            <a:r>
              <a:rPr lang="pt-BR" dirty="0"/>
              <a:t>14</a:t>
            </a:r>
          </a:p>
          <a:p>
            <a:pPr marL="342900" indent="-342900">
              <a:buAutoNum type="alphaLcParenR"/>
            </a:pPr>
            <a:r>
              <a:rPr lang="pt-BR" dirty="0"/>
              <a:t>7</a:t>
            </a:r>
          </a:p>
        </p:txBody>
      </p:sp>
    </p:spTree>
    <p:extLst>
      <p:ext uri="{BB962C8B-B14F-4D97-AF65-F5344CB8AC3E}">
        <p14:creationId xmlns:p14="http://schemas.microsoft.com/office/powerpoint/2010/main" val="55663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m 21"/>
          <p:cNvPicPr>
            <a:picLocks noChangeAspect="1"/>
          </p:cNvPicPr>
          <p:nvPr/>
        </p:nvPicPr>
        <p:blipFill>
          <a:blip r:embed="rId2"/>
          <a:stretch>
            <a:fillRect/>
          </a:stretch>
        </p:blipFill>
        <p:spPr>
          <a:xfrm>
            <a:off x="6525004" y="4811246"/>
            <a:ext cx="4743450" cy="1104900"/>
          </a:xfrm>
          <a:prstGeom prst="rect">
            <a:avLst/>
          </a:prstGeom>
        </p:spPr>
      </p:pic>
      <p:pic>
        <p:nvPicPr>
          <p:cNvPr id="23" name="Imagem 22"/>
          <p:cNvPicPr>
            <a:picLocks noChangeAspect="1"/>
          </p:cNvPicPr>
          <p:nvPr/>
        </p:nvPicPr>
        <p:blipFill>
          <a:blip r:embed="rId3"/>
          <a:stretch>
            <a:fillRect/>
          </a:stretch>
        </p:blipFill>
        <p:spPr>
          <a:xfrm>
            <a:off x="7633888" y="4491390"/>
            <a:ext cx="2609712" cy="460547"/>
          </a:xfrm>
          <a:prstGeom prst="rect">
            <a:avLst/>
          </a:prstGeom>
        </p:spPr>
      </p:pic>
      <p:sp>
        <p:nvSpPr>
          <p:cNvPr id="9" name="Retângulo 8"/>
          <p:cNvSpPr/>
          <p:nvPr/>
        </p:nvSpPr>
        <p:spPr>
          <a:xfrm>
            <a:off x="370113" y="273542"/>
            <a:ext cx="11308081" cy="1323439"/>
          </a:xfrm>
          <a:prstGeom prst="rect">
            <a:avLst/>
          </a:prstGeom>
        </p:spPr>
        <p:txBody>
          <a:bodyPr wrap="square">
            <a:spAutoFit/>
          </a:bodyPr>
          <a:lstStyle/>
          <a:p>
            <a:pPr algn="just"/>
            <a:r>
              <a:rPr lang="pt-BR" sz="1600" dirty="0"/>
              <a:t>6. (Fuvest 2019)  Três amigos vão acampar e descobrem que nenhum deles trouxe fósforos. Para acender o fogo e fazer o almoço, resolvem improvisar e prendem um pedaço de filme plástico transparente num aro de “cipó”. Colocam um pouco de água sobre o plástico, formando uma poça de aproximadamente 14 cm  de diâmetro e 1 cm  de profundidade máxima, cuja forma pode ser aproximada pela de uma calota esférica. Quando o sol está a pino, para aproveitamento máximo da energia solar, a distância, em cm, entre o centro do filme e a palha seca usada para iniciar o fogo, é, aproximadamente,</a:t>
            </a:r>
          </a:p>
        </p:txBody>
      </p:sp>
      <mc:AlternateContent xmlns:mc="http://schemas.openxmlformats.org/markup-compatibility/2006" xmlns:a14="http://schemas.microsoft.com/office/drawing/2010/main">
        <mc:Choice Requires="a14">
          <p:sp>
            <p:nvSpPr>
              <p:cNvPr id="10" name="Retângulo 9"/>
              <p:cNvSpPr/>
              <p:nvPr/>
            </p:nvSpPr>
            <p:spPr>
              <a:xfrm>
                <a:off x="370113" y="1638321"/>
                <a:ext cx="10733316" cy="1265603"/>
              </a:xfrm>
              <a:prstGeom prst="rect">
                <a:avLst/>
              </a:prstGeom>
            </p:spPr>
            <p:txBody>
              <a:bodyPr wrap="square">
                <a:spAutoFit/>
              </a:bodyPr>
              <a:lstStyle/>
              <a:p>
                <a:r>
                  <a:rPr lang="pt-BR" sz="1600" dirty="0"/>
                  <a:t>Note e adote:</a:t>
                </a:r>
              </a:p>
              <a:p>
                <a:pPr marL="285750" indent="-285750">
                  <a:buFont typeface="Arial" panose="020B0604020202020204" pitchFamily="34" charset="0"/>
                  <a:buChar char="•"/>
                </a:pPr>
                <a:r>
                  <a:rPr lang="pt-BR" sz="1600" dirty="0"/>
                  <a:t>Para uma lente plano-convexa,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f</m:t>
                        </m:r>
                      </m:den>
                    </m:f>
                  </m:oMath>
                </a14:m>
                <a:r>
                  <a:rPr lang="pt-BR" sz="2000" dirty="0"/>
                  <a:t> = (n – 1 ) .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R</m:t>
                        </m:r>
                      </m:den>
                    </m:f>
                  </m:oMath>
                </a14:m>
                <a:r>
                  <a:rPr lang="pt-BR" sz="1600" dirty="0"/>
                  <a:t> , sendo n o índice de refração da lente e R o seu raio de curvatura.</a:t>
                </a:r>
              </a:p>
              <a:p>
                <a:endParaRPr lang="pt-BR" sz="1600" dirty="0"/>
              </a:p>
              <a:p>
                <a:pPr marL="285750" indent="-285750">
                  <a:buFont typeface="Arial" panose="020B0604020202020204" pitchFamily="34" charset="0"/>
                  <a:buChar char="•"/>
                </a:pPr>
                <a:r>
                  <a:rPr lang="pt-BR" sz="1600" dirty="0"/>
                  <a:t>Índice de refração da água = 1,33  </a:t>
                </a:r>
              </a:p>
            </p:txBody>
          </p:sp>
        </mc:Choice>
        <mc:Fallback xmlns="">
          <p:sp>
            <p:nvSpPr>
              <p:cNvPr id="10" name="Retângulo 9"/>
              <p:cNvSpPr>
                <a:spLocks noRot="1" noChangeAspect="1" noMove="1" noResize="1" noEditPoints="1" noAdjustHandles="1" noChangeArrowheads="1" noChangeShapeType="1" noTextEdit="1"/>
              </p:cNvSpPr>
              <p:nvPr/>
            </p:nvSpPr>
            <p:spPr>
              <a:xfrm>
                <a:off x="370113" y="1638321"/>
                <a:ext cx="10733316" cy="1265603"/>
              </a:xfrm>
              <a:prstGeom prst="rect">
                <a:avLst/>
              </a:prstGeom>
              <a:blipFill>
                <a:blip r:embed="rId4"/>
                <a:stretch>
                  <a:fillRect l="-341" t="-1449" b="-5797"/>
                </a:stretch>
              </a:blipFill>
            </p:spPr>
            <p:txBody>
              <a:bodyPr/>
              <a:lstStyle/>
              <a:p>
                <a:r>
                  <a:rPr lang="pt-BR">
                    <a:noFill/>
                  </a:rPr>
                  <a:t> </a:t>
                </a:r>
              </a:p>
            </p:txBody>
          </p:sp>
        </mc:Fallback>
      </mc:AlternateContent>
      <p:cxnSp>
        <p:nvCxnSpPr>
          <p:cNvPr id="52" name="Conector reto 51"/>
          <p:cNvCxnSpPr/>
          <p:nvPr/>
        </p:nvCxnSpPr>
        <p:spPr>
          <a:xfrm>
            <a:off x="8132620" y="2899064"/>
            <a:ext cx="0" cy="191218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a:xfrm>
            <a:off x="9684329" y="2899064"/>
            <a:ext cx="0" cy="191218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flipH="1">
            <a:off x="8889113" y="2943145"/>
            <a:ext cx="10908" cy="361005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1" name="Triângulo isósceles 60"/>
          <p:cNvSpPr/>
          <p:nvPr/>
        </p:nvSpPr>
        <p:spPr>
          <a:xfrm rot="10800000">
            <a:off x="8061259" y="3680164"/>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Triângulo isósceles 61"/>
          <p:cNvSpPr/>
          <p:nvPr/>
        </p:nvSpPr>
        <p:spPr>
          <a:xfrm rot="10800000">
            <a:off x="9610058" y="3680164"/>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3" name="Conector reto 62"/>
          <p:cNvCxnSpPr/>
          <p:nvPr/>
        </p:nvCxnSpPr>
        <p:spPr>
          <a:xfrm>
            <a:off x="8135789" y="4945818"/>
            <a:ext cx="753324" cy="160738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Conector reto 64"/>
          <p:cNvCxnSpPr/>
          <p:nvPr/>
        </p:nvCxnSpPr>
        <p:spPr>
          <a:xfrm flipH="1">
            <a:off x="8889113" y="5007429"/>
            <a:ext cx="786506" cy="1545771"/>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riângulo isósceles 67"/>
          <p:cNvSpPr/>
          <p:nvPr/>
        </p:nvSpPr>
        <p:spPr>
          <a:xfrm rot="9389558">
            <a:off x="8417800" y="5605737"/>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9" name="Triângulo isósceles 68"/>
          <p:cNvSpPr/>
          <p:nvPr/>
        </p:nvSpPr>
        <p:spPr>
          <a:xfrm rot="12451212">
            <a:off x="9277914" y="5580735"/>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0" name="Elipse 69"/>
          <p:cNvSpPr/>
          <p:nvPr/>
        </p:nvSpPr>
        <p:spPr>
          <a:xfrm flipH="1" flipV="1">
            <a:off x="8823865" y="6470758"/>
            <a:ext cx="145728" cy="12346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71" name="CaixaDeTexto 70"/>
          <p:cNvSpPr txBox="1"/>
          <p:nvPr/>
        </p:nvSpPr>
        <p:spPr>
          <a:xfrm>
            <a:off x="9072984" y="6396280"/>
            <a:ext cx="364411" cy="369332"/>
          </a:xfrm>
          <a:prstGeom prst="rect">
            <a:avLst/>
          </a:prstGeom>
          <a:noFill/>
        </p:spPr>
        <p:txBody>
          <a:bodyPr wrap="square" rtlCol="0">
            <a:spAutoFit/>
          </a:bodyPr>
          <a:lstStyle/>
          <a:p>
            <a:r>
              <a:rPr lang="pt-BR" dirty="0"/>
              <a:t>F</a:t>
            </a:r>
          </a:p>
        </p:txBody>
      </p:sp>
      <p:sp>
        <p:nvSpPr>
          <p:cNvPr id="72" name="Chave Esquerda 71"/>
          <p:cNvSpPr/>
          <p:nvPr/>
        </p:nvSpPr>
        <p:spPr>
          <a:xfrm>
            <a:off x="7384473" y="4811246"/>
            <a:ext cx="249415" cy="17829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3" name="CaixaDeTexto 72"/>
          <p:cNvSpPr txBox="1"/>
          <p:nvPr/>
        </p:nvSpPr>
        <p:spPr>
          <a:xfrm>
            <a:off x="6635571" y="5544989"/>
            <a:ext cx="638336" cy="369332"/>
          </a:xfrm>
          <a:prstGeom prst="rect">
            <a:avLst/>
          </a:prstGeom>
          <a:noFill/>
        </p:spPr>
        <p:txBody>
          <a:bodyPr wrap="square" rtlCol="0">
            <a:spAutoFit/>
          </a:bodyPr>
          <a:lstStyle/>
          <a:p>
            <a:r>
              <a:rPr lang="pt-BR" dirty="0"/>
              <a:t>f = ?</a:t>
            </a:r>
          </a:p>
        </p:txBody>
      </p:sp>
    </p:spTree>
    <p:extLst>
      <p:ext uri="{BB962C8B-B14F-4D97-AF65-F5344CB8AC3E}">
        <p14:creationId xmlns:p14="http://schemas.microsoft.com/office/powerpoint/2010/main" val="205868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5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fade">
                                      <p:cBhvr>
                                        <p:cTn id="27" dur="500"/>
                                        <p:tgtEl>
                                          <p:spTgt spid="6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fade">
                                      <p:cBhvr>
                                        <p:cTn id="32" dur="500"/>
                                        <p:tgtEl>
                                          <p:spTgt spid="6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fade">
                                      <p:cBhvr>
                                        <p:cTn id="37" dur="500"/>
                                        <p:tgtEl>
                                          <p:spTgt spid="6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fade">
                                      <p:cBhvr>
                                        <p:cTn id="47" dur="500"/>
                                        <p:tgtEl>
                                          <p:spTgt spid="6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fade">
                                      <p:cBhvr>
                                        <p:cTn id="52" dur="500"/>
                                        <p:tgtEl>
                                          <p:spTgt spid="7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1"/>
                                        </p:tgtEl>
                                        <p:attrNameLst>
                                          <p:attrName>style.visibility</p:attrName>
                                        </p:attrNameLst>
                                      </p:cBhvr>
                                      <p:to>
                                        <p:strVal val="visible"/>
                                      </p:to>
                                    </p:set>
                                    <p:animEffect transition="in" filter="fade">
                                      <p:cBhvr>
                                        <p:cTn id="55" dur="500"/>
                                        <p:tgtEl>
                                          <p:spTgt spid="7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2"/>
                                        </p:tgtEl>
                                        <p:attrNameLst>
                                          <p:attrName>style.visibility</p:attrName>
                                        </p:attrNameLst>
                                      </p:cBhvr>
                                      <p:to>
                                        <p:strVal val="visible"/>
                                      </p:to>
                                    </p:set>
                                    <p:animEffect transition="in" filter="fade">
                                      <p:cBhvr>
                                        <p:cTn id="60" dur="500"/>
                                        <p:tgtEl>
                                          <p:spTgt spid="7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fade">
                                      <p:cBhvr>
                                        <p:cTn id="63"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8" grpId="0" animBg="1"/>
      <p:bldP spid="69" grpId="0" animBg="1"/>
      <p:bldP spid="70" grpId="0" animBg="1"/>
      <p:bldP spid="71" grpId="0"/>
      <p:bldP spid="72" grpId="0" animBg="1"/>
      <p:bldP spid="7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m 21"/>
          <p:cNvPicPr>
            <a:picLocks noChangeAspect="1"/>
          </p:cNvPicPr>
          <p:nvPr/>
        </p:nvPicPr>
        <p:blipFill>
          <a:blip r:embed="rId2"/>
          <a:stretch>
            <a:fillRect/>
          </a:stretch>
        </p:blipFill>
        <p:spPr>
          <a:xfrm>
            <a:off x="6594277" y="5725646"/>
            <a:ext cx="4743450" cy="1104900"/>
          </a:xfrm>
          <a:prstGeom prst="rect">
            <a:avLst/>
          </a:prstGeom>
        </p:spPr>
      </p:pic>
      <p:pic>
        <p:nvPicPr>
          <p:cNvPr id="23" name="Imagem 22"/>
          <p:cNvPicPr>
            <a:picLocks noChangeAspect="1"/>
          </p:cNvPicPr>
          <p:nvPr/>
        </p:nvPicPr>
        <p:blipFill>
          <a:blip r:embed="rId3"/>
          <a:stretch>
            <a:fillRect/>
          </a:stretch>
        </p:blipFill>
        <p:spPr>
          <a:xfrm>
            <a:off x="7703161" y="5405790"/>
            <a:ext cx="2609712" cy="460547"/>
          </a:xfrm>
          <a:prstGeom prst="rect">
            <a:avLst/>
          </a:prstGeom>
        </p:spPr>
      </p:pic>
      <p:sp>
        <p:nvSpPr>
          <p:cNvPr id="9" name="Retângulo 8"/>
          <p:cNvSpPr/>
          <p:nvPr/>
        </p:nvSpPr>
        <p:spPr>
          <a:xfrm>
            <a:off x="370113" y="273542"/>
            <a:ext cx="11308081" cy="1323439"/>
          </a:xfrm>
          <a:prstGeom prst="rect">
            <a:avLst/>
          </a:prstGeom>
        </p:spPr>
        <p:txBody>
          <a:bodyPr wrap="square">
            <a:spAutoFit/>
          </a:bodyPr>
          <a:lstStyle/>
          <a:p>
            <a:pPr algn="just"/>
            <a:r>
              <a:rPr lang="pt-BR" sz="1600" dirty="0"/>
              <a:t>6. (Fuvest 2019)  Três amigos vão acampar e descobrem que nenhum deles trouxe fósforos. Para acender o fogo e fazer o almoço, resolvem improvisar e prendem um pedaço de filme plástico transparente num aro de “cipó”. Colocam um pouco de água sobre o plástico, formando uma poça de aproximadamente 14 cm  de diâmetro e 1 cm  de profundidade máxima, cuja forma pode ser aproximada pela de uma calota esférica. Quando o sol está a pino, para aproveitamento máximo da energia solar, a distância, em cm, entre o centro do filme e a palha seca usada para iniciar o fogo, é, aproximadamente,</a:t>
            </a:r>
          </a:p>
        </p:txBody>
      </p:sp>
      <mc:AlternateContent xmlns:mc="http://schemas.openxmlformats.org/markup-compatibility/2006" xmlns:a14="http://schemas.microsoft.com/office/drawing/2010/main">
        <mc:Choice Requires="a14">
          <p:sp>
            <p:nvSpPr>
              <p:cNvPr id="10" name="Retângulo 9"/>
              <p:cNvSpPr/>
              <p:nvPr/>
            </p:nvSpPr>
            <p:spPr>
              <a:xfrm>
                <a:off x="370113" y="1638321"/>
                <a:ext cx="10733316" cy="1265603"/>
              </a:xfrm>
              <a:prstGeom prst="rect">
                <a:avLst/>
              </a:prstGeom>
            </p:spPr>
            <p:txBody>
              <a:bodyPr wrap="square">
                <a:spAutoFit/>
              </a:bodyPr>
              <a:lstStyle/>
              <a:p>
                <a:r>
                  <a:rPr lang="pt-BR" sz="1600" dirty="0"/>
                  <a:t>Note e adote:</a:t>
                </a:r>
              </a:p>
              <a:p>
                <a:pPr marL="285750" indent="-285750">
                  <a:buFont typeface="Arial" panose="020B0604020202020204" pitchFamily="34" charset="0"/>
                  <a:buChar char="•"/>
                </a:pPr>
                <a:r>
                  <a:rPr lang="pt-BR" sz="1600" dirty="0"/>
                  <a:t>Para uma lente plano-convexa,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f</m:t>
                        </m:r>
                      </m:den>
                    </m:f>
                  </m:oMath>
                </a14:m>
                <a:r>
                  <a:rPr lang="pt-BR" sz="2000" dirty="0"/>
                  <a:t> = (n – 1 ) .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R</m:t>
                        </m:r>
                      </m:den>
                    </m:f>
                  </m:oMath>
                </a14:m>
                <a:r>
                  <a:rPr lang="pt-BR" sz="1600" dirty="0"/>
                  <a:t> , sendo n o índice de refração da lente e R o seu raio de curvatura.</a:t>
                </a:r>
              </a:p>
              <a:p>
                <a:endParaRPr lang="pt-BR" sz="1600" dirty="0"/>
              </a:p>
              <a:p>
                <a:pPr marL="285750" indent="-285750">
                  <a:buFont typeface="Arial" panose="020B0604020202020204" pitchFamily="34" charset="0"/>
                  <a:buChar char="•"/>
                </a:pPr>
                <a:r>
                  <a:rPr lang="pt-BR" sz="1600" dirty="0"/>
                  <a:t>Índice de refração da água = 1,33  </a:t>
                </a:r>
              </a:p>
            </p:txBody>
          </p:sp>
        </mc:Choice>
        <mc:Fallback xmlns="">
          <p:sp>
            <p:nvSpPr>
              <p:cNvPr id="10" name="Retângulo 9"/>
              <p:cNvSpPr>
                <a:spLocks noRot="1" noChangeAspect="1" noMove="1" noResize="1" noEditPoints="1" noAdjustHandles="1" noChangeArrowheads="1" noChangeShapeType="1" noTextEdit="1"/>
              </p:cNvSpPr>
              <p:nvPr/>
            </p:nvSpPr>
            <p:spPr>
              <a:xfrm>
                <a:off x="370113" y="1638321"/>
                <a:ext cx="10733316" cy="1265603"/>
              </a:xfrm>
              <a:prstGeom prst="rect">
                <a:avLst/>
              </a:prstGeom>
              <a:blipFill>
                <a:blip r:embed="rId4"/>
                <a:stretch>
                  <a:fillRect l="-341" t="-1449" b="-5797"/>
                </a:stretch>
              </a:blipFill>
            </p:spPr>
            <p:txBody>
              <a:bodyPr/>
              <a:lstStyle/>
              <a:p>
                <a:r>
                  <a:rPr lang="pt-BR">
                    <a:noFill/>
                  </a:rPr>
                  <a:t> </a:t>
                </a:r>
              </a:p>
            </p:txBody>
          </p:sp>
        </mc:Fallback>
      </mc:AlternateContent>
      <p:sp>
        <p:nvSpPr>
          <p:cNvPr id="6" name="Elipse 5"/>
          <p:cNvSpPr/>
          <p:nvPr/>
        </p:nvSpPr>
        <p:spPr>
          <a:xfrm>
            <a:off x="8903381" y="4152059"/>
            <a:ext cx="216024" cy="173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7" name="Conector de Seta Reta 6"/>
          <p:cNvCxnSpPr/>
          <p:nvPr/>
        </p:nvCxnSpPr>
        <p:spPr>
          <a:xfrm flipH="1">
            <a:off x="7952597" y="4293097"/>
            <a:ext cx="1013406" cy="1439157"/>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8020781" y="6290505"/>
            <a:ext cx="2064239"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7800109" y="4475736"/>
            <a:ext cx="756084" cy="369332"/>
          </a:xfrm>
          <a:prstGeom prst="rect">
            <a:avLst/>
          </a:prstGeom>
          <a:noFill/>
        </p:spPr>
        <p:txBody>
          <a:bodyPr wrap="square" rtlCol="0">
            <a:spAutoFit/>
          </a:bodyPr>
          <a:lstStyle/>
          <a:p>
            <a:r>
              <a:rPr lang="pt-BR" dirty="0"/>
              <a:t>R = ?</a:t>
            </a:r>
          </a:p>
        </p:txBody>
      </p:sp>
      <p:sp>
        <p:nvSpPr>
          <p:cNvPr id="13" name="CaixaDeTexto 12"/>
          <p:cNvSpPr txBox="1"/>
          <p:nvPr/>
        </p:nvSpPr>
        <p:spPr>
          <a:xfrm>
            <a:off x="10851192" y="5763309"/>
            <a:ext cx="660334" cy="369332"/>
          </a:xfrm>
          <a:prstGeom prst="rect">
            <a:avLst/>
          </a:prstGeom>
          <a:noFill/>
        </p:spPr>
        <p:txBody>
          <a:bodyPr wrap="square" rtlCol="0">
            <a:spAutoFit/>
          </a:bodyPr>
          <a:lstStyle/>
          <a:p>
            <a:r>
              <a:rPr lang="pt-BR" dirty="0"/>
              <a:t>1 cm</a:t>
            </a:r>
          </a:p>
        </p:txBody>
      </p:sp>
      <p:cxnSp>
        <p:nvCxnSpPr>
          <p:cNvPr id="14" name="Conector de Seta Reta 13"/>
          <p:cNvCxnSpPr/>
          <p:nvPr/>
        </p:nvCxnSpPr>
        <p:spPr>
          <a:xfrm flipV="1">
            <a:off x="10798629" y="5725646"/>
            <a:ext cx="0" cy="40644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a:off x="8800705" y="6358657"/>
            <a:ext cx="855913" cy="369332"/>
          </a:xfrm>
          <a:prstGeom prst="rect">
            <a:avLst/>
          </a:prstGeom>
          <a:noFill/>
        </p:spPr>
        <p:txBody>
          <a:bodyPr wrap="square" rtlCol="0">
            <a:spAutoFit/>
          </a:bodyPr>
          <a:lstStyle/>
          <a:p>
            <a:r>
              <a:rPr lang="pt-BR" dirty="0"/>
              <a:t>14 cm</a:t>
            </a:r>
          </a:p>
        </p:txBody>
      </p:sp>
      <p:sp>
        <p:nvSpPr>
          <p:cNvPr id="2" name="Elipse 1"/>
          <p:cNvSpPr/>
          <p:nvPr/>
        </p:nvSpPr>
        <p:spPr>
          <a:xfrm>
            <a:off x="7014407" y="2422353"/>
            <a:ext cx="4076989" cy="3644158"/>
          </a:xfrm>
          <a:prstGeom prst="ellipse">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30" name="Retângulo 29"/>
          <p:cNvSpPr/>
          <p:nvPr/>
        </p:nvSpPr>
        <p:spPr>
          <a:xfrm>
            <a:off x="8799211" y="5459839"/>
            <a:ext cx="221673" cy="2311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31" name="Retângulo 30"/>
          <p:cNvSpPr/>
          <p:nvPr/>
        </p:nvSpPr>
        <p:spPr>
          <a:xfrm>
            <a:off x="8878503" y="5565926"/>
            <a:ext cx="63078" cy="452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28" name="Triângulo Retângulo 27"/>
          <p:cNvSpPr/>
          <p:nvPr/>
        </p:nvSpPr>
        <p:spPr>
          <a:xfrm flipH="1">
            <a:off x="7999341" y="4233799"/>
            <a:ext cx="1023726" cy="1466625"/>
          </a:xfrm>
          <a:prstGeom prst="rtTriangle">
            <a:avLst/>
          </a:prstGeom>
          <a:solidFill>
            <a:srgbClr val="FFC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4" name="CaixaDeTexto 33"/>
          <p:cNvSpPr txBox="1"/>
          <p:nvPr/>
        </p:nvSpPr>
        <p:spPr>
          <a:xfrm>
            <a:off x="370113" y="3756593"/>
            <a:ext cx="756084" cy="369332"/>
          </a:xfrm>
          <a:prstGeom prst="rect">
            <a:avLst/>
          </a:prstGeom>
          <a:noFill/>
        </p:spPr>
        <p:txBody>
          <a:bodyPr wrap="square" rtlCol="0">
            <a:spAutoFit/>
          </a:bodyPr>
          <a:lstStyle/>
          <a:p>
            <a:r>
              <a:rPr lang="pt-BR" dirty="0"/>
              <a:t>R = ?</a:t>
            </a:r>
          </a:p>
        </p:txBody>
      </p:sp>
      <p:sp>
        <p:nvSpPr>
          <p:cNvPr id="35" name="Retângulo 34"/>
          <p:cNvSpPr/>
          <p:nvPr/>
        </p:nvSpPr>
        <p:spPr>
          <a:xfrm>
            <a:off x="1550208" y="4613959"/>
            <a:ext cx="221673" cy="2311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36" name="Retângulo 35"/>
          <p:cNvSpPr/>
          <p:nvPr/>
        </p:nvSpPr>
        <p:spPr>
          <a:xfrm>
            <a:off x="1629500" y="4720046"/>
            <a:ext cx="63078" cy="452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37" name="Triângulo Retângulo 36"/>
          <p:cNvSpPr/>
          <p:nvPr/>
        </p:nvSpPr>
        <p:spPr>
          <a:xfrm flipH="1">
            <a:off x="748155" y="3378443"/>
            <a:ext cx="1023726" cy="1466625"/>
          </a:xfrm>
          <a:prstGeom prst="rtTriangle">
            <a:avLst/>
          </a:prstGeom>
          <a:solidFill>
            <a:srgbClr val="FFC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8" name="CaixaDeTexto 37"/>
          <p:cNvSpPr txBox="1"/>
          <p:nvPr/>
        </p:nvSpPr>
        <p:spPr>
          <a:xfrm>
            <a:off x="1935214" y="4111755"/>
            <a:ext cx="855913" cy="369332"/>
          </a:xfrm>
          <a:prstGeom prst="rect">
            <a:avLst/>
          </a:prstGeom>
          <a:noFill/>
        </p:spPr>
        <p:txBody>
          <a:bodyPr wrap="square" rtlCol="0">
            <a:spAutoFit/>
          </a:bodyPr>
          <a:lstStyle/>
          <a:p>
            <a:r>
              <a:rPr lang="pt-BR" dirty="0"/>
              <a:t>(R – 1)</a:t>
            </a:r>
          </a:p>
        </p:txBody>
      </p:sp>
      <p:sp>
        <p:nvSpPr>
          <p:cNvPr id="39" name="CaixaDeTexto 38"/>
          <p:cNvSpPr txBox="1"/>
          <p:nvPr/>
        </p:nvSpPr>
        <p:spPr>
          <a:xfrm>
            <a:off x="1066831" y="4962415"/>
            <a:ext cx="855913" cy="369332"/>
          </a:xfrm>
          <a:prstGeom prst="rect">
            <a:avLst/>
          </a:prstGeom>
          <a:noFill/>
        </p:spPr>
        <p:txBody>
          <a:bodyPr wrap="square" rtlCol="0">
            <a:spAutoFit/>
          </a:bodyPr>
          <a:lstStyle/>
          <a:p>
            <a:r>
              <a:rPr lang="pt-BR" dirty="0"/>
              <a:t>7 cm</a:t>
            </a:r>
          </a:p>
        </p:txBody>
      </p:sp>
      <p:cxnSp>
        <p:nvCxnSpPr>
          <p:cNvPr id="40" name="Conector de Seta Reta 39"/>
          <p:cNvCxnSpPr>
            <a:endCxn id="2" idx="4"/>
          </p:cNvCxnSpPr>
          <p:nvPr/>
        </p:nvCxnSpPr>
        <p:spPr>
          <a:xfrm>
            <a:off x="9049140" y="4264155"/>
            <a:ext cx="3762" cy="180235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CaixaDeTexto 42"/>
          <p:cNvSpPr txBox="1"/>
          <p:nvPr/>
        </p:nvSpPr>
        <p:spPr>
          <a:xfrm>
            <a:off x="9141459" y="5059651"/>
            <a:ext cx="756084" cy="369332"/>
          </a:xfrm>
          <a:prstGeom prst="rect">
            <a:avLst/>
          </a:prstGeom>
          <a:noFill/>
        </p:spPr>
        <p:txBody>
          <a:bodyPr wrap="square" rtlCol="0">
            <a:spAutoFit/>
          </a:bodyPr>
          <a:lstStyle/>
          <a:p>
            <a:r>
              <a:rPr lang="pt-BR" dirty="0"/>
              <a:t>R</a:t>
            </a:r>
          </a:p>
        </p:txBody>
      </p:sp>
      <p:sp>
        <p:nvSpPr>
          <p:cNvPr id="44" name="CaixaDeTexto 43"/>
          <p:cNvSpPr txBox="1"/>
          <p:nvPr/>
        </p:nvSpPr>
        <p:spPr>
          <a:xfrm>
            <a:off x="3283527" y="3491345"/>
            <a:ext cx="1593273" cy="369332"/>
          </a:xfrm>
          <a:prstGeom prst="rect">
            <a:avLst/>
          </a:prstGeom>
          <a:noFill/>
        </p:spPr>
        <p:txBody>
          <a:bodyPr wrap="square" rtlCol="0">
            <a:spAutoFit/>
          </a:bodyPr>
          <a:lstStyle/>
          <a:p>
            <a:r>
              <a:rPr lang="pt-BR" dirty="0"/>
              <a:t>R² = (R -1)² + 7²</a:t>
            </a:r>
          </a:p>
        </p:txBody>
      </p:sp>
      <p:sp>
        <p:nvSpPr>
          <p:cNvPr id="45" name="CaixaDeTexto 44"/>
          <p:cNvSpPr txBox="1"/>
          <p:nvPr/>
        </p:nvSpPr>
        <p:spPr>
          <a:xfrm>
            <a:off x="3263804" y="4125925"/>
            <a:ext cx="2989810" cy="369332"/>
          </a:xfrm>
          <a:prstGeom prst="rect">
            <a:avLst/>
          </a:prstGeom>
          <a:noFill/>
        </p:spPr>
        <p:txBody>
          <a:bodyPr wrap="square" rtlCol="0">
            <a:spAutoFit/>
          </a:bodyPr>
          <a:lstStyle/>
          <a:p>
            <a:r>
              <a:rPr lang="pt-BR" dirty="0"/>
              <a:t>R² = (R² + 1 - 2.R .1)  + 49</a:t>
            </a:r>
          </a:p>
        </p:txBody>
      </p:sp>
      <p:cxnSp>
        <p:nvCxnSpPr>
          <p:cNvPr id="47" name="Conector reto 46"/>
          <p:cNvCxnSpPr/>
          <p:nvPr/>
        </p:nvCxnSpPr>
        <p:spPr>
          <a:xfrm>
            <a:off x="3263804" y="3946865"/>
            <a:ext cx="338378" cy="63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a:off x="3724600" y="3927142"/>
            <a:ext cx="338378" cy="634580"/>
          </a:xfrm>
          <a:prstGeom prst="line">
            <a:avLst/>
          </a:prstGeom>
        </p:spPr>
        <p:style>
          <a:lnRef idx="1">
            <a:schemeClr val="accent1"/>
          </a:lnRef>
          <a:fillRef idx="0">
            <a:schemeClr val="accent1"/>
          </a:fillRef>
          <a:effectRef idx="0">
            <a:schemeClr val="accent1"/>
          </a:effectRef>
          <a:fontRef idx="minor">
            <a:schemeClr val="tx1"/>
          </a:fontRef>
        </p:style>
      </p:cxnSp>
      <p:sp>
        <p:nvSpPr>
          <p:cNvPr id="49" name="CaixaDeTexto 48"/>
          <p:cNvSpPr txBox="1"/>
          <p:nvPr/>
        </p:nvSpPr>
        <p:spPr>
          <a:xfrm>
            <a:off x="3292022" y="4757339"/>
            <a:ext cx="2989810" cy="369332"/>
          </a:xfrm>
          <a:prstGeom prst="rect">
            <a:avLst/>
          </a:prstGeom>
          <a:noFill/>
        </p:spPr>
        <p:txBody>
          <a:bodyPr wrap="square" rtlCol="0">
            <a:spAutoFit/>
          </a:bodyPr>
          <a:lstStyle/>
          <a:p>
            <a:r>
              <a:rPr lang="pt-BR" dirty="0"/>
              <a:t>0 =  - 2R + 50</a:t>
            </a:r>
          </a:p>
        </p:txBody>
      </p:sp>
      <p:sp>
        <p:nvSpPr>
          <p:cNvPr id="50" name="CaixaDeTexto 49"/>
          <p:cNvSpPr txBox="1"/>
          <p:nvPr/>
        </p:nvSpPr>
        <p:spPr>
          <a:xfrm>
            <a:off x="3292022" y="5419997"/>
            <a:ext cx="1266123" cy="369332"/>
          </a:xfrm>
          <a:prstGeom prst="rect">
            <a:avLst/>
          </a:prstGeom>
          <a:noFill/>
        </p:spPr>
        <p:txBody>
          <a:bodyPr wrap="square" rtlCol="0">
            <a:spAutoFit/>
          </a:bodyPr>
          <a:lstStyle/>
          <a:p>
            <a:r>
              <a:rPr lang="pt-BR" dirty="0"/>
              <a:t>R = 25 cm</a:t>
            </a:r>
          </a:p>
        </p:txBody>
      </p:sp>
    </p:spTree>
    <p:extLst>
      <p:ext uri="{BB962C8B-B14F-4D97-AF65-F5344CB8AC3E}">
        <p14:creationId xmlns:p14="http://schemas.microsoft.com/office/powerpoint/2010/main" val="4840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fade">
                                      <p:cBhvr>
                                        <p:cTn id="40" dur="500"/>
                                        <p:tgtEl>
                                          <p:spTgt spid="3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fade">
                                      <p:cBhvr>
                                        <p:cTn id="46" dur="5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fade">
                                      <p:cBhvr>
                                        <p:cTn id="51" dur="500"/>
                                        <p:tgtEl>
                                          <p:spTgt spid="3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500"/>
                                        <p:tgtEl>
                                          <p:spTgt spid="3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500"/>
                                        <p:tgtEl>
                                          <p:spTgt spid="4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500"/>
                                        <p:tgtEl>
                                          <p:spTgt spid="4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500"/>
                                        <p:tgtEl>
                                          <p:spTgt spid="3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fade">
                                      <p:cBhvr>
                                        <p:cTn id="76" dur="500"/>
                                        <p:tgtEl>
                                          <p:spTgt spid="44"/>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fade">
                                      <p:cBhvr>
                                        <p:cTn id="81" dur="500"/>
                                        <p:tgtEl>
                                          <p:spTgt spid="4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47"/>
                                        </p:tgtEl>
                                        <p:attrNameLst>
                                          <p:attrName>style.visibility</p:attrName>
                                        </p:attrNameLst>
                                      </p:cBhvr>
                                      <p:to>
                                        <p:strVal val="visible"/>
                                      </p:to>
                                    </p:set>
                                    <p:animEffect transition="in" filter="fade">
                                      <p:cBhvr>
                                        <p:cTn id="86" dur="500"/>
                                        <p:tgtEl>
                                          <p:spTgt spid="47"/>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48"/>
                                        </p:tgtEl>
                                        <p:attrNameLst>
                                          <p:attrName>style.visibility</p:attrName>
                                        </p:attrNameLst>
                                      </p:cBhvr>
                                      <p:to>
                                        <p:strVal val="visible"/>
                                      </p:to>
                                    </p:set>
                                    <p:animEffect transition="in" filter="fade">
                                      <p:cBhvr>
                                        <p:cTn id="91" dur="500"/>
                                        <p:tgtEl>
                                          <p:spTgt spid="48"/>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500"/>
                                        <p:tgtEl>
                                          <p:spTgt spid="49"/>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fade">
                                      <p:cBhvr>
                                        <p:cTn id="10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2" grpId="0" animBg="1"/>
      <p:bldP spid="30" grpId="0" animBg="1"/>
      <p:bldP spid="31" grpId="0" animBg="1"/>
      <p:bldP spid="28" grpId="0" animBg="1"/>
      <p:bldP spid="34" grpId="0"/>
      <p:bldP spid="35" grpId="0" animBg="1"/>
      <p:bldP spid="36" grpId="0" animBg="1"/>
      <p:bldP spid="37" grpId="0" animBg="1"/>
      <p:bldP spid="38" grpId="0"/>
      <p:bldP spid="39" grpId="0"/>
      <p:bldP spid="43" grpId="0"/>
      <p:bldP spid="44" grpId="0"/>
      <p:bldP spid="45" grpId="0"/>
      <p:bldP spid="49" grpId="0"/>
      <p:bldP spid="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m 21"/>
          <p:cNvPicPr>
            <a:picLocks noChangeAspect="1"/>
          </p:cNvPicPr>
          <p:nvPr/>
        </p:nvPicPr>
        <p:blipFill>
          <a:blip r:embed="rId2"/>
          <a:stretch>
            <a:fillRect/>
          </a:stretch>
        </p:blipFill>
        <p:spPr>
          <a:xfrm>
            <a:off x="6594277" y="5725646"/>
            <a:ext cx="4743450" cy="1104900"/>
          </a:xfrm>
          <a:prstGeom prst="rect">
            <a:avLst/>
          </a:prstGeom>
        </p:spPr>
      </p:pic>
      <p:pic>
        <p:nvPicPr>
          <p:cNvPr id="23" name="Imagem 22"/>
          <p:cNvPicPr>
            <a:picLocks noChangeAspect="1"/>
          </p:cNvPicPr>
          <p:nvPr/>
        </p:nvPicPr>
        <p:blipFill>
          <a:blip r:embed="rId3"/>
          <a:stretch>
            <a:fillRect/>
          </a:stretch>
        </p:blipFill>
        <p:spPr>
          <a:xfrm>
            <a:off x="7703161" y="5405790"/>
            <a:ext cx="2609712" cy="460547"/>
          </a:xfrm>
          <a:prstGeom prst="rect">
            <a:avLst/>
          </a:prstGeom>
        </p:spPr>
      </p:pic>
      <p:sp>
        <p:nvSpPr>
          <p:cNvPr id="9" name="Retângulo 8"/>
          <p:cNvSpPr/>
          <p:nvPr/>
        </p:nvSpPr>
        <p:spPr>
          <a:xfrm>
            <a:off x="370113" y="273542"/>
            <a:ext cx="11308081" cy="1323439"/>
          </a:xfrm>
          <a:prstGeom prst="rect">
            <a:avLst/>
          </a:prstGeom>
        </p:spPr>
        <p:txBody>
          <a:bodyPr wrap="square">
            <a:spAutoFit/>
          </a:bodyPr>
          <a:lstStyle/>
          <a:p>
            <a:pPr algn="just"/>
            <a:r>
              <a:rPr lang="pt-BR" sz="1600" dirty="0"/>
              <a:t>6. (Fuvest 2019)  Três amigos vão acampar e descobrem que nenhum deles trouxe fósforos. Para acender o fogo e fazer o almoço, resolvem improvisar e prendem um pedaço de filme plástico transparente num aro de “cipó”. Colocam um pouco de água sobre o plástico, formando uma poça de aproximadamente 14 cm  de diâmetro e 1 cm  de profundidade máxima, cuja forma pode ser aproximada pela de uma calota esférica. Quando o sol está a pino, para aproveitamento máximo da energia solar, a distância, em cm, entre o centro do filme e a palha seca usada para iniciar o fogo, é, aproximadamente,</a:t>
            </a:r>
          </a:p>
        </p:txBody>
      </p:sp>
      <mc:AlternateContent xmlns:mc="http://schemas.openxmlformats.org/markup-compatibility/2006" xmlns:a14="http://schemas.microsoft.com/office/drawing/2010/main">
        <mc:Choice Requires="a14">
          <p:sp>
            <p:nvSpPr>
              <p:cNvPr id="10" name="Retângulo 9"/>
              <p:cNvSpPr/>
              <p:nvPr/>
            </p:nvSpPr>
            <p:spPr>
              <a:xfrm>
                <a:off x="370113" y="1638321"/>
                <a:ext cx="10733316" cy="1265603"/>
              </a:xfrm>
              <a:prstGeom prst="rect">
                <a:avLst/>
              </a:prstGeom>
            </p:spPr>
            <p:txBody>
              <a:bodyPr wrap="square">
                <a:spAutoFit/>
              </a:bodyPr>
              <a:lstStyle/>
              <a:p>
                <a:r>
                  <a:rPr lang="pt-BR" sz="1600" dirty="0"/>
                  <a:t>Note e adote:</a:t>
                </a:r>
              </a:p>
              <a:p>
                <a:pPr marL="285750" indent="-285750">
                  <a:buFont typeface="Arial" panose="020B0604020202020204" pitchFamily="34" charset="0"/>
                  <a:buChar char="•"/>
                </a:pPr>
                <a:r>
                  <a:rPr lang="pt-BR" sz="1600" dirty="0"/>
                  <a:t>Para uma lente plano-convexa,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f</m:t>
                        </m:r>
                      </m:den>
                    </m:f>
                  </m:oMath>
                </a14:m>
                <a:r>
                  <a:rPr lang="pt-BR" sz="2000" dirty="0"/>
                  <a:t> = (n – 1 ) .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R</m:t>
                        </m:r>
                      </m:den>
                    </m:f>
                  </m:oMath>
                </a14:m>
                <a:r>
                  <a:rPr lang="pt-BR" sz="1600" dirty="0"/>
                  <a:t> , sendo n o índice de refração da lente e R o seu raio de curvatura.</a:t>
                </a:r>
              </a:p>
              <a:p>
                <a:endParaRPr lang="pt-BR" sz="1600" dirty="0"/>
              </a:p>
              <a:p>
                <a:pPr marL="285750" indent="-285750">
                  <a:buFont typeface="Arial" panose="020B0604020202020204" pitchFamily="34" charset="0"/>
                  <a:buChar char="•"/>
                </a:pPr>
                <a:r>
                  <a:rPr lang="pt-BR" sz="1600" dirty="0"/>
                  <a:t>Índice de refração da água = 1,33  </a:t>
                </a:r>
              </a:p>
            </p:txBody>
          </p:sp>
        </mc:Choice>
        <mc:Fallback xmlns="">
          <p:sp>
            <p:nvSpPr>
              <p:cNvPr id="10" name="Retângulo 9"/>
              <p:cNvSpPr>
                <a:spLocks noRot="1" noChangeAspect="1" noMove="1" noResize="1" noEditPoints="1" noAdjustHandles="1" noChangeArrowheads="1" noChangeShapeType="1" noTextEdit="1"/>
              </p:cNvSpPr>
              <p:nvPr/>
            </p:nvSpPr>
            <p:spPr>
              <a:xfrm>
                <a:off x="370113" y="1638321"/>
                <a:ext cx="10733316" cy="1265603"/>
              </a:xfrm>
              <a:prstGeom prst="rect">
                <a:avLst/>
              </a:prstGeom>
              <a:blipFill>
                <a:blip r:embed="rId4"/>
                <a:stretch>
                  <a:fillRect l="-341" t="-1449" b="-5797"/>
                </a:stretch>
              </a:blipFill>
            </p:spPr>
            <p:txBody>
              <a:bodyPr/>
              <a:lstStyle/>
              <a:p>
                <a:r>
                  <a:rPr lang="pt-BR">
                    <a:noFill/>
                  </a:rPr>
                  <a:t> </a:t>
                </a:r>
              </a:p>
            </p:txBody>
          </p:sp>
        </mc:Fallback>
      </mc:AlternateContent>
      <p:sp>
        <p:nvSpPr>
          <p:cNvPr id="6" name="Elipse 5"/>
          <p:cNvSpPr/>
          <p:nvPr/>
        </p:nvSpPr>
        <p:spPr>
          <a:xfrm>
            <a:off x="8903381" y="4152059"/>
            <a:ext cx="216024" cy="173047"/>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7" name="Conector de Seta Reta 6"/>
          <p:cNvCxnSpPr/>
          <p:nvPr/>
        </p:nvCxnSpPr>
        <p:spPr>
          <a:xfrm flipH="1">
            <a:off x="7952597" y="4293097"/>
            <a:ext cx="1013406" cy="1439157"/>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8020781" y="6290505"/>
            <a:ext cx="2064239"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7303413" y="4475736"/>
            <a:ext cx="1252780" cy="369332"/>
          </a:xfrm>
          <a:prstGeom prst="rect">
            <a:avLst/>
          </a:prstGeom>
          <a:noFill/>
        </p:spPr>
        <p:txBody>
          <a:bodyPr wrap="square" rtlCol="0">
            <a:spAutoFit/>
          </a:bodyPr>
          <a:lstStyle/>
          <a:p>
            <a:r>
              <a:rPr lang="pt-BR" dirty="0"/>
              <a:t>R = 25 cm</a:t>
            </a:r>
          </a:p>
        </p:txBody>
      </p:sp>
      <p:sp>
        <p:nvSpPr>
          <p:cNvPr id="13" name="CaixaDeTexto 12"/>
          <p:cNvSpPr txBox="1"/>
          <p:nvPr/>
        </p:nvSpPr>
        <p:spPr>
          <a:xfrm>
            <a:off x="10851192" y="5763309"/>
            <a:ext cx="660334" cy="369332"/>
          </a:xfrm>
          <a:prstGeom prst="rect">
            <a:avLst/>
          </a:prstGeom>
          <a:noFill/>
        </p:spPr>
        <p:txBody>
          <a:bodyPr wrap="square" rtlCol="0">
            <a:spAutoFit/>
          </a:bodyPr>
          <a:lstStyle/>
          <a:p>
            <a:r>
              <a:rPr lang="pt-BR" dirty="0"/>
              <a:t>1 cm</a:t>
            </a:r>
          </a:p>
        </p:txBody>
      </p:sp>
      <p:cxnSp>
        <p:nvCxnSpPr>
          <p:cNvPr id="14" name="Conector de Seta Reta 13"/>
          <p:cNvCxnSpPr/>
          <p:nvPr/>
        </p:nvCxnSpPr>
        <p:spPr>
          <a:xfrm flipV="1">
            <a:off x="10798629" y="5725646"/>
            <a:ext cx="0" cy="40644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a:off x="8800705" y="6358657"/>
            <a:ext cx="855913" cy="369332"/>
          </a:xfrm>
          <a:prstGeom prst="rect">
            <a:avLst/>
          </a:prstGeom>
          <a:noFill/>
        </p:spPr>
        <p:txBody>
          <a:bodyPr wrap="square" rtlCol="0">
            <a:spAutoFit/>
          </a:bodyPr>
          <a:lstStyle/>
          <a:p>
            <a:r>
              <a:rPr lang="pt-BR" dirty="0"/>
              <a:t>14 cm</a:t>
            </a:r>
          </a:p>
        </p:txBody>
      </p:sp>
      <p:sp>
        <p:nvSpPr>
          <p:cNvPr id="2" name="Elipse 1"/>
          <p:cNvSpPr/>
          <p:nvPr/>
        </p:nvSpPr>
        <p:spPr>
          <a:xfrm>
            <a:off x="7014407" y="2422353"/>
            <a:ext cx="4076989" cy="3644158"/>
          </a:xfrm>
          <a:prstGeom prst="ellipse">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30" name="Retângulo 29"/>
          <p:cNvSpPr/>
          <p:nvPr/>
        </p:nvSpPr>
        <p:spPr>
          <a:xfrm>
            <a:off x="8799211" y="5459839"/>
            <a:ext cx="221673" cy="2311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31" name="Retângulo 30"/>
          <p:cNvSpPr/>
          <p:nvPr/>
        </p:nvSpPr>
        <p:spPr>
          <a:xfrm>
            <a:off x="8878503" y="5565926"/>
            <a:ext cx="63078" cy="452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28" name="Triângulo Retângulo 27"/>
          <p:cNvSpPr/>
          <p:nvPr/>
        </p:nvSpPr>
        <p:spPr>
          <a:xfrm flipH="1">
            <a:off x="7999341" y="4233799"/>
            <a:ext cx="1023726" cy="1466625"/>
          </a:xfrm>
          <a:prstGeom prst="rtTriangle">
            <a:avLst/>
          </a:prstGeom>
          <a:solidFill>
            <a:srgbClr val="FFC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cxnSp>
        <p:nvCxnSpPr>
          <p:cNvPr id="40" name="Conector de Seta Reta 39"/>
          <p:cNvCxnSpPr>
            <a:endCxn id="2" idx="4"/>
          </p:cNvCxnSpPr>
          <p:nvPr/>
        </p:nvCxnSpPr>
        <p:spPr>
          <a:xfrm>
            <a:off x="9049140" y="4264155"/>
            <a:ext cx="3762" cy="180235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CaixaDeTexto 42"/>
          <p:cNvSpPr txBox="1"/>
          <p:nvPr/>
        </p:nvSpPr>
        <p:spPr>
          <a:xfrm>
            <a:off x="9141459" y="5059651"/>
            <a:ext cx="756084" cy="369332"/>
          </a:xfrm>
          <a:prstGeom prst="rect">
            <a:avLst/>
          </a:prstGeom>
          <a:noFill/>
        </p:spPr>
        <p:txBody>
          <a:bodyPr wrap="square" rtlCol="0">
            <a:spAutoFit/>
          </a:bodyPr>
          <a:lstStyle/>
          <a:p>
            <a:r>
              <a:rPr lang="pt-BR" dirty="0"/>
              <a:t>R</a:t>
            </a:r>
          </a:p>
        </p:txBody>
      </p:sp>
      <mc:AlternateContent xmlns:mc="http://schemas.openxmlformats.org/markup-compatibility/2006" xmlns:a14="http://schemas.microsoft.com/office/drawing/2010/main">
        <mc:Choice Requires="a14">
          <p:sp>
            <p:nvSpPr>
              <p:cNvPr id="3" name="Retângulo 2"/>
              <p:cNvSpPr/>
              <p:nvPr/>
            </p:nvSpPr>
            <p:spPr>
              <a:xfrm>
                <a:off x="370113" y="3498321"/>
                <a:ext cx="1436612" cy="483466"/>
              </a:xfrm>
              <a:prstGeom prst="rect">
                <a:avLst/>
              </a:prstGeom>
            </p:spPr>
            <p:txBody>
              <a:bodyPr wrap="none">
                <a:spAutoFit/>
              </a:bodyPr>
              <a:lstStyle/>
              <a:p>
                <a14:m>
                  <m:oMath xmlns:m="http://schemas.openxmlformats.org/officeDocument/2006/math">
                    <m:f>
                      <m:fPr>
                        <m:ctrlPr>
                          <a:rPr lang="pt-BR" i="1">
                            <a:latin typeface="Cambria Math" panose="02040503050406030204" pitchFamily="18" charset="0"/>
                          </a:rPr>
                        </m:ctrlPr>
                      </m:fPr>
                      <m:num>
                        <m:r>
                          <a:rPr lang="pt-BR">
                            <a:latin typeface="Cambria Math" panose="02040503050406030204" pitchFamily="18" charset="0"/>
                          </a:rPr>
                          <m:t>1</m:t>
                        </m:r>
                      </m:num>
                      <m:den>
                        <m:r>
                          <m:rPr>
                            <m:sty m:val="p"/>
                          </m:rPr>
                          <a:rPr lang="pt-BR">
                            <a:latin typeface="Cambria Math" panose="02040503050406030204" pitchFamily="18" charset="0"/>
                          </a:rPr>
                          <m:t>f</m:t>
                        </m:r>
                      </m:den>
                    </m:f>
                  </m:oMath>
                </a14:m>
                <a:r>
                  <a:rPr lang="pt-BR" dirty="0"/>
                  <a:t> = (n – 1 ) . </a:t>
                </a:r>
                <a14:m>
                  <m:oMath xmlns:m="http://schemas.openxmlformats.org/officeDocument/2006/math">
                    <m:f>
                      <m:fPr>
                        <m:ctrlPr>
                          <a:rPr lang="pt-BR" i="1">
                            <a:latin typeface="Cambria Math" panose="02040503050406030204" pitchFamily="18" charset="0"/>
                          </a:rPr>
                        </m:ctrlPr>
                      </m:fPr>
                      <m:num>
                        <m:r>
                          <a:rPr lang="pt-BR">
                            <a:latin typeface="Cambria Math" panose="02040503050406030204" pitchFamily="18" charset="0"/>
                          </a:rPr>
                          <m:t>1</m:t>
                        </m:r>
                      </m:num>
                      <m:den>
                        <m:r>
                          <m:rPr>
                            <m:sty m:val="p"/>
                          </m:rPr>
                          <a:rPr lang="pt-BR">
                            <a:latin typeface="Cambria Math" panose="02040503050406030204" pitchFamily="18" charset="0"/>
                          </a:rPr>
                          <m:t>R</m:t>
                        </m:r>
                      </m:den>
                    </m:f>
                  </m:oMath>
                </a14:m>
                <a:endParaRPr lang="pt-BR" dirty="0"/>
              </a:p>
            </p:txBody>
          </p:sp>
        </mc:Choice>
        <mc:Fallback xmlns="">
          <p:sp>
            <p:nvSpPr>
              <p:cNvPr id="3" name="Retângulo 2"/>
              <p:cNvSpPr>
                <a:spLocks noRot="1" noChangeAspect="1" noMove="1" noResize="1" noEditPoints="1" noAdjustHandles="1" noChangeArrowheads="1" noChangeShapeType="1" noTextEdit="1"/>
              </p:cNvSpPr>
              <p:nvPr/>
            </p:nvSpPr>
            <p:spPr>
              <a:xfrm>
                <a:off x="370113" y="3498321"/>
                <a:ext cx="1436612" cy="483466"/>
              </a:xfrm>
              <a:prstGeom prst="rect">
                <a:avLst/>
              </a:prstGeom>
              <a:blipFill>
                <a:blip r:embed="rId5"/>
                <a:stretch>
                  <a:fillRect b="-886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32" name="Retângulo 31"/>
              <p:cNvSpPr/>
              <p:nvPr/>
            </p:nvSpPr>
            <p:spPr>
              <a:xfrm>
                <a:off x="370113" y="4264155"/>
                <a:ext cx="1803699" cy="485197"/>
              </a:xfrm>
              <a:prstGeom prst="rect">
                <a:avLst/>
              </a:prstGeom>
            </p:spPr>
            <p:txBody>
              <a:bodyPr wrap="none">
                <a:spAutoFit/>
              </a:bodyPr>
              <a:lstStyle/>
              <a:p>
                <a14:m>
                  <m:oMath xmlns:m="http://schemas.openxmlformats.org/officeDocument/2006/math">
                    <m:f>
                      <m:fPr>
                        <m:ctrlPr>
                          <a:rPr lang="pt-BR" i="1" smtClean="0">
                            <a:latin typeface="Cambria Math" panose="02040503050406030204" pitchFamily="18" charset="0"/>
                          </a:rPr>
                        </m:ctrlPr>
                      </m:fPr>
                      <m:num>
                        <m:r>
                          <a:rPr lang="pt-BR">
                            <a:latin typeface="Cambria Math" panose="02040503050406030204" pitchFamily="18" charset="0"/>
                          </a:rPr>
                          <m:t>1</m:t>
                        </m:r>
                      </m:num>
                      <m:den>
                        <m:r>
                          <m:rPr>
                            <m:sty m:val="p"/>
                          </m:rPr>
                          <a:rPr lang="pt-BR">
                            <a:latin typeface="Cambria Math" panose="02040503050406030204" pitchFamily="18" charset="0"/>
                          </a:rPr>
                          <m:t>f</m:t>
                        </m:r>
                      </m:den>
                    </m:f>
                  </m:oMath>
                </a14:m>
                <a:r>
                  <a:rPr lang="pt-BR" dirty="0"/>
                  <a:t> = (1,33 – 1 ) . </a:t>
                </a:r>
                <a14:m>
                  <m:oMath xmlns:m="http://schemas.openxmlformats.org/officeDocument/2006/math">
                    <m:f>
                      <m:fPr>
                        <m:ctrlPr>
                          <a:rPr lang="pt-BR" i="1">
                            <a:latin typeface="Cambria Math" panose="02040503050406030204" pitchFamily="18" charset="0"/>
                          </a:rPr>
                        </m:ctrlPr>
                      </m:fPr>
                      <m:num>
                        <m:r>
                          <a:rPr lang="pt-BR">
                            <a:latin typeface="Cambria Math" panose="02040503050406030204" pitchFamily="18" charset="0"/>
                          </a:rPr>
                          <m:t>1</m:t>
                        </m:r>
                      </m:num>
                      <m:den>
                        <m:r>
                          <a:rPr lang="pt-BR" b="0" i="0" smtClean="0">
                            <a:latin typeface="Cambria Math" panose="02040503050406030204" pitchFamily="18" charset="0"/>
                          </a:rPr>
                          <m:t>25</m:t>
                        </m:r>
                      </m:den>
                    </m:f>
                  </m:oMath>
                </a14:m>
                <a:endParaRPr lang="pt-BR" dirty="0"/>
              </a:p>
            </p:txBody>
          </p:sp>
        </mc:Choice>
        <mc:Fallback xmlns="">
          <p:sp>
            <p:nvSpPr>
              <p:cNvPr id="32" name="Retângulo 31"/>
              <p:cNvSpPr>
                <a:spLocks noRot="1" noChangeAspect="1" noMove="1" noResize="1" noEditPoints="1" noAdjustHandles="1" noChangeArrowheads="1" noChangeShapeType="1" noTextEdit="1"/>
              </p:cNvSpPr>
              <p:nvPr/>
            </p:nvSpPr>
            <p:spPr>
              <a:xfrm>
                <a:off x="370113" y="4264155"/>
                <a:ext cx="1803699" cy="485197"/>
              </a:xfrm>
              <a:prstGeom prst="rect">
                <a:avLst/>
              </a:prstGeom>
              <a:blipFill>
                <a:blip r:embed="rId6"/>
                <a:stretch>
                  <a:fillRect b="-7595"/>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33" name="Retângulo 32"/>
              <p:cNvSpPr/>
              <p:nvPr/>
            </p:nvSpPr>
            <p:spPr>
              <a:xfrm>
                <a:off x="370113" y="5001718"/>
                <a:ext cx="1412566" cy="485197"/>
              </a:xfrm>
              <a:prstGeom prst="rect">
                <a:avLst/>
              </a:prstGeom>
            </p:spPr>
            <p:txBody>
              <a:bodyPr wrap="none">
                <a:spAutoFit/>
              </a:bodyPr>
              <a:lstStyle/>
              <a:p>
                <a14:m>
                  <m:oMath xmlns:m="http://schemas.openxmlformats.org/officeDocument/2006/math">
                    <m:f>
                      <m:fPr>
                        <m:ctrlPr>
                          <a:rPr lang="pt-BR" i="1" smtClean="0">
                            <a:latin typeface="Cambria Math" panose="02040503050406030204" pitchFamily="18" charset="0"/>
                          </a:rPr>
                        </m:ctrlPr>
                      </m:fPr>
                      <m:num>
                        <m:r>
                          <a:rPr lang="pt-BR">
                            <a:latin typeface="Cambria Math" panose="02040503050406030204" pitchFamily="18" charset="0"/>
                          </a:rPr>
                          <m:t>1</m:t>
                        </m:r>
                      </m:num>
                      <m:den>
                        <m:r>
                          <m:rPr>
                            <m:sty m:val="p"/>
                          </m:rPr>
                          <a:rPr lang="pt-BR">
                            <a:latin typeface="Cambria Math" panose="02040503050406030204" pitchFamily="18" charset="0"/>
                          </a:rPr>
                          <m:t>f</m:t>
                        </m:r>
                      </m:den>
                    </m:f>
                  </m:oMath>
                </a14:m>
                <a:r>
                  <a:rPr lang="pt-BR" dirty="0"/>
                  <a:t> = (0,33) . </a:t>
                </a:r>
                <a14:m>
                  <m:oMath xmlns:m="http://schemas.openxmlformats.org/officeDocument/2006/math">
                    <m:f>
                      <m:fPr>
                        <m:ctrlPr>
                          <a:rPr lang="pt-BR" i="1">
                            <a:latin typeface="Cambria Math" panose="02040503050406030204" pitchFamily="18" charset="0"/>
                          </a:rPr>
                        </m:ctrlPr>
                      </m:fPr>
                      <m:num>
                        <m:r>
                          <a:rPr lang="pt-BR">
                            <a:latin typeface="Cambria Math" panose="02040503050406030204" pitchFamily="18" charset="0"/>
                          </a:rPr>
                          <m:t>1</m:t>
                        </m:r>
                      </m:num>
                      <m:den>
                        <m:r>
                          <a:rPr lang="pt-BR" b="0" i="0" smtClean="0">
                            <a:latin typeface="Cambria Math" panose="02040503050406030204" pitchFamily="18" charset="0"/>
                          </a:rPr>
                          <m:t>25</m:t>
                        </m:r>
                      </m:den>
                    </m:f>
                  </m:oMath>
                </a14:m>
                <a:endParaRPr lang="pt-BR" dirty="0"/>
              </a:p>
            </p:txBody>
          </p:sp>
        </mc:Choice>
        <mc:Fallback xmlns="">
          <p:sp>
            <p:nvSpPr>
              <p:cNvPr id="33" name="Retângulo 32"/>
              <p:cNvSpPr>
                <a:spLocks noRot="1" noChangeAspect="1" noMove="1" noResize="1" noEditPoints="1" noAdjustHandles="1" noChangeArrowheads="1" noChangeShapeType="1" noTextEdit="1"/>
              </p:cNvSpPr>
              <p:nvPr/>
            </p:nvSpPr>
            <p:spPr>
              <a:xfrm>
                <a:off x="370113" y="5001718"/>
                <a:ext cx="1412566" cy="485197"/>
              </a:xfrm>
              <a:prstGeom prst="rect">
                <a:avLst/>
              </a:prstGeom>
              <a:blipFill>
                <a:blip r:embed="rId7"/>
                <a:stretch>
                  <a:fillRect b="-75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1" name="Retângulo 40"/>
              <p:cNvSpPr/>
              <p:nvPr/>
            </p:nvSpPr>
            <p:spPr>
              <a:xfrm>
                <a:off x="370113" y="5767443"/>
                <a:ext cx="1711046" cy="510653"/>
              </a:xfrm>
              <a:prstGeom prst="rect">
                <a:avLst/>
              </a:prstGeom>
            </p:spPr>
            <p:txBody>
              <a:bodyPr wrap="none">
                <a:spAutoFit/>
              </a:bodyPr>
              <a:lstStyle/>
              <a:p>
                <a14:m>
                  <m:oMath xmlns:m="http://schemas.openxmlformats.org/officeDocument/2006/math">
                    <m:r>
                      <m:rPr>
                        <m:sty m:val="p"/>
                      </m:rPr>
                      <a:rPr lang="pt-BR" b="0" i="0" smtClean="0">
                        <a:latin typeface="Cambria Math" panose="02040503050406030204" pitchFamily="18" charset="0"/>
                      </a:rPr>
                      <m:t>f</m:t>
                    </m:r>
                  </m:oMath>
                </a14:m>
                <a:r>
                  <a:rPr lang="pt-BR" dirty="0"/>
                  <a:t> =  </a:t>
                </a:r>
                <a14:m>
                  <m:oMath xmlns:m="http://schemas.openxmlformats.org/officeDocument/2006/math">
                    <m:f>
                      <m:fPr>
                        <m:ctrlPr>
                          <a:rPr lang="pt-BR" i="1">
                            <a:latin typeface="Cambria Math" panose="02040503050406030204" pitchFamily="18" charset="0"/>
                          </a:rPr>
                        </m:ctrlPr>
                      </m:fPr>
                      <m:num>
                        <m:r>
                          <a:rPr lang="pt-BR" b="0" i="0" smtClean="0">
                            <a:latin typeface="Cambria Math" panose="02040503050406030204" pitchFamily="18" charset="0"/>
                          </a:rPr>
                          <m:t>25</m:t>
                        </m:r>
                      </m:num>
                      <m:den>
                        <m:r>
                          <a:rPr lang="pt-BR" b="0" i="0" smtClean="0">
                            <a:latin typeface="Cambria Math" panose="02040503050406030204" pitchFamily="18" charset="0"/>
                          </a:rPr>
                          <m:t>0,33</m:t>
                        </m:r>
                      </m:den>
                    </m:f>
                  </m:oMath>
                </a14:m>
                <a:r>
                  <a:rPr lang="pt-BR" dirty="0"/>
                  <a:t> = 75 cm</a:t>
                </a:r>
              </a:p>
            </p:txBody>
          </p:sp>
        </mc:Choice>
        <mc:Fallback xmlns="">
          <p:sp>
            <p:nvSpPr>
              <p:cNvPr id="41" name="Retângulo 40"/>
              <p:cNvSpPr>
                <a:spLocks noRot="1" noChangeAspect="1" noMove="1" noResize="1" noEditPoints="1" noAdjustHandles="1" noChangeArrowheads="1" noChangeShapeType="1" noTextEdit="1"/>
              </p:cNvSpPr>
              <p:nvPr/>
            </p:nvSpPr>
            <p:spPr>
              <a:xfrm>
                <a:off x="370113" y="5767443"/>
                <a:ext cx="1711046" cy="510653"/>
              </a:xfrm>
              <a:prstGeom prst="rect">
                <a:avLst/>
              </a:prstGeom>
              <a:blipFill>
                <a:blip r:embed="rId8"/>
                <a:stretch>
                  <a:fillRect b="-2381"/>
                </a:stretch>
              </a:blipFill>
            </p:spPr>
            <p:txBody>
              <a:bodyPr/>
              <a:lstStyle/>
              <a:p>
                <a:r>
                  <a:rPr lang="pt-BR">
                    <a:noFill/>
                  </a:rPr>
                  <a:t> </a:t>
                </a:r>
              </a:p>
            </p:txBody>
          </p:sp>
        </mc:Fallback>
      </mc:AlternateContent>
    </p:spTree>
    <p:extLst>
      <p:ext uri="{BB962C8B-B14F-4D97-AF65-F5344CB8AC3E}">
        <p14:creationId xmlns:p14="http://schemas.microsoft.com/office/powerpoint/2010/main" val="381233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1">
                                            <p:txEl>
                                              <p:pRg st="0" end="0"/>
                                            </p:txEl>
                                          </p:spTgt>
                                        </p:tgtEl>
                                        <p:attrNameLst>
                                          <p:attrName>style.visibility</p:attrName>
                                        </p:attrNameLst>
                                      </p:cBhvr>
                                      <p:to>
                                        <p:strVal val="visible"/>
                                      </p:to>
                                    </p:set>
                                    <p:animEffect transition="in" filter="fade">
                                      <p:cBhvr>
                                        <p:cTn id="27" dur="500"/>
                                        <p:tgtEl>
                                          <p:spTgt spid="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4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m 21"/>
          <p:cNvPicPr>
            <a:picLocks noChangeAspect="1"/>
          </p:cNvPicPr>
          <p:nvPr/>
        </p:nvPicPr>
        <p:blipFill>
          <a:blip r:embed="rId2"/>
          <a:stretch>
            <a:fillRect/>
          </a:stretch>
        </p:blipFill>
        <p:spPr>
          <a:xfrm>
            <a:off x="6525004" y="4811246"/>
            <a:ext cx="4743450" cy="1104900"/>
          </a:xfrm>
          <a:prstGeom prst="rect">
            <a:avLst/>
          </a:prstGeom>
        </p:spPr>
      </p:pic>
      <p:pic>
        <p:nvPicPr>
          <p:cNvPr id="23" name="Imagem 22"/>
          <p:cNvPicPr>
            <a:picLocks noChangeAspect="1"/>
          </p:cNvPicPr>
          <p:nvPr/>
        </p:nvPicPr>
        <p:blipFill>
          <a:blip r:embed="rId3"/>
          <a:stretch>
            <a:fillRect/>
          </a:stretch>
        </p:blipFill>
        <p:spPr>
          <a:xfrm>
            <a:off x="7633888" y="4491390"/>
            <a:ext cx="2609712" cy="460547"/>
          </a:xfrm>
          <a:prstGeom prst="rect">
            <a:avLst/>
          </a:prstGeom>
        </p:spPr>
      </p:pic>
      <p:sp>
        <p:nvSpPr>
          <p:cNvPr id="9" name="Retângulo 8"/>
          <p:cNvSpPr/>
          <p:nvPr/>
        </p:nvSpPr>
        <p:spPr>
          <a:xfrm>
            <a:off x="370113" y="273542"/>
            <a:ext cx="11308081" cy="1323439"/>
          </a:xfrm>
          <a:prstGeom prst="rect">
            <a:avLst/>
          </a:prstGeom>
        </p:spPr>
        <p:txBody>
          <a:bodyPr wrap="square">
            <a:spAutoFit/>
          </a:bodyPr>
          <a:lstStyle/>
          <a:p>
            <a:pPr algn="just"/>
            <a:r>
              <a:rPr lang="pt-BR" sz="1600" dirty="0"/>
              <a:t>6. (Fuvest 2019)  Três amigos vão acampar e descobrem que nenhum deles trouxe fósforos. Para acender o fogo e fazer o almoço, resolvem improvisar e prendem um pedaço de filme plástico transparente num aro de “cipó”. Colocam um pouco de água sobre o plástico, formando uma poça de aproximadamente 14 cm  de diâmetro e 1 cm  de profundidade máxima, cuja forma pode ser aproximada pela de uma calota esférica. Quando o sol está a pino, para aproveitamento máximo da energia solar, a distância, em cm, entre o centro do filme e a palha seca usada para iniciar o fogo, é, aproximadamente,</a:t>
            </a:r>
          </a:p>
        </p:txBody>
      </p:sp>
      <mc:AlternateContent xmlns:mc="http://schemas.openxmlformats.org/markup-compatibility/2006" xmlns:a14="http://schemas.microsoft.com/office/drawing/2010/main">
        <mc:Choice Requires="a14">
          <p:sp>
            <p:nvSpPr>
              <p:cNvPr id="10" name="Retângulo 9"/>
              <p:cNvSpPr/>
              <p:nvPr/>
            </p:nvSpPr>
            <p:spPr>
              <a:xfrm>
                <a:off x="370113" y="1638321"/>
                <a:ext cx="10733316" cy="1265603"/>
              </a:xfrm>
              <a:prstGeom prst="rect">
                <a:avLst/>
              </a:prstGeom>
            </p:spPr>
            <p:txBody>
              <a:bodyPr wrap="square">
                <a:spAutoFit/>
              </a:bodyPr>
              <a:lstStyle/>
              <a:p>
                <a:r>
                  <a:rPr lang="pt-BR" sz="1600" dirty="0"/>
                  <a:t>Note e adote:</a:t>
                </a:r>
              </a:p>
              <a:p>
                <a:pPr marL="285750" indent="-285750">
                  <a:buFont typeface="Arial" panose="020B0604020202020204" pitchFamily="34" charset="0"/>
                  <a:buChar char="•"/>
                </a:pPr>
                <a:r>
                  <a:rPr lang="pt-BR" sz="1600" dirty="0"/>
                  <a:t>Para uma lente plano-convexa,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f</m:t>
                        </m:r>
                      </m:den>
                    </m:f>
                  </m:oMath>
                </a14:m>
                <a:r>
                  <a:rPr lang="pt-BR" sz="2000" dirty="0"/>
                  <a:t> = (n – 1 ) . </a:t>
                </a:r>
                <a14:m>
                  <m:oMath xmlns:m="http://schemas.openxmlformats.org/officeDocument/2006/math">
                    <m:f>
                      <m:fPr>
                        <m:ctrlPr>
                          <a:rPr lang="pt-BR" sz="2000" i="1" smtClean="0">
                            <a:latin typeface="Cambria Math" panose="02040503050406030204" pitchFamily="18" charset="0"/>
                          </a:rPr>
                        </m:ctrlPr>
                      </m:fPr>
                      <m:num>
                        <m:r>
                          <a:rPr lang="pt-BR" sz="2000" b="0" i="0" smtClean="0">
                            <a:latin typeface="Cambria Math" panose="02040503050406030204" pitchFamily="18" charset="0"/>
                          </a:rPr>
                          <m:t>1</m:t>
                        </m:r>
                      </m:num>
                      <m:den>
                        <m:r>
                          <m:rPr>
                            <m:sty m:val="p"/>
                          </m:rPr>
                          <a:rPr lang="pt-BR" sz="2000" b="0" i="0" smtClean="0">
                            <a:latin typeface="Cambria Math" panose="02040503050406030204" pitchFamily="18" charset="0"/>
                          </a:rPr>
                          <m:t>R</m:t>
                        </m:r>
                      </m:den>
                    </m:f>
                  </m:oMath>
                </a14:m>
                <a:r>
                  <a:rPr lang="pt-BR" sz="1600" dirty="0"/>
                  <a:t> , sendo n o índice de refração da lente e R o seu raio de curvatura.</a:t>
                </a:r>
              </a:p>
              <a:p>
                <a:endParaRPr lang="pt-BR" sz="1600" dirty="0"/>
              </a:p>
              <a:p>
                <a:pPr marL="285750" indent="-285750">
                  <a:buFont typeface="Arial" panose="020B0604020202020204" pitchFamily="34" charset="0"/>
                  <a:buChar char="•"/>
                </a:pPr>
                <a:r>
                  <a:rPr lang="pt-BR" sz="1600" dirty="0"/>
                  <a:t>Índice de refração da água = 1,33  </a:t>
                </a:r>
              </a:p>
            </p:txBody>
          </p:sp>
        </mc:Choice>
        <mc:Fallback xmlns="">
          <p:sp>
            <p:nvSpPr>
              <p:cNvPr id="10" name="Retângulo 9"/>
              <p:cNvSpPr>
                <a:spLocks noRot="1" noChangeAspect="1" noMove="1" noResize="1" noEditPoints="1" noAdjustHandles="1" noChangeArrowheads="1" noChangeShapeType="1" noTextEdit="1"/>
              </p:cNvSpPr>
              <p:nvPr/>
            </p:nvSpPr>
            <p:spPr>
              <a:xfrm>
                <a:off x="370113" y="1638321"/>
                <a:ext cx="10733316" cy="1265603"/>
              </a:xfrm>
              <a:prstGeom prst="rect">
                <a:avLst/>
              </a:prstGeom>
              <a:blipFill>
                <a:blip r:embed="rId4"/>
                <a:stretch>
                  <a:fillRect l="-341" t="-1449" b="-5797"/>
                </a:stretch>
              </a:blipFill>
            </p:spPr>
            <p:txBody>
              <a:bodyPr/>
              <a:lstStyle/>
              <a:p>
                <a:r>
                  <a:rPr lang="pt-BR">
                    <a:noFill/>
                  </a:rPr>
                  <a:t> </a:t>
                </a:r>
              </a:p>
            </p:txBody>
          </p:sp>
        </mc:Fallback>
      </mc:AlternateContent>
      <p:cxnSp>
        <p:nvCxnSpPr>
          <p:cNvPr id="52" name="Conector reto 51"/>
          <p:cNvCxnSpPr/>
          <p:nvPr/>
        </p:nvCxnSpPr>
        <p:spPr>
          <a:xfrm>
            <a:off x="8132620" y="2899064"/>
            <a:ext cx="0" cy="191218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a:xfrm>
            <a:off x="9684329" y="2899064"/>
            <a:ext cx="0" cy="191218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flipH="1">
            <a:off x="8889113" y="2943145"/>
            <a:ext cx="10908" cy="361005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1" name="Triângulo isósceles 60"/>
          <p:cNvSpPr/>
          <p:nvPr/>
        </p:nvSpPr>
        <p:spPr>
          <a:xfrm rot="10800000">
            <a:off x="8061259" y="3680164"/>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Triângulo isósceles 61"/>
          <p:cNvSpPr/>
          <p:nvPr/>
        </p:nvSpPr>
        <p:spPr>
          <a:xfrm rot="10800000">
            <a:off x="9610058" y="3680164"/>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3" name="Conector reto 62"/>
          <p:cNvCxnSpPr/>
          <p:nvPr/>
        </p:nvCxnSpPr>
        <p:spPr>
          <a:xfrm>
            <a:off x="8135789" y="4945818"/>
            <a:ext cx="753324" cy="160738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Conector reto 64"/>
          <p:cNvCxnSpPr/>
          <p:nvPr/>
        </p:nvCxnSpPr>
        <p:spPr>
          <a:xfrm flipH="1">
            <a:off x="8889113" y="5007429"/>
            <a:ext cx="786506" cy="1545771"/>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riângulo isósceles 67"/>
          <p:cNvSpPr/>
          <p:nvPr/>
        </p:nvSpPr>
        <p:spPr>
          <a:xfrm rot="9389558">
            <a:off x="8417800" y="5605737"/>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9" name="Triângulo isósceles 68"/>
          <p:cNvSpPr/>
          <p:nvPr/>
        </p:nvSpPr>
        <p:spPr>
          <a:xfrm rot="12451212">
            <a:off x="9277914" y="5580735"/>
            <a:ext cx="131123" cy="154852"/>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0" name="Elipse 69"/>
          <p:cNvSpPr/>
          <p:nvPr/>
        </p:nvSpPr>
        <p:spPr>
          <a:xfrm flipH="1" flipV="1">
            <a:off x="8823865" y="6470758"/>
            <a:ext cx="145728" cy="12346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71" name="CaixaDeTexto 70"/>
          <p:cNvSpPr txBox="1"/>
          <p:nvPr/>
        </p:nvSpPr>
        <p:spPr>
          <a:xfrm>
            <a:off x="9072984" y="6396280"/>
            <a:ext cx="364411" cy="369332"/>
          </a:xfrm>
          <a:prstGeom prst="rect">
            <a:avLst/>
          </a:prstGeom>
          <a:noFill/>
        </p:spPr>
        <p:txBody>
          <a:bodyPr wrap="square" rtlCol="0">
            <a:spAutoFit/>
          </a:bodyPr>
          <a:lstStyle/>
          <a:p>
            <a:r>
              <a:rPr lang="pt-BR" dirty="0"/>
              <a:t>F</a:t>
            </a:r>
          </a:p>
        </p:txBody>
      </p:sp>
      <p:sp>
        <p:nvSpPr>
          <p:cNvPr id="72" name="Chave Esquerda 71"/>
          <p:cNvSpPr/>
          <p:nvPr/>
        </p:nvSpPr>
        <p:spPr>
          <a:xfrm>
            <a:off x="7384473" y="4811246"/>
            <a:ext cx="249415" cy="17829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3" name="CaixaDeTexto 72"/>
          <p:cNvSpPr txBox="1"/>
          <p:nvPr/>
        </p:nvSpPr>
        <p:spPr>
          <a:xfrm>
            <a:off x="6129248" y="5544989"/>
            <a:ext cx="1144659" cy="369332"/>
          </a:xfrm>
          <a:prstGeom prst="rect">
            <a:avLst/>
          </a:prstGeom>
          <a:noFill/>
        </p:spPr>
        <p:txBody>
          <a:bodyPr wrap="square" rtlCol="0">
            <a:spAutoFit/>
          </a:bodyPr>
          <a:lstStyle/>
          <a:p>
            <a:r>
              <a:rPr lang="pt-BR" dirty="0"/>
              <a:t>f = 75 cm</a:t>
            </a:r>
          </a:p>
        </p:txBody>
      </p:sp>
      <p:sp>
        <p:nvSpPr>
          <p:cNvPr id="19" name="CaixaDeTexto 18"/>
          <p:cNvSpPr txBox="1"/>
          <p:nvPr/>
        </p:nvSpPr>
        <p:spPr>
          <a:xfrm>
            <a:off x="370113" y="3244335"/>
            <a:ext cx="1541417" cy="1477328"/>
          </a:xfrm>
          <a:prstGeom prst="rect">
            <a:avLst/>
          </a:prstGeom>
          <a:noFill/>
        </p:spPr>
        <p:txBody>
          <a:bodyPr wrap="square" rtlCol="0">
            <a:spAutoFit/>
          </a:bodyPr>
          <a:lstStyle/>
          <a:p>
            <a:pPr marL="342900" indent="-342900">
              <a:buAutoNum type="alphaLcParenR"/>
            </a:pPr>
            <a:r>
              <a:rPr lang="pt-BR" dirty="0"/>
              <a:t>75</a:t>
            </a:r>
          </a:p>
          <a:p>
            <a:pPr marL="342900" indent="-342900">
              <a:buAutoNum type="alphaLcParenR"/>
            </a:pPr>
            <a:r>
              <a:rPr lang="pt-BR" dirty="0"/>
              <a:t>50</a:t>
            </a:r>
          </a:p>
          <a:p>
            <a:pPr marL="342900" indent="-342900">
              <a:buAutoNum type="alphaLcParenR"/>
            </a:pPr>
            <a:r>
              <a:rPr lang="pt-BR" dirty="0"/>
              <a:t>25</a:t>
            </a:r>
          </a:p>
          <a:p>
            <a:pPr marL="342900" indent="-342900">
              <a:buAutoNum type="alphaLcParenR"/>
            </a:pPr>
            <a:r>
              <a:rPr lang="pt-BR" dirty="0"/>
              <a:t>14</a:t>
            </a:r>
          </a:p>
          <a:p>
            <a:pPr marL="342900" indent="-342900">
              <a:buAutoNum type="alphaLcParenR"/>
            </a:pPr>
            <a:r>
              <a:rPr lang="pt-BR" dirty="0"/>
              <a:t>7</a:t>
            </a:r>
          </a:p>
        </p:txBody>
      </p:sp>
      <p:sp>
        <p:nvSpPr>
          <p:cNvPr id="2" name="Seta para a Direita 1"/>
          <p:cNvSpPr/>
          <p:nvPr/>
        </p:nvSpPr>
        <p:spPr>
          <a:xfrm rot="10800000">
            <a:off x="1236128" y="3286554"/>
            <a:ext cx="469451" cy="229079"/>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3668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aixaDeTexto 14"/>
          <p:cNvSpPr txBox="1"/>
          <p:nvPr/>
        </p:nvSpPr>
        <p:spPr>
          <a:xfrm>
            <a:off x="3038171" y="3386314"/>
            <a:ext cx="6145159" cy="492443"/>
          </a:xfrm>
          <a:prstGeom prst="rect">
            <a:avLst/>
          </a:prstGeom>
          <a:noFill/>
        </p:spPr>
        <p:txBody>
          <a:bodyPr wrap="square" rtlCol="0">
            <a:spAutoFit/>
          </a:bodyPr>
          <a:lstStyle/>
          <a:p>
            <a:pPr algn="ctr"/>
            <a:r>
              <a:rPr lang="pt-BR" sz="2600" b="1" dirty="0">
                <a:solidFill>
                  <a:srgbClr val="161752"/>
                </a:solidFill>
              </a:rPr>
              <a:t>Equação do fabricante de lentes</a:t>
            </a:r>
          </a:p>
        </p:txBody>
      </p:sp>
      <p:pic>
        <p:nvPicPr>
          <p:cNvPr id="5" name="Imagem 4">
            <a:extLst>
              <a:ext uri="{FF2B5EF4-FFF2-40B4-BE49-F238E27FC236}">
                <a16:creationId xmlns:a16="http://schemas.microsoft.com/office/drawing/2014/main" id="{31FE5C1F-01B2-9A73-64DB-F957B0B82F5A}"/>
              </a:ext>
            </a:extLst>
          </p:cNvPr>
          <p:cNvPicPr>
            <a:picLocks noChangeAspect="1"/>
          </p:cNvPicPr>
          <p:nvPr/>
        </p:nvPicPr>
        <p:blipFill>
          <a:blip r:embed="rId2"/>
          <a:stretch>
            <a:fillRect/>
          </a:stretch>
        </p:blipFill>
        <p:spPr>
          <a:xfrm>
            <a:off x="11639956" y="115271"/>
            <a:ext cx="395955" cy="464393"/>
          </a:xfrm>
          <a:prstGeom prst="rect">
            <a:avLst/>
          </a:prstGeom>
        </p:spPr>
      </p:pic>
      <p:cxnSp>
        <p:nvCxnSpPr>
          <p:cNvPr id="6" name="Conector reto 5">
            <a:extLst>
              <a:ext uri="{FF2B5EF4-FFF2-40B4-BE49-F238E27FC236}">
                <a16:creationId xmlns:a16="http://schemas.microsoft.com/office/drawing/2014/main" id="{93443D0C-DBC3-D966-97B7-0016F8C71D62}"/>
              </a:ext>
            </a:extLst>
          </p:cNvPr>
          <p:cNvCxnSpPr/>
          <p:nvPr/>
        </p:nvCxnSpPr>
        <p:spPr>
          <a:xfrm>
            <a:off x="0" y="659771"/>
            <a:ext cx="12192000" cy="0"/>
          </a:xfrm>
          <a:prstGeom prst="line">
            <a:avLst/>
          </a:prstGeom>
          <a:ln w="53975">
            <a:solidFill>
              <a:srgbClr val="C0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81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a:picLocks noChangeAspect="1"/>
          </p:cNvPicPr>
          <p:nvPr/>
        </p:nvPicPr>
        <p:blipFill>
          <a:blip r:embed="rId2"/>
          <a:stretch>
            <a:fillRect/>
          </a:stretch>
        </p:blipFill>
        <p:spPr>
          <a:xfrm>
            <a:off x="639923" y="1611877"/>
            <a:ext cx="10800701" cy="2999509"/>
          </a:xfrm>
          <a:prstGeom prst="rect">
            <a:avLst/>
          </a:prstGeom>
        </p:spPr>
      </p:pic>
      <p:sp>
        <p:nvSpPr>
          <p:cNvPr id="6148" name="Text Box 9">
            <a:extLst>
              <a:ext uri="{FF2B5EF4-FFF2-40B4-BE49-F238E27FC236}">
                <a16:creationId xmlns:a16="http://schemas.microsoft.com/office/drawing/2014/main" id="{468077B2-60E5-4CEC-B254-F1E2020B9E56}"/>
              </a:ext>
            </a:extLst>
          </p:cNvPr>
          <p:cNvSpPr txBox="1">
            <a:spLocks noChangeArrowheads="1"/>
          </p:cNvSpPr>
          <p:nvPr/>
        </p:nvSpPr>
        <p:spPr bwMode="auto">
          <a:xfrm>
            <a:off x="0" y="299827"/>
            <a:ext cx="43985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None/>
              <a:defRPr/>
            </a:pPr>
            <a:r>
              <a:rPr lang="pt-BR" altLang="pt-BR" sz="2400" b="1" dirty="0">
                <a:solidFill>
                  <a:srgbClr val="002060"/>
                </a:solidFill>
                <a:latin typeface="+mn-lt"/>
              </a:rPr>
              <a:t>Lentes esféricas de bordas finas</a:t>
            </a:r>
          </a:p>
        </p:txBody>
      </p:sp>
      <p:sp>
        <p:nvSpPr>
          <p:cNvPr id="4" name="Retângulo 3">
            <a:extLst>
              <a:ext uri="{FF2B5EF4-FFF2-40B4-BE49-F238E27FC236}">
                <a16:creationId xmlns:a16="http://schemas.microsoft.com/office/drawing/2014/main" id="{7CDB1360-B6CE-42BD-8CEC-8198A1E81264}"/>
              </a:ext>
            </a:extLst>
          </p:cNvPr>
          <p:cNvSpPr/>
          <p:nvPr/>
        </p:nvSpPr>
        <p:spPr>
          <a:xfrm>
            <a:off x="730019" y="4844013"/>
            <a:ext cx="1143968" cy="369332"/>
          </a:xfrm>
          <a:prstGeom prst="rect">
            <a:avLst/>
          </a:prstGeom>
        </p:spPr>
        <p:txBody>
          <a:bodyPr wrap="none">
            <a:spAutoFit/>
          </a:bodyPr>
          <a:lstStyle/>
          <a:p>
            <a:r>
              <a:rPr lang="pt-BR" b="1" dirty="0">
                <a:latin typeface="Calibri" panose="020F0502020204030204" pitchFamily="34" charset="0"/>
                <a:cs typeface="Calibri" panose="020F0502020204030204" pitchFamily="34" charset="0"/>
              </a:rPr>
              <a:t>Biconvexa</a:t>
            </a:r>
            <a:endParaRPr lang="pt-BR" b="1" dirty="0"/>
          </a:p>
        </p:txBody>
      </p:sp>
      <p:sp>
        <p:nvSpPr>
          <p:cNvPr id="8" name="Retângulo 7">
            <a:extLst>
              <a:ext uri="{FF2B5EF4-FFF2-40B4-BE49-F238E27FC236}">
                <a16:creationId xmlns:a16="http://schemas.microsoft.com/office/drawing/2014/main" id="{7570CBF1-9571-4347-BD62-6C129001DA06}"/>
              </a:ext>
            </a:extLst>
          </p:cNvPr>
          <p:cNvSpPr/>
          <p:nvPr/>
        </p:nvSpPr>
        <p:spPr>
          <a:xfrm>
            <a:off x="4719820" y="4868120"/>
            <a:ext cx="1568763" cy="369332"/>
          </a:xfrm>
          <a:prstGeom prst="rect">
            <a:avLst/>
          </a:prstGeom>
        </p:spPr>
        <p:txBody>
          <a:bodyPr wrap="none">
            <a:spAutoFit/>
          </a:bodyPr>
          <a:lstStyle/>
          <a:p>
            <a:r>
              <a:rPr lang="pt-BR" b="1" dirty="0">
                <a:latin typeface="Calibri" panose="020F0502020204030204" pitchFamily="34" charset="0"/>
                <a:cs typeface="Calibri" panose="020F0502020204030204" pitchFamily="34" charset="0"/>
              </a:rPr>
              <a:t>Plano-convexa</a:t>
            </a:r>
            <a:endParaRPr lang="pt-BR" b="1" dirty="0"/>
          </a:p>
        </p:txBody>
      </p:sp>
      <mc:AlternateContent xmlns:mc="http://schemas.openxmlformats.org/markup-compatibility/2006" xmlns:a14="http://schemas.microsoft.com/office/drawing/2010/main">
        <mc:Choice Requires="a14">
          <p:sp>
            <p:nvSpPr>
              <p:cNvPr id="9" name="Retângulo 8">
                <a:extLst>
                  <a:ext uri="{FF2B5EF4-FFF2-40B4-BE49-F238E27FC236}">
                    <a16:creationId xmlns:a16="http://schemas.microsoft.com/office/drawing/2014/main" id="{760556FC-5EEE-425F-A816-0CCD63EEE850}"/>
                  </a:ext>
                </a:extLst>
              </p:cNvPr>
              <p:cNvSpPr/>
              <p:nvPr/>
            </p:nvSpPr>
            <p:spPr>
              <a:xfrm>
                <a:off x="8668563" y="4868121"/>
                <a:ext cx="2929841" cy="400110"/>
              </a:xfrm>
              <a:prstGeom prst="rect">
                <a:avLst/>
              </a:prstGeom>
            </p:spPr>
            <p:txBody>
              <a:bodyPr wrap="none">
                <a:spAutoFit/>
              </a:bodyPr>
              <a:lstStyle/>
              <a:p>
                <a:r>
                  <a:rPr lang="pt-BR" b="1" dirty="0">
                    <a:latin typeface="Calibri" panose="020F0502020204030204" pitchFamily="34" charset="0"/>
                    <a:cs typeface="Calibri" panose="020F0502020204030204" pitchFamily="34" charset="0"/>
                  </a:rPr>
                  <a:t>Côncavo-convexa </a:t>
                </a:r>
                <a:r>
                  <a:rPr lang="pt-BR" sz="2000" b="1" dirty="0">
                    <a:latin typeface="Calibri" panose="020F0502020204030204" pitchFamily="34" charset="0"/>
                    <a:cs typeface="Calibri" panose="020F0502020204030204" pitchFamily="34" charset="0"/>
                  </a:rPr>
                  <a:t>( </a:t>
                </a:r>
                <a14:m>
                  <m:oMath xmlns:m="http://schemas.openxmlformats.org/officeDocument/2006/math">
                    <m:sSub>
                      <m:sSubPr>
                        <m:ctrlPr>
                          <a:rPr lang="pt-BR" sz="2000" b="1" i="1" smtClean="0">
                            <a:latin typeface="Cambria Math" panose="02040503050406030204" pitchFamily="18" charset="0"/>
                            <a:cs typeface="Calibri" panose="020F0502020204030204" pitchFamily="34" charset="0"/>
                          </a:rPr>
                        </m:ctrlPr>
                      </m:sSubPr>
                      <m:e>
                        <m:r>
                          <a:rPr lang="pt-BR" sz="2000" b="1" i="1" smtClean="0">
                            <a:latin typeface="Cambria Math" panose="02040503050406030204" pitchFamily="18" charset="0"/>
                            <a:cs typeface="Calibri" panose="020F0502020204030204" pitchFamily="34" charset="0"/>
                          </a:rPr>
                          <m:t>𝑹</m:t>
                        </m:r>
                      </m:e>
                      <m:sub>
                        <m:r>
                          <a:rPr lang="pt-BR" sz="2000" b="1" i="1" smtClean="0">
                            <a:latin typeface="Cambria Math" panose="02040503050406030204" pitchFamily="18" charset="0"/>
                            <a:cs typeface="Calibri" panose="020F0502020204030204" pitchFamily="34" charset="0"/>
                          </a:rPr>
                          <m:t>𝟏</m:t>
                        </m:r>
                      </m:sub>
                    </m:sSub>
                  </m:oMath>
                </a14:m>
                <a:r>
                  <a:rPr lang="pt-BR" sz="2000" b="1" dirty="0"/>
                  <a:t>&gt; </a:t>
                </a:r>
                <a14:m>
                  <m:oMath xmlns:m="http://schemas.openxmlformats.org/officeDocument/2006/math">
                    <m:sSub>
                      <m:sSubPr>
                        <m:ctrlPr>
                          <a:rPr lang="pt-BR" sz="2000" b="1" i="1">
                            <a:latin typeface="Cambria Math" panose="02040503050406030204" pitchFamily="18" charset="0"/>
                            <a:cs typeface="Calibri" panose="020F0502020204030204" pitchFamily="34" charset="0"/>
                          </a:rPr>
                        </m:ctrlPr>
                      </m:sSubPr>
                      <m:e>
                        <m:r>
                          <a:rPr lang="pt-BR" sz="2000" b="1" i="1">
                            <a:latin typeface="Cambria Math" panose="02040503050406030204" pitchFamily="18" charset="0"/>
                            <a:cs typeface="Calibri" panose="020F0502020204030204" pitchFamily="34" charset="0"/>
                          </a:rPr>
                          <m:t>𝑹</m:t>
                        </m:r>
                      </m:e>
                      <m:sub>
                        <m:r>
                          <a:rPr lang="pt-BR" sz="2000" b="1" i="1" smtClean="0">
                            <a:latin typeface="Cambria Math" panose="02040503050406030204" pitchFamily="18" charset="0"/>
                            <a:cs typeface="Calibri" panose="020F0502020204030204" pitchFamily="34" charset="0"/>
                          </a:rPr>
                          <m:t>𝟐</m:t>
                        </m:r>
                      </m:sub>
                    </m:sSub>
                  </m:oMath>
                </a14:m>
                <a:r>
                  <a:rPr lang="pt-BR" sz="2000" b="1" dirty="0"/>
                  <a:t>)</a:t>
                </a:r>
              </a:p>
            </p:txBody>
          </p:sp>
        </mc:Choice>
        <mc:Fallback xmlns="">
          <p:sp>
            <p:nvSpPr>
              <p:cNvPr id="9" name="Retângulo 8">
                <a:extLst>
                  <a:ext uri="{FF2B5EF4-FFF2-40B4-BE49-F238E27FC236}">
                    <a16:creationId xmlns:a16="http://schemas.microsoft.com/office/drawing/2014/main" id="{760556FC-5EEE-425F-A816-0CCD63EEE850}"/>
                  </a:ext>
                </a:extLst>
              </p:cNvPr>
              <p:cNvSpPr>
                <a:spLocks noRot="1" noChangeAspect="1" noMove="1" noResize="1" noEditPoints="1" noAdjustHandles="1" noChangeArrowheads="1" noChangeShapeType="1" noTextEdit="1"/>
              </p:cNvSpPr>
              <p:nvPr/>
            </p:nvSpPr>
            <p:spPr>
              <a:xfrm>
                <a:off x="8668563" y="4868121"/>
                <a:ext cx="2929841" cy="400110"/>
              </a:xfrm>
              <a:prstGeom prst="rect">
                <a:avLst/>
              </a:prstGeom>
              <a:blipFill>
                <a:blip r:embed="rId3"/>
                <a:stretch>
                  <a:fillRect l="-1663" t="-10769" r="-1247" b="-2769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10669233" y="1748475"/>
                <a:ext cx="959622" cy="33855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sz="2200" i="1" smtClean="0">
                              <a:latin typeface="Cambria Math" panose="02040503050406030204" pitchFamily="18" charset="0"/>
                            </a:rPr>
                          </m:ctrlPr>
                        </m:sSubPr>
                        <m:e>
                          <m:r>
                            <m:rPr>
                              <m:sty m:val="p"/>
                            </m:rPr>
                            <a:rPr lang="pt-BR" sz="2200" b="0" i="0" smtClean="0">
                              <a:latin typeface="Cambria Math" panose="02040503050406030204" pitchFamily="18" charset="0"/>
                            </a:rPr>
                            <m:t>R</m:t>
                          </m:r>
                        </m:e>
                        <m:sub>
                          <m:r>
                            <a:rPr lang="pt-BR" sz="2200" b="0" i="0" smtClean="0">
                              <a:latin typeface="Cambria Math" panose="02040503050406030204" pitchFamily="18" charset="0"/>
                            </a:rPr>
                            <m:t>2 </m:t>
                          </m:r>
                          <m:r>
                            <m:rPr>
                              <m:sty m:val="p"/>
                            </m:rPr>
                            <a:rPr lang="pt-BR" sz="2200" b="0" i="0" smtClean="0">
                              <a:latin typeface="Cambria Math" panose="02040503050406030204" pitchFamily="18" charset="0"/>
                            </a:rPr>
                            <m:t>conv</m:t>
                          </m:r>
                        </m:sub>
                      </m:sSub>
                    </m:oMath>
                  </m:oMathPara>
                </a14:m>
                <a:endParaRPr lang="pt-BR" sz="22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10669233" y="1748475"/>
                <a:ext cx="959622" cy="338554"/>
              </a:xfrm>
              <a:prstGeom prst="rect">
                <a:avLst/>
              </a:prstGeom>
              <a:blipFill>
                <a:blip r:embed="rId4"/>
                <a:stretch>
                  <a:fillRect l="-3165" b="-1818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7" name="CaixaDeTexto 16"/>
              <p:cNvSpPr txBox="1"/>
              <p:nvPr/>
            </p:nvSpPr>
            <p:spPr>
              <a:xfrm>
                <a:off x="7199842" y="1773502"/>
                <a:ext cx="959622" cy="33855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sz="2200" i="1" smtClean="0">
                              <a:latin typeface="Cambria Math" panose="02040503050406030204" pitchFamily="18" charset="0"/>
                            </a:rPr>
                          </m:ctrlPr>
                        </m:sSubPr>
                        <m:e>
                          <m:r>
                            <m:rPr>
                              <m:sty m:val="p"/>
                            </m:rPr>
                            <a:rPr lang="pt-BR" sz="2200" b="0" i="0" smtClean="0">
                              <a:latin typeface="Cambria Math" panose="02040503050406030204" pitchFamily="18" charset="0"/>
                            </a:rPr>
                            <m:t>R</m:t>
                          </m:r>
                        </m:e>
                        <m:sub>
                          <m:r>
                            <a:rPr lang="pt-BR" sz="2200" b="0" i="0" smtClean="0">
                              <a:latin typeface="Cambria Math" panose="02040503050406030204" pitchFamily="18" charset="0"/>
                            </a:rPr>
                            <m:t>1 </m:t>
                          </m:r>
                          <m:r>
                            <m:rPr>
                              <m:sty m:val="p"/>
                            </m:rPr>
                            <a:rPr lang="pt-BR" sz="2200" b="0" i="0" smtClean="0">
                              <a:latin typeface="Cambria Math" panose="02040503050406030204" pitchFamily="18" charset="0"/>
                            </a:rPr>
                            <m:t>c</m:t>
                          </m:r>
                          <m:r>
                            <a:rPr lang="pt-BR" sz="2200" b="0" i="0" smtClean="0">
                              <a:latin typeface="Cambria Math" panose="02040503050406030204" pitchFamily="18" charset="0"/>
                            </a:rPr>
                            <m:t>ô</m:t>
                          </m:r>
                          <m:r>
                            <m:rPr>
                              <m:sty m:val="p"/>
                            </m:rPr>
                            <a:rPr lang="pt-BR" sz="2200" b="0" i="0" smtClean="0">
                              <a:latin typeface="Cambria Math" panose="02040503050406030204" pitchFamily="18" charset="0"/>
                            </a:rPr>
                            <m:t>nc</m:t>
                          </m:r>
                        </m:sub>
                      </m:sSub>
                    </m:oMath>
                  </m:oMathPara>
                </a14:m>
                <a:endParaRPr lang="pt-BR" sz="2200" dirty="0"/>
              </a:p>
            </p:txBody>
          </p:sp>
        </mc:Choice>
        <mc:Fallback xmlns="">
          <p:sp>
            <p:nvSpPr>
              <p:cNvPr id="17" name="CaixaDeTexto 16"/>
              <p:cNvSpPr txBox="1">
                <a:spLocks noRot="1" noChangeAspect="1" noMove="1" noResize="1" noEditPoints="1" noAdjustHandles="1" noChangeArrowheads="1" noChangeShapeType="1" noTextEdit="1"/>
              </p:cNvSpPr>
              <p:nvPr/>
            </p:nvSpPr>
            <p:spPr>
              <a:xfrm>
                <a:off x="7199842" y="1773502"/>
                <a:ext cx="959622" cy="338554"/>
              </a:xfrm>
              <a:prstGeom prst="rect">
                <a:avLst/>
              </a:prstGeom>
              <a:blipFill>
                <a:blip r:embed="rId5"/>
                <a:stretch>
                  <a:fillRect l="-1274" b="-200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2" name="Retângulo 21"/>
              <p:cNvSpPr/>
              <p:nvPr/>
            </p:nvSpPr>
            <p:spPr>
              <a:xfrm>
                <a:off x="8819111" y="3255721"/>
                <a:ext cx="53835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O</m:t>
                          </m:r>
                        </m:e>
                        <m:sub>
                          <m:r>
                            <a:rPr lang="pt-BR" b="0" i="0" smtClean="0">
                              <a:latin typeface="Cambria Math" panose="02040503050406030204" pitchFamily="18" charset="0"/>
                            </a:rPr>
                            <m:t>1</m:t>
                          </m:r>
                          <m:r>
                            <a:rPr lang="pt-BR">
                              <a:latin typeface="Cambria Math" panose="02040503050406030204" pitchFamily="18" charset="0"/>
                            </a:rPr>
                            <m:t> </m:t>
                          </m:r>
                        </m:sub>
                      </m:sSub>
                    </m:oMath>
                  </m:oMathPara>
                </a14:m>
                <a:endParaRPr lang="pt-BR" dirty="0"/>
              </a:p>
            </p:txBody>
          </p:sp>
        </mc:Choice>
        <mc:Fallback xmlns="">
          <p:sp>
            <p:nvSpPr>
              <p:cNvPr id="22" name="Retângulo 21"/>
              <p:cNvSpPr>
                <a:spLocks noRot="1" noChangeAspect="1" noMove="1" noResize="1" noEditPoints="1" noAdjustHandles="1" noChangeArrowheads="1" noChangeShapeType="1" noTextEdit="1"/>
              </p:cNvSpPr>
              <p:nvPr/>
            </p:nvSpPr>
            <p:spPr>
              <a:xfrm>
                <a:off x="8819111" y="3255721"/>
                <a:ext cx="538353" cy="369332"/>
              </a:xfrm>
              <a:prstGeom prst="rect">
                <a:avLst/>
              </a:prstGeom>
              <a:blipFill>
                <a:blip r:embed="rId6"/>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3" name="Retângulo 22"/>
              <p:cNvSpPr/>
              <p:nvPr/>
            </p:nvSpPr>
            <p:spPr>
              <a:xfrm>
                <a:off x="10064256" y="3326564"/>
                <a:ext cx="65428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O</m:t>
                          </m:r>
                        </m:e>
                        <m:sub>
                          <m:r>
                            <a:rPr lang="pt-BR">
                              <a:latin typeface="Cambria Math" panose="02040503050406030204" pitchFamily="18" charset="0"/>
                            </a:rPr>
                            <m:t>2 </m:t>
                          </m:r>
                        </m:sub>
                      </m:sSub>
                    </m:oMath>
                  </m:oMathPara>
                </a14:m>
                <a:endParaRPr lang="pt-BR" dirty="0"/>
              </a:p>
            </p:txBody>
          </p:sp>
        </mc:Choice>
        <mc:Fallback xmlns="">
          <p:sp>
            <p:nvSpPr>
              <p:cNvPr id="23" name="Retângulo 22"/>
              <p:cNvSpPr>
                <a:spLocks noRot="1" noChangeAspect="1" noMove="1" noResize="1" noEditPoints="1" noAdjustHandles="1" noChangeArrowheads="1" noChangeShapeType="1" noTextEdit="1"/>
              </p:cNvSpPr>
              <p:nvPr/>
            </p:nvSpPr>
            <p:spPr>
              <a:xfrm>
                <a:off x="10064256" y="3326564"/>
                <a:ext cx="654282" cy="461665"/>
              </a:xfrm>
              <a:prstGeom prst="rect">
                <a:avLst/>
              </a:prstGeom>
              <a:blipFill>
                <a:blip r:embed="rId7"/>
                <a:stretch>
                  <a:fillRect/>
                </a:stretch>
              </a:blipFill>
            </p:spPr>
            <p:txBody>
              <a:bodyPr/>
              <a:lstStyle/>
              <a:p>
                <a:r>
                  <a:rPr lang="pt-BR">
                    <a:noFill/>
                  </a:rPr>
                  <a:t> </a:t>
                </a:r>
              </a:p>
            </p:txBody>
          </p:sp>
        </mc:Fallback>
      </mc:AlternateContent>
      <p:sp>
        <p:nvSpPr>
          <p:cNvPr id="34" name="Elipse 33"/>
          <p:cNvSpPr/>
          <p:nvPr/>
        </p:nvSpPr>
        <p:spPr>
          <a:xfrm>
            <a:off x="7870845" y="1801941"/>
            <a:ext cx="2767297" cy="2726108"/>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FF0000"/>
              </a:solidFill>
            </a:endParaRPr>
          </a:p>
        </p:txBody>
      </p:sp>
      <p:sp>
        <p:nvSpPr>
          <p:cNvPr id="36" name="Elipse 35"/>
          <p:cNvSpPr/>
          <p:nvPr/>
        </p:nvSpPr>
        <p:spPr>
          <a:xfrm>
            <a:off x="9425711" y="2214033"/>
            <a:ext cx="1976650" cy="1937847"/>
          </a:xfrm>
          <a:prstGeom prst="ellipse">
            <a:avLst/>
          </a:prstGeom>
          <a:noFill/>
          <a:ln w="3810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002060"/>
              </a:solidFill>
            </a:endParaRPr>
          </a:p>
        </p:txBody>
      </p:sp>
      <p:sp>
        <p:nvSpPr>
          <p:cNvPr id="3" name="CaixaDeTexto 2"/>
          <p:cNvSpPr txBox="1"/>
          <p:nvPr/>
        </p:nvSpPr>
        <p:spPr>
          <a:xfrm>
            <a:off x="7201381" y="6048187"/>
            <a:ext cx="4717903" cy="369332"/>
          </a:xfrm>
          <a:prstGeom prst="rect">
            <a:avLst/>
          </a:prstGeom>
          <a:noFill/>
        </p:spPr>
        <p:txBody>
          <a:bodyPr wrap="square" rtlCol="0">
            <a:spAutoFit/>
          </a:bodyPr>
          <a:lstStyle/>
          <a:p>
            <a:r>
              <a:rPr lang="pt-BR" dirty="0"/>
              <a:t>Se lente de vidro imersa no ar: convergente</a:t>
            </a:r>
          </a:p>
        </p:txBody>
      </p:sp>
      <p:pic>
        <p:nvPicPr>
          <p:cNvPr id="20"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a:off x="221822" y="2817922"/>
            <a:ext cx="354974" cy="735496"/>
          </a:xfrm>
          <a:prstGeom prst="rect">
            <a:avLst/>
          </a:prstGeom>
          <a:noFill/>
          <a:ln w="9525">
            <a:noFill/>
            <a:miter lim="800000"/>
            <a:headEnd/>
            <a:tailEnd/>
          </a:ln>
        </p:spPr>
      </p:pic>
      <p:pic>
        <p:nvPicPr>
          <p:cNvPr id="21"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flipH="1">
            <a:off x="1997672" y="2836856"/>
            <a:ext cx="381460" cy="735496"/>
          </a:xfrm>
          <a:prstGeom prst="rect">
            <a:avLst/>
          </a:prstGeom>
          <a:noFill/>
          <a:ln w="9525">
            <a:noFill/>
            <a:miter lim="800000"/>
            <a:headEnd/>
            <a:tailEnd/>
          </a:ln>
        </p:spPr>
      </p:pic>
      <p:pic>
        <p:nvPicPr>
          <p:cNvPr id="25"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a:off x="4467520" y="2830408"/>
            <a:ext cx="354974" cy="735496"/>
          </a:xfrm>
          <a:prstGeom prst="rect">
            <a:avLst/>
          </a:prstGeom>
          <a:noFill/>
          <a:ln w="9525">
            <a:noFill/>
            <a:miter lim="800000"/>
            <a:headEnd/>
            <a:tailEnd/>
          </a:ln>
        </p:spPr>
      </p:pic>
      <p:pic>
        <p:nvPicPr>
          <p:cNvPr id="31"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flipH="1">
            <a:off x="6243370" y="2849342"/>
            <a:ext cx="381460" cy="735496"/>
          </a:xfrm>
          <a:prstGeom prst="rect">
            <a:avLst/>
          </a:prstGeom>
          <a:noFill/>
          <a:ln w="9525">
            <a:noFill/>
            <a:miter lim="800000"/>
            <a:headEnd/>
            <a:tailEnd/>
          </a:ln>
        </p:spPr>
      </p:pic>
      <p:pic>
        <p:nvPicPr>
          <p:cNvPr id="32"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a:off x="9676219" y="2869039"/>
            <a:ext cx="354974" cy="735496"/>
          </a:xfrm>
          <a:prstGeom prst="rect">
            <a:avLst/>
          </a:prstGeom>
          <a:noFill/>
          <a:ln w="9525">
            <a:noFill/>
            <a:miter lim="800000"/>
            <a:headEnd/>
            <a:tailEnd/>
          </a:ln>
        </p:spPr>
      </p:pic>
      <p:pic>
        <p:nvPicPr>
          <p:cNvPr id="33"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flipH="1">
            <a:off x="11614299" y="2887973"/>
            <a:ext cx="381460" cy="735496"/>
          </a:xfrm>
          <a:prstGeom prst="rect">
            <a:avLst/>
          </a:prstGeom>
          <a:noFill/>
          <a:ln w="9525">
            <a:noFill/>
            <a:miter lim="800000"/>
            <a:headEnd/>
            <a:tailEnd/>
          </a:ln>
        </p:spPr>
      </p:pic>
    </p:spTree>
    <p:extLst>
      <p:ext uri="{BB962C8B-B14F-4D97-AF65-F5344CB8AC3E}">
        <p14:creationId xmlns:p14="http://schemas.microsoft.com/office/powerpoint/2010/main" val="12295584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ta para Baixo 18"/>
          <p:cNvSpPr/>
          <p:nvPr/>
        </p:nvSpPr>
        <p:spPr>
          <a:xfrm rot="10800000">
            <a:off x="5416890" y="2802982"/>
            <a:ext cx="152791" cy="389748"/>
          </a:xfrm>
          <a:prstGeom prst="downArrow">
            <a:avLst>
              <a:gd name="adj1" fmla="val 50000"/>
              <a:gd name="adj2" fmla="val 9038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370113" y="341205"/>
            <a:ext cx="11347269" cy="1077218"/>
          </a:xfrm>
          <a:prstGeom prst="rect">
            <a:avLst/>
          </a:prstGeom>
        </p:spPr>
        <p:txBody>
          <a:bodyPr wrap="square">
            <a:spAutoFit/>
          </a:bodyPr>
          <a:lstStyle/>
          <a:p>
            <a:pPr algn="just"/>
            <a:r>
              <a:rPr lang="pt-BR" sz="1600" dirty="0"/>
              <a:t>1.</a:t>
            </a:r>
            <a:r>
              <a:rPr lang="pt-BR" sz="1600" dirty="0">
                <a:latin typeface="+mn-lt"/>
              </a:rPr>
              <a:t> (Unesp 2017)  No centro de uma placa de madeira, há um orifício no qual está encaixada uma lente delgada convergente de distância focal igual a 30 cm. Esta placa é colocada na vertical e um objeto luminoso é colocado frontalmente à lente, à distância de 40 cm.  No lado oposto, um espelho plano, também vertical e paralelo à placa de madeira, é disposto de modo a refletir a imagem nítida do objeto sobre a placa de madeira. A figura ilustra a montagem.</a:t>
            </a:r>
          </a:p>
        </p:txBody>
      </p:sp>
      <p:sp>
        <p:nvSpPr>
          <p:cNvPr id="3" name="Retângulo 2"/>
          <p:cNvSpPr/>
          <p:nvPr/>
        </p:nvSpPr>
        <p:spPr>
          <a:xfrm>
            <a:off x="370113" y="5692435"/>
            <a:ext cx="9038255" cy="349440"/>
          </a:xfrm>
          <a:prstGeom prst="rect">
            <a:avLst/>
          </a:prstGeom>
        </p:spPr>
        <p:txBody>
          <a:bodyPr wrap="square">
            <a:spAutoFit/>
          </a:bodyPr>
          <a:lstStyle/>
          <a:p>
            <a:r>
              <a:rPr lang="pt-BR" sz="1600" dirty="0">
                <a:latin typeface="+mn-lt"/>
              </a:rPr>
              <a:t>Nessa situação, o espelho plano se encontra em relação à placa de madeira a uma distância de </a:t>
            </a:r>
          </a:p>
        </p:txBody>
      </p:sp>
      <p:sp>
        <p:nvSpPr>
          <p:cNvPr id="4" name="Retângulo 3"/>
          <p:cNvSpPr/>
          <p:nvPr/>
        </p:nvSpPr>
        <p:spPr>
          <a:xfrm>
            <a:off x="370112" y="6163755"/>
            <a:ext cx="5780085" cy="338554"/>
          </a:xfrm>
          <a:prstGeom prst="rect">
            <a:avLst/>
          </a:prstGeom>
        </p:spPr>
        <p:txBody>
          <a:bodyPr wrap="square">
            <a:spAutoFit/>
          </a:bodyPr>
          <a:lstStyle/>
          <a:p>
            <a:r>
              <a:rPr lang="pt-BR" sz="1600" dirty="0">
                <a:latin typeface="+mn-lt"/>
              </a:rPr>
              <a:t>a)  70 cm  	b)  10 cm    c) 60 cm  	d) 30 cm 	e) 40 cm</a:t>
            </a:r>
          </a:p>
        </p:txBody>
      </p:sp>
      <p:pic>
        <p:nvPicPr>
          <p:cNvPr id="5" name="Imagem 4"/>
          <p:cNvPicPr/>
          <p:nvPr/>
        </p:nvPicPr>
        <p:blipFill>
          <a:blip r:embed="rId2">
            <a:extLst>
              <a:ext uri="{28A0092B-C50C-407E-A947-70E740481C1C}">
                <a14:useLocalDpi xmlns:a14="http://schemas.microsoft.com/office/drawing/2010/main" val="0"/>
              </a:ext>
            </a:extLst>
          </a:blip>
          <a:srcRect/>
          <a:stretch>
            <a:fillRect/>
          </a:stretch>
        </p:blipFill>
        <p:spPr bwMode="auto">
          <a:xfrm>
            <a:off x="427835" y="1532464"/>
            <a:ext cx="2384637" cy="1504760"/>
          </a:xfrm>
          <a:prstGeom prst="rect">
            <a:avLst/>
          </a:prstGeom>
          <a:noFill/>
          <a:ln>
            <a:noFill/>
          </a:ln>
        </p:spPr>
      </p:pic>
      <p:cxnSp>
        <p:nvCxnSpPr>
          <p:cNvPr id="7" name="Conector reto 6"/>
          <p:cNvCxnSpPr/>
          <p:nvPr/>
        </p:nvCxnSpPr>
        <p:spPr>
          <a:xfrm>
            <a:off x="4563283" y="3187120"/>
            <a:ext cx="7055249" cy="0"/>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de Seta Reta 11"/>
          <p:cNvCxnSpPr/>
          <p:nvPr/>
        </p:nvCxnSpPr>
        <p:spPr>
          <a:xfrm>
            <a:off x="7319325" y="2072889"/>
            <a:ext cx="26126" cy="21730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5921306" y="3145873"/>
            <a:ext cx="88328" cy="10480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6" name="Elipse 15"/>
          <p:cNvSpPr/>
          <p:nvPr/>
        </p:nvSpPr>
        <p:spPr>
          <a:xfrm>
            <a:off x="8566286" y="3141517"/>
            <a:ext cx="88328" cy="10480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7" name="CaixaDeTexto 16"/>
          <p:cNvSpPr txBox="1"/>
          <p:nvPr/>
        </p:nvSpPr>
        <p:spPr>
          <a:xfrm>
            <a:off x="5840751" y="3386991"/>
            <a:ext cx="418633" cy="369332"/>
          </a:xfrm>
          <a:prstGeom prst="rect">
            <a:avLst/>
          </a:prstGeom>
          <a:noFill/>
        </p:spPr>
        <p:txBody>
          <a:bodyPr wrap="square" rtlCol="0">
            <a:spAutoFit/>
          </a:bodyPr>
          <a:lstStyle/>
          <a:p>
            <a:r>
              <a:rPr lang="pt-BR" dirty="0"/>
              <a:t>F</a:t>
            </a:r>
          </a:p>
        </p:txBody>
      </p:sp>
      <p:sp>
        <p:nvSpPr>
          <p:cNvPr id="18" name="CaixaDeTexto 17"/>
          <p:cNvSpPr txBox="1"/>
          <p:nvPr/>
        </p:nvSpPr>
        <p:spPr>
          <a:xfrm>
            <a:off x="8453469" y="2477443"/>
            <a:ext cx="418633" cy="369332"/>
          </a:xfrm>
          <a:prstGeom prst="rect">
            <a:avLst/>
          </a:prstGeom>
          <a:noFill/>
        </p:spPr>
        <p:txBody>
          <a:bodyPr wrap="square" rtlCol="0">
            <a:spAutoFit/>
          </a:bodyPr>
          <a:lstStyle/>
          <a:p>
            <a:r>
              <a:rPr lang="pt-BR" dirty="0"/>
              <a:t>F</a:t>
            </a:r>
          </a:p>
        </p:txBody>
      </p:sp>
      <p:sp>
        <p:nvSpPr>
          <p:cNvPr id="20" name="CaixaDeTexto 19"/>
          <p:cNvSpPr txBox="1"/>
          <p:nvPr/>
        </p:nvSpPr>
        <p:spPr>
          <a:xfrm>
            <a:off x="4816965" y="1651834"/>
            <a:ext cx="1567067" cy="338554"/>
          </a:xfrm>
          <a:prstGeom prst="rect">
            <a:avLst/>
          </a:prstGeom>
          <a:noFill/>
        </p:spPr>
        <p:txBody>
          <a:bodyPr wrap="square" rtlCol="0">
            <a:spAutoFit/>
          </a:bodyPr>
          <a:lstStyle/>
          <a:p>
            <a:r>
              <a:rPr lang="pt-BR" sz="1600" dirty="0"/>
              <a:t>L: Objeto real</a:t>
            </a:r>
          </a:p>
        </p:txBody>
      </p:sp>
      <p:sp>
        <p:nvSpPr>
          <p:cNvPr id="21" name="Retângulo 20"/>
          <p:cNvSpPr/>
          <p:nvPr/>
        </p:nvSpPr>
        <p:spPr>
          <a:xfrm>
            <a:off x="7141378" y="1125069"/>
            <a:ext cx="282450" cy="369332"/>
          </a:xfrm>
          <a:prstGeom prst="rect">
            <a:avLst/>
          </a:prstGeom>
        </p:spPr>
        <p:txBody>
          <a:bodyPr wrap="none">
            <a:spAutoFit/>
          </a:bodyPr>
          <a:lstStyle/>
          <a:p>
            <a:r>
              <a:rPr lang="pt-BR" dirty="0"/>
              <a:t>L</a:t>
            </a:r>
          </a:p>
        </p:txBody>
      </p:sp>
      <p:cxnSp>
        <p:nvCxnSpPr>
          <p:cNvPr id="23" name="Conector reto 22"/>
          <p:cNvCxnSpPr/>
          <p:nvPr/>
        </p:nvCxnSpPr>
        <p:spPr>
          <a:xfrm>
            <a:off x="5473337" y="2804326"/>
            <a:ext cx="1859051" cy="4661"/>
          </a:xfrm>
          <a:prstGeom prst="line">
            <a:avLst/>
          </a:prstGeom>
          <a:ln w="19050"/>
        </p:spPr>
        <p:style>
          <a:lnRef idx="1">
            <a:schemeClr val="dk1"/>
          </a:lnRef>
          <a:fillRef idx="0">
            <a:schemeClr val="dk1"/>
          </a:fillRef>
          <a:effectRef idx="0">
            <a:schemeClr val="dk1"/>
          </a:effectRef>
          <a:fontRef idx="minor">
            <a:schemeClr val="tx1"/>
          </a:fontRef>
        </p:style>
      </p:cxnSp>
      <p:sp>
        <p:nvSpPr>
          <p:cNvPr id="26" name="Triângulo isósceles 25"/>
          <p:cNvSpPr/>
          <p:nvPr/>
        </p:nvSpPr>
        <p:spPr>
          <a:xfrm rot="5400000">
            <a:off x="6165108" y="2759941"/>
            <a:ext cx="56277" cy="86097"/>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27" name="Conector reto 26"/>
          <p:cNvCxnSpPr/>
          <p:nvPr/>
        </p:nvCxnSpPr>
        <p:spPr>
          <a:xfrm>
            <a:off x="7332388" y="2808986"/>
            <a:ext cx="4037454" cy="1190729"/>
          </a:xfrm>
          <a:prstGeom prst="line">
            <a:avLst/>
          </a:prstGeom>
          <a:ln w="19050"/>
        </p:spPr>
        <p:style>
          <a:lnRef idx="1">
            <a:schemeClr val="dk1"/>
          </a:lnRef>
          <a:fillRef idx="0">
            <a:schemeClr val="dk1"/>
          </a:fillRef>
          <a:effectRef idx="0">
            <a:schemeClr val="dk1"/>
          </a:effectRef>
          <a:fontRef idx="minor">
            <a:schemeClr val="tx1"/>
          </a:fontRef>
        </p:style>
      </p:cxnSp>
      <p:sp>
        <p:nvSpPr>
          <p:cNvPr id="29" name="Triângulo isósceles 28"/>
          <p:cNvSpPr/>
          <p:nvPr/>
        </p:nvSpPr>
        <p:spPr>
          <a:xfrm rot="6527902">
            <a:off x="8058175" y="2991851"/>
            <a:ext cx="60428" cy="7944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30" name="Conector reto 29"/>
          <p:cNvCxnSpPr/>
          <p:nvPr/>
        </p:nvCxnSpPr>
        <p:spPr>
          <a:xfrm>
            <a:off x="5473337" y="2815940"/>
            <a:ext cx="5896505" cy="1183775"/>
          </a:xfrm>
          <a:prstGeom prst="line">
            <a:avLst/>
          </a:prstGeom>
          <a:ln w="19050"/>
        </p:spPr>
        <p:style>
          <a:lnRef idx="1">
            <a:schemeClr val="dk1"/>
          </a:lnRef>
          <a:fillRef idx="0">
            <a:schemeClr val="dk1"/>
          </a:fillRef>
          <a:effectRef idx="0">
            <a:schemeClr val="dk1"/>
          </a:effectRef>
          <a:fontRef idx="minor">
            <a:schemeClr val="tx1"/>
          </a:fontRef>
        </p:style>
      </p:cxnSp>
      <p:sp>
        <p:nvSpPr>
          <p:cNvPr id="40" name="Triângulo isósceles 39"/>
          <p:cNvSpPr/>
          <p:nvPr/>
        </p:nvSpPr>
        <p:spPr>
          <a:xfrm rot="6052690">
            <a:off x="8286937" y="3361040"/>
            <a:ext cx="68396" cy="6705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41" name="Seta para Baixo 40"/>
          <p:cNvSpPr/>
          <p:nvPr/>
        </p:nvSpPr>
        <p:spPr>
          <a:xfrm rot="10800000" flipV="1">
            <a:off x="11281340" y="3192732"/>
            <a:ext cx="163174" cy="806984"/>
          </a:xfrm>
          <a:prstGeom prst="downArrow">
            <a:avLst>
              <a:gd name="adj1" fmla="val 50000"/>
              <a:gd name="adj2" fmla="val 10258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CaixaDeTexto 45"/>
          <p:cNvSpPr txBox="1"/>
          <p:nvPr/>
        </p:nvSpPr>
        <p:spPr>
          <a:xfrm>
            <a:off x="10390909" y="1626539"/>
            <a:ext cx="1578571" cy="338554"/>
          </a:xfrm>
          <a:prstGeom prst="rect">
            <a:avLst/>
          </a:prstGeom>
          <a:noFill/>
        </p:spPr>
        <p:txBody>
          <a:bodyPr wrap="square" rtlCol="0">
            <a:spAutoFit/>
          </a:bodyPr>
          <a:lstStyle/>
          <a:p>
            <a:r>
              <a:rPr lang="pt-BR" sz="1600" dirty="0"/>
              <a:t>L: imagem real</a:t>
            </a:r>
          </a:p>
        </p:txBody>
      </p:sp>
      <p:sp>
        <p:nvSpPr>
          <p:cNvPr id="47" name="Chave Direita 46"/>
          <p:cNvSpPr/>
          <p:nvPr/>
        </p:nvSpPr>
        <p:spPr>
          <a:xfrm rot="5400000">
            <a:off x="6255937" y="3816452"/>
            <a:ext cx="363774" cy="176300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48" name="CaixaDeTexto 47"/>
          <p:cNvSpPr txBox="1"/>
          <p:nvPr/>
        </p:nvSpPr>
        <p:spPr>
          <a:xfrm>
            <a:off x="6023221" y="5037076"/>
            <a:ext cx="1296104" cy="369332"/>
          </a:xfrm>
          <a:prstGeom prst="rect">
            <a:avLst/>
          </a:prstGeom>
          <a:noFill/>
        </p:spPr>
        <p:txBody>
          <a:bodyPr wrap="square" rtlCol="0">
            <a:spAutoFit/>
          </a:bodyPr>
          <a:lstStyle/>
          <a:p>
            <a:r>
              <a:rPr lang="pt-BR" dirty="0"/>
              <a:t>p = 40 cm</a:t>
            </a:r>
          </a:p>
        </p:txBody>
      </p:sp>
      <p:sp>
        <p:nvSpPr>
          <p:cNvPr id="49" name="Chave Direita 48"/>
          <p:cNvSpPr/>
          <p:nvPr/>
        </p:nvSpPr>
        <p:spPr>
          <a:xfrm rot="5400000">
            <a:off x="9218627" y="2649969"/>
            <a:ext cx="359788" cy="409198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50" name="CaixaDeTexto 49"/>
          <p:cNvSpPr txBox="1"/>
          <p:nvPr/>
        </p:nvSpPr>
        <p:spPr>
          <a:xfrm>
            <a:off x="9232320" y="5037076"/>
            <a:ext cx="1296104" cy="369332"/>
          </a:xfrm>
          <a:prstGeom prst="rect">
            <a:avLst/>
          </a:prstGeom>
          <a:noFill/>
        </p:spPr>
        <p:txBody>
          <a:bodyPr wrap="square" rtlCol="0">
            <a:spAutoFit/>
          </a:bodyPr>
          <a:lstStyle/>
          <a:p>
            <a:r>
              <a:rPr lang="pt-BR" dirty="0"/>
              <a:t>p’ = </a:t>
            </a:r>
          </a:p>
        </p:txBody>
      </p:sp>
      <p:sp>
        <p:nvSpPr>
          <p:cNvPr id="51" name="CaixaDeTexto 50"/>
          <p:cNvSpPr txBox="1"/>
          <p:nvPr/>
        </p:nvSpPr>
        <p:spPr>
          <a:xfrm>
            <a:off x="289354" y="3169990"/>
            <a:ext cx="1913582" cy="369332"/>
          </a:xfrm>
          <a:prstGeom prst="rect">
            <a:avLst/>
          </a:prstGeom>
          <a:noFill/>
        </p:spPr>
        <p:txBody>
          <a:bodyPr wrap="square" rtlCol="0">
            <a:spAutoFit/>
          </a:bodyPr>
          <a:lstStyle/>
          <a:p>
            <a:r>
              <a:rPr lang="pt-BR" dirty="0"/>
              <a:t>Para lente (L)</a:t>
            </a:r>
          </a:p>
        </p:txBody>
      </p:sp>
      <mc:AlternateContent xmlns:mc="http://schemas.openxmlformats.org/markup-compatibility/2006" xmlns:a14="http://schemas.microsoft.com/office/drawing/2010/main">
        <mc:Choice Requires="a14">
          <p:sp>
            <p:nvSpPr>
              <p:cNvPr id="52" name="CaixaDeTexto 51"/>
              <p:cNvSpPr txBox="1"/>
              <p:nvPr/>
            </p:nvSpPr>
            <p:spPr>
              <a:xfrm>
                <a:off x="275431" y="3756323"/>
                <a:ext cx="1525656" cy="613501"/>
              </a:xfrm>
              <a:prstGeom prst="rect">
                <a:avLst/>
              </a:prstGeom>
              <a:noFill/>
            </p:spPr>
            <p:txBody>
              <a:bodyPr wrap="square" rtlCol="0">
                <a:spAutoFit/>
              </a:bodyPr>
              <a:lstStyle/>
              <a:p>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m:rPr>
                            <m:sty m:val="p"/>
                          </m:rPr>
                          <a:rPr lang="pt-BR" sz="2200" b="0" i="0" smtClean="0">
                            <a:latin typeface="Cambria Math" panose="02040503050406030204" pitchFamily="18" charset="0"/>
                          </a:rPr>
                          <m:t>f</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m:rPr>
                            <m:sty m:val="p"/>
                          </m:rPr>
                          <a:rPr lang="pt-BR" sz="2200" b="0" i="0" smtClean="0">
                            <a:latin typeface="Cambria Math" panose="02040503050406030204" pitchFamily="18" charset="0"/>
                          </a:rPr>
                          <m:t>p</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m:rPr>
                            <m:sty m:val="p"/>
                          </m:rPr>
                          <a:rPr lang="pt-BR" sz="2200" b="0" i="0" smtClean="0">
                            <a:latin typeface="Cambria Math" panose="02040503050406030204" pitchFamily="18" charset="0"/>
                          </a:rPr>
                          <m:t>p</m:t>
                        </m:r>
                        <m:r>
                          <a:rPr lang="pt-BR" sz="2200" b="0" i="0" smtClean="0">
                            <a:latin typeface="Cambria Math" panose="02040503050406030204" pitchFamily="18" charset="0"/>
                          </a:rPr>
                          <m:t>′</m:t>
                        </m:r>
                      </m:den>
                    </m:f>
                  </m:oMath>
                </a14:m>
                <a:endParaRPr lang="pt-BR" sz="2200" dirty="0"/>
              </a:p>
            </p:txBody>
          </p:sp>
        </mc:Choice>
        <mc:Fallback xmlns="">
          <p:sp>
            <p:nvSpPr>
              <p:cNvPr id="52" name="CaixaDeTexto 51"/>
              <p:cNvSpPr txBox="1">
                <a:spLocks noRot="1" noChangeAspect="1" noMove="1" noResize="1" noEditPoints="1" noAdjustHandles="1" noChangeArrowheads="1" noChangeShapeType="1" noTextEdit="1"/>
              </p:cNvSpPr>
              <p:nvPr/>
            </p:nvSpPr>
            <p:spPr>
              <a:xfrm>
                <a:off x="275431" y="3756323"/>
                <a:ext cx="1525656" cy="613501"/>
              </a:xfrm>
              <a:prstGeom prst="rect">
                <a:avLst/>
              </a:prstGeom>
              <a:blipFill>
                <a:blip r:embed="rId3"/>
                <a:stretch>
                  <a:fillRect b="-99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4" name="CaixaDeTexto 53"/>
              <p:cNvSpPr txBox="1"/>
              <p:nvPr/>
            </p:nvSpPr>
            <p:spPr>
              <a:xfrm>
                <a:off x="152431" y="4539325"/>
                <a:ext cx="1883928" cy="613501"/>
              </a:xfrm>
              <a:prstGeom prst="rect">
                <a:avLst/>
              </a:prstGeom>
              <a:noFill/>
            </p:spPr>
            <p:txBody>
              <a:bodyPr wrap="square" rtlCol="0">
                <a:spAutoFit/>
              </a:bodyPr>
              <a:lstStyle/>
              <a:p>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a:rPr lang="pt-BR" sz="2200" b="0" i="0" smtClean="0">
                            <a:latin typeface="Cambria Math" panose="02040503050406030204" pitchFamily="18" charset="0"/>
                          </a:rPr>
                          <m:t>30</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a:rPr lang="pt-BR" sz="2200" b="0" i="0" smtClean="0">
                            <a:latin typeface="Cambria Math" panose="02040503050406030204" pitchFamily="18" charset="0"/>
                          </a:rPr>
                          <m:t>40</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m:rPr>
                            <m:sty m:val="p"/>
                          </m:rPr>
                          <a:rPr lang="pt-BR" sz="2200" b="0" i="0" smtClean="0">
                            <a:latin typeface="Cambria Math" panose="02040503050406030204" pitchFamily="18" charset="0"/>
                          </a:rPr>
                          <m:t>p</m:t>
                        </m:r>
                        <m:r>
                          <a:rPr lang="pt-BR" sz="2200" b="0" i="0" smtClean="0">
                            <a:latin typeface="Cambria Math" panose="02040503050406030204" pitchFamily="18" charset="0"/>
                          </a:rPr>
                          <m:t>′</m:t>
                        </m:r>
                      </m:den>
                    </m:f>
                  </m:oMath>
                </a14:m>
                <a:endParaRPr lang="pt-BR" sz="2200" dirty="0"/>
              </a:p>
            </p:txBody>
          </p:sp>
        </mc:Choice>
        <mc:Fallback xmlns="">
          <p:sp>
            <p:nvSpPr>
              <p:cNvPr id="54" name="CaixaDeTexto 53"/>
              <p:cNvSpPr txBox="1">
                <a:spLocks noRot="1" noChangeAspect="1" noMove="1" noResize="1" noEditPoints="1" noAdjustHandles="1" noChangeArrowheads="1" noChangeShapeType="1" noTextEdit="1"/>
              </p:cNvSpPr>
              <p:nvPr/>
            </p:nvSpPr>
            <p:spPr>
              <a:xfrm>
                <a:off x="152431" y="4539325"/>
                <a:ext cx="1883928" cy="613501"/>
              </a:xfrm>
              <a:prstGeom prst="rect">
                <a:avLst/>
              </a:prstGeom>
              <a:blipFill>
                <a:blip r:embed="rId4"/>
                <a:stretch>
                  <a:fillRect b="-20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5" name="CaixaDeTexto 54"/>
              <p:cNvSpPr txBox="1"/>
              <p:nvPr/>
            </p:nvSpPr>
            <p:spPr>
              <a:xfrm>
                <a:off x="1910184" y="3753384"/>
                <a:ext cx="1792221" cy="613501"/>
              </a:xfrm>
              <a:prstGeom prst="rect">
                <a:avLst/>
              </a:prstGeom>
              <a:noFill/>
            </p:spPr>
            <p:txBody>
              <a:bodyPr wrap="square" rtlCol="0">
                <a:spAutoFit/>
              </a:bodyPr>
              <a:lstStyle/>
              <a:p>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m:rPr>
                            <m:sty m:val="p"/>
                          </m:rPr>
                          <a:rPr lang="pt-BR" sz="2200" b="0" i="0" smtClean="0">
                            <a:latin typeface="Cambria Math" panose="02040503050406030204" pitchFamily="18" charset="0"/>
                          </a:rPr>
                          <m:t>p</m:t>
                        </m:r>
                        <m:r>
                          <a:rPr lang="pt-BR" sz="2200" b="0" i="0" smtClean="0">
                            <a:latin typeface="Cambria Math" panose="02040503050406030204" pitchFamily="18" charset="0"/>
                          </a:rPr>
                          <m:t>′</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a:rPr lang="pt-BR" sz="2200" b="0" i="0" smtClean="0">
                            <a:latin typeface="Cambria Math" panose="02040503050406030204" pitchFamily="18" charset="0"/>
                          </a:rPr>
                          <m:t>30</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a:rPr lang="pt-BR" sz="2200" b="0" i="0" smtClean="0">
                            <a:latin typeface="Cambria Math" panose="02040503050406030204" pitchFamily="18" charset="0"/>
                          </a:rPr>
                          <m:t>40</m:t>
                        </m:r>
                      </m:den>
                    </m:f>
                  </m:oMath>
                </a14:m>
                <a:endParaRPr lang="pt-BR" sz="2200" dirty="0"/>
              </a:p>
            </p:txBody>
          </p:sp>
        </mc:Choice>
        <mc:Fallback xmlns="">
          <p:sp>
            <p:nvSpPr>
              <p:cNvPr id="55" name="CaixaDeTexto 54"/>
              <p:cNvSpPr txBox="1">
                <a:spLocks noRot="1" noChangeAspect="1" noMove="1" noResize="1" noEditPoints="1" noAdjustHandles="1" noChangeArrowheads="1" noChangeShapeType="1" noTextEdit="1"/>
              </p:cNvSpPr>
              <p:nvPr/>
            </p:nvSpPr>
            <p:spPr>
              <a:xfrm>
                <a:off x="1910184" y="3753384"/>
                <a:ext cx="1792221" cy="613501"/>
              </a:xfrm>
              <a:prstGeom prst="rect">
                <a:avLst/>
              </a:prstGeom>
              <a:blipFill>
                <a:blip r:embed="rId5"/>
                <a:stretch>
                  <a:fillRect b="-200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7" name="CaixaDeTexto 56"/>
              <p:cNvSpPr txBox="1"/>
              <p:nvPr/>
            </p:nvSpPr>
            <p:spPr>
              <a:xfrm>
                <a:off x="1851106" y="4539325"/>
                <a:ext cx="1792221" cy="613501"/>
              </a:xfrm>
              <a:prstGeom prst="rect">
                <a:avLst/>
              </a:prstGeom>
              <a:noFill/>
            </p:spPr>
            <p:txBody>
              <a:bodyPr wrap="square" rtlCol="0">
                <a:spAutoFit/>
              </a:bodyPr>
              <a:lstStyle/>
              <a:p>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m:rPr>
                            <m:sty m:val="p"/>
                          </m:rPr>
                          <a:rPr lang="pt-BR" sz="2200" b="0" i="0" smtClean="0">
                            <a:latin typeface="Cambria Math" panose="02040503050406030204" pitchFamily="18" charset="0"/>
                          </a:rPr>
                          <m:t>p</m:t>
                        </m:r>
                        <m:r>
                          <a:rPr lang="pt-BR" sz="2200" b="0" i="0" smtClean="0">
                            <a:latin typeface="Cambria Math" panose="02040503050406030204" pitchFamily="18" charset="0"/>
                          </a:rPr>
                          <m:t>′</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4 − 3</m:t>
                        </m:r>
                      </m:num>
                      <m:den>
                        <m:r>
                          <a:rPr lang="pt-BR" sz="2200" b="0" i="0" smtClean="0">
                            <a:latin typeface="Cambria Math" panose="02040503050406030204" pitchFamily="18" charset="0"/>
                          </a:rPr>
                          <m:t>120</m:t>
                        </m:r>
                      </m:den>
                    </m:f>
                  </m:oMath>
                </a14:m>
                <a:r>
                  <a:rPr lang="pt-BR" sz="2200" dirty="0"/>
                  <a:t> = </a:t>
                </a:r>
                <a14:m>
                  <m:oMath xmlns:m="http://schemas.openxmlformats.org/officeDocument/2006/math">
                    <m:f>
                      <m:fPr>
                        <m:ctrlPr>
                          <a:rPr lang="pt-BR" sz="2200" i="1" smtClean="0">
                            <a:latin typeface="Cambria Math" panose="02040503050406030204" pitchFamily="18" charset="0"/>
                          </a:rPr>
                        </m:ctrlPr>
                      </m:fPr>
                      <m:num>
                        <m:r>
                          <a:rPr lang="pt-BR" sz="2200" b="0" i="0" smtClean="0">
                            <a:latin typeface="Cambria Math" panose="02040503050406030204" pitchFamily="18" charset="0"/>
                          </a:rPr>
                          <m:t>1</m:t>
                        </m:r>
                      </m:num>
                      <m:den>
                        <m:r>
                          <a:rPr lang="pt-BR" sz="2200" b="0" i="0" smtClean="0">
                            <a:latin typeface="Cambria Math" panose="02040503050406030204" pitchFamily="18" charset="0"/>
                          </a:rPr>
                          <m:t>120</m:t>
                        </m:r>
                      </m:den>
                    </m:f>
                  </m:oMath>
                </a14:m>
                <a:r>
                  <a:rPr lang="pt-BR" sz="2200" dirty="0"/>
                  <a:t>  </a:t>
                </a:r>
              </a:p>
            </p:txBody>
          </p:sp>
        </mc:Choice>
        <mc:Fallback xmlns="">
          <p:sp>
            <p:nvSpPr>
              <p:cNvPr id="57" name="CaixaDeTexto 56"/>
              <p:cNvSpPr txBox="1">
                <a:spLocks noRot="1" noChangeAspect="1" noMove="1" noResize="1" noEditPoints="1" noAdjustHandles="1" noChangeArrowheads="1" noChangeShapeType="1" noTextEdit="1"/>
              </p:cNvSpPr>
              <p:nvPr/>
            </p:nvSpPr>
            <p:spPr>
              <a:xfrm>
                <a:off x="1851106" y="4539325"/>
                <a:ext cx="1792221" cy="613501"/>
              </a:xfrm>
              <a:prstGeom prst="rect">
                <a:avLst/>
              </a:prstGeom>
              <a:blipFill>
                <a:blip r:embed="rId6"/>
                <a:stretch>
                  <a:fillRect b="-2000"/>
                </a:stretch>
              </a:blipFill>
            </p:spPr>
            <p:txBody>
              <a:bodyPr/>
              <a:lstStyle/>
              <a:p>
                <a:r>
                  <a:rPr lang="pt-BR">
                    <a:noFill/>
                  </a:rPr>
                  <a:t> </a:t>
                </a:r>
              </a:p>
            </p:txBody>
          </p:sp>
        </mc:Fallback>
      </mc:AlternateContent>
      <p:sp>
        <p:nvSpPr>
          <p:cNvPr id="59" name="Seta para a Direita 58"/>
          <p:cNvSpPr/>
          <p:nvPr/>
        </p:nvSpPr>
        <p:spPr>
          <a:xfrm>
            <a:off x="3742959" y="4748385"/>
            <a:ext cx="251901" cy="203485"/>
          </a:xfrm>
          <a:prstGeom prst="rightArrow">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0" name="CaixaDeTexto 59"/>
          <p:cNvSpPr txBox="1"/>
          <p:nvPr/>
        </p:nvSpPr>
        <p:spPr>
          <a:xfrm>
            <a:off x="4151017" y="4672090"/>
            <a:ext cx="1322320" cy="338554"/>
          </a:xfrm>
          <a:prstGeom prst="rect">
            <a:avLst/>
          </a:prstGeom>
          <a:noFill/>
        </p:spPr>
        <p:txBody>
          <a:bodyPr wrap="square" rtlCol="0">
            <a:spAutoFit/>
          </a:bodyPr>
          <a:lstStyle/>
          <a:p>
            <a:r>
              <a:rPr lang="pt-BR" sz="1600" dirty="0"/>
              <a:t>p’ = 120 cm</a:t>
            </a:r>
          </a:p>
        </p:txBody>
      </p:sp>
      <p:sp>
        <p:nvSpPr>
          <p:cNvPr id="61" name="Retângulo 60"/>
          <p:cNvSpPr/>
          <p:nvPr/>
        </p:nvSpPr>
        <p:spPr>
          <a:xfrm>
            <a:off x="9657673" y="5037076"/>
            <a:ext cx="870751" cy="369332"/>
          </a:xfrm>
          <a:prstGeom prst="rect">
            <a:avLst/>
          </a:prstGeom>
        </p:spPr>
        <p:txBody>
          <a:bodyPr wrap="none">
            <a:spAutoFit/>
          </a:bodyPr>
          <a:lstStyle/>
          <a:p>
            <a:r>
              <a:rPr lang="pt-BR" dirty="0"/>
              <a:t>120 cm</a:t>
            </a:r>
          </a:p>
        </p:txBody>
      </p:sp>
      <p:cxnSp>
        <p:nvCxnSpPr>
          <p:cNvPr id="8" name="Conector: Angulado 7">
            <a:extLst>
              <a:ext uri="{FF2B5EF4-FFF2-40B4-BE49-F238E27FC236}">
                <a16:creationId xmlns:a16="http://schemas.microsoft.com/office/drawing/2014/main" id="{7195DC32-E0B8-2A44-6BBF-511A134ADB04}"/>
              </a:ext>
            </a:extLst>
          </p:cNvPr>
          <p:cNvCxnSpPr>
            <a:cxnSpLocks/>
          </p:cNvCxnSpPr>
          <p:nvPr/>
        </p:nvCxnSpPr>
        <p:spPr>
          <a:xfrm rot="5400000" flipH="1" flipV="1">
            <a:off x="1252949" y="4397459"/>
            <a:ext cx="1002440" cy="193873"/>
          </a:xfrm>
          <a:prstGeom prst="bentConnector3">
            <a:avLst>
              <a:gd name="adj1" fmla="val 99347"/>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561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500"/>
                                        <p:tgtEl>
                                          <p:spTgt spid="4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fade">
                                      <p:cBhvr>
                                        <p:cTn id="57" dur="500"/>
                                        <p:tgtEl>
                                          <p:spTgt spid="4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fade">
                                      <p:cBhvr>
                                        <p:cTn id="68" dur="500"/>
                                        <p:tgtEl>
                                          <p:spTgt spid="5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500"/>
                                        <p:tgtEl>
                                          <p:spTgt spid="51"/>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fade">
                                      <p:cBhvr>
                                        <p:cTn id="78" dur="500"/>
                                        <p:tgtEl>
                                          <p:spTgt spid="52"/>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fade">
                                      <p:cBhvr>
                                        <p:cTn id="83" dur="500"/>
                                        <p:tgtEl>
                                          <p:spTgt spid="54"/>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8"/>
                                        </p:tgtEl>
                                        <p:attrNameLst>
                                          <p:attrName>style.visibility</p:attrName>
                                        </p:attrNameLst>
                                      </p:cBhvr>
                                      <p:to>
                                        <p:strVal val="visible"/>
                                      </p:to>
                                    </p:set>
                                    <p:animEffect transition="in" filter="fade">
                                      <p:cBhvr>
                                        <p:cTn id="88" dur="500"/>
                                        <p:tgtEl>
                                          <p:spTgt spid="8"/>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55"/>
                                        </p:tgtEl>
                                        <p:attrNameLst>
                                          <p:attrName>style.visibility</p:attrName>
                                        </p:attrNameLst>
                                      </p:cBhvr>
                                      <p:to>
                                        <p:strVal val="visible"/>
                                      </p:to>
                                    </p:set>
                                    <p:animEffect transition="in" filter="fade">
                                      <p:cBhvr>
                                        <p:cTn id="93" dur="500"/>
                                        <p:tgtEl>
                                          <p:spTgt spid="55"/>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500"/>
                                        <p:tgtEl>
                                          <p:spTgt spid="57"/>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59"/>
                                        </p:tgtEl>
                                        <p:attrNameLst>
                                          <p:attrName>style.visibility</p:attrName>
                                        </p:attrNameLst>
                                      </p:cBhvr>
                                      <p:to>
                                        <p:strVal val="visible"/>
                                      </p:to>
                                    </p:set>
                                    <p:animEffect transition="in" filter="fade">
                                      <p:cBhvr>
                                        <p:cTn id="103" dur="500"/>
                                        <p:tgtEl>
                                          <p:spTgt spid="59"/>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fade">
                                      <p:cBhvr>
                                        <p:cTn id="108" dur="500"/>
                                        <p:tgtEl>
                                          <p:spTgt spid="60"/>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61"/>
                                        </p:tgtEl>
                                        <p:attrNameLst>
                                          <p:attrName>style.visibility</p:attrName>
                                        </p:attrNameLst>
                                      </p:cBhvr>
                                      <p:to>
                                        <p:strVal val="visible"/>
                                      </p:to>
                                    </p:set>
                                    <p:animEffect transition="in" filter="fade">
                                      <p:cBhvr>
                                        <p:cTn id="11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6" grpId="0" animBg="1"/>
      <p:bldP spid="29" grpId="0" animBg="1"/>
      <p:bldP spid="40" grpId="0" animBg="1"/>
      <p:bldP spid="41" grpId="0" animBg="1"/>
      <p:bldP spid="46" grpId="0"/>
      <p:bldP spid="47" grpId="0" animBg="1"/>
      <p:bldP spid="48" grpId="0"/>
      <p:bldP spid="49" grpId="0" animBg="1"/>
      <p:bldP spid="50" grpId="0"/>
      <p:bldP spid="51" grpId="0"/>
      <p:bldP spid="52" grpId="0"/>
      <p:bldP spid="54" grpId="0"/>
      <p:bldP spid="55" grpId="0"/>
      <p:bldP spid="57" grpId="0"/>
      <p:bldP spid="59" grpId="0" animBg="1"/>
      <p:bldP spid="60" grpId="0"/>
      <p:bldP spid="6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stretch>
            <a:fillRect/>
          </a:stretch>
        </p:blipFill>
        <p:spPr>
          <a:xfrm>
            <a:off x="161158" y="1319315"/>
            <a:ext cx="11537997" cy="3612908"/>
          </a:xfrm>
          <a:prstGeom prst="rect">
            <a:avLst/>
          </a:prstGeom>
        </p:spPr>
      </p:pic>
      <p:sp>
        <p:nvSpPr>
          <p:cNvPr id="6147" name="Text Box 9">
            <a:extLst>
              <a:ext uri="{FF2B5EF4-FFF2-40B4-BE49-F238E27FC236}">
                <a16:creationId xmlns:a16="http://schemas.microsoft.com/office/drawing/2014/main" id="{CD7D5D29-4B69-4456-A5F5-B976D3EC4127}"/>
              </a:ext>
            </a:extLst>
          </p:cNvPr>
          <p:cNvSpPr txBox="1">
            <a:spLocks noChangeArrowheads="1"/>
          </p:cNvSpPr>
          <p:nvPr/>
        </p:nvSpPr>
        <p:spPr bwMode="auto">
          <a:xfrm>
            <a:off x="0" y="378271"/>
            <a:ext cx="45083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None/>
              <a:defRPr/>
            </a:pPr>
            <a:r>
              <a:rPr lang="pt-BR" altLang="pt-BR" sz="2400" b="1" dirty="0">
                <a:solidFill>
                  <a:srgbClr val="002060"/>
                </a:solidFill>
                <a:latin typeface="+mn-lt"/>
              </a:rPr>
              <a:t>Lentes esféricas de bordas grossas</a:t>
            </a:r>
          </a:p>
        </p:txBody>
      </p:sp>
      <p:sp>
        <p:nvSpPr>
          <p:cNvPr id="10" name="Retângulo 9">
            <a:extLst>
              <a:ext uri="{FF2B5EF4-FFF2-40B4-BE49-F238E27FC236}">
                <a16:creationId xmlns:a16="http://schemas.microsoft.com/office/drawing/2014/main" id="{924DE43D-4D62-4746-8593-CD71E704C057}"/>
              </a:ext>
            </a:extLst>
          </p:cNvPr>
          <p:cNvSpPr/>
          <p:nvPr/>
        </p:nvSpPr>
        <p:spPr>
          <a:xfrm>
            <a:off x="543666" y="4910370"/>
            <a:ext cx="1137299" cy="369332"/>
          </a:xfrm>
          <a:prstGeom prst="rect">
            <a:avLst/>
          </a:prstGeom>
        </p:spPr>
        <p:txBody>
          <a:bodyPr wrap="none">
            <a:spAutoFit/>
          </a:bodyPr>
          <a:lstStyle/>
          <a:p>
            <a:r>
              <a:rPr lang="pt-BR" b="1" dirty="0">
                <a:latin typeface="Calibri" panose="020F0502020204030204" pitchFamily="34" charset="0"/>
                <a:cs typeface="Calibri" panose="020F0502020204030204" pitchFamily="34" charset="0"/>
              </a:rPr>
              <a:t>Bicôncava</a:t>
            </a:r>
            <a:endParaRPr lang="pt-BR" b="1" dirty="0"/>
          </a:p>
        </p:txBody>
      </p:sp>
      <p:sp>
        <p:nvSpPr>
          <p:cNvPr id="11" name="Retângulo 10">
            <a:extLst>
              <a:ext uri="{FF2B5EF4-FFF2-40B4-BE49-F238E27FC236}">
                <a16:creationId xmlns:a16="http://schemas.microsoft.com/office/drawing/2014/main" id="{BFDD0572-8780-4D44-A391-17AC42B96365}"/>
              </a:ext>
            </a:extLst>
          </p:cNvPr>
          <p:cNvSpPr/>
          <p:nvPr/>
        </p:nvSpPr>
        <p:spPr>
          <a:xfrm>
            <a:off x="4764841" y="4962418"/>
            <a:ext cx="1562094" cy="369332"/>
          </a:xfrm>
          <a:prstGeom prst="rect">
            <a:avLst/>
          </a:prstGeom>
        </p:spPr>
        <p:txBody>
          <a:bodyPr wrap="none">
            <a:spAutoFit/>
          </a:bodyPr>
          <a:lstStyle/>
          <a:p>
            <a:r>
              <a:rPr lang="pt-BR" b="1" dirty="0">
                <a:latin typeface="Calibri" panose="020F0502020204030204" pitchFamily="34" charset="0"/>
                <a:cs typeface="Calibri" panose="020F0502020204030204" pitchFamily="34" charset="0"/>
              </a:rPr>
              <a:t>Plano-côncava</a:t>
            </a:r>
            <a:endParaRPr lang="pt-BR" b="1" dirty="0"/>
          </a:p>
        </p:txBody>
      </p:sp>
      <mc:AlternateContent xmlns:mc="http://schemas.openxmlformats.org/markup-compatibility/2006" xmlns:a14="http://schemas.microsoft.com/office/drawing/2010/main">
        <mc:Choice Requires="a14">
          <p:sp>
            <p:nvSpPr>
              <p:cNvPr id="12" name="Retângulo 11">
                <a:extLst>
                  <a:ext uri="{FF2B5EF4-FFF2-40B4-BE49-F238E27FC236}">
                    <a16:creationId xmlns:a16="http://schemas.microsoft.com/office/drawing/2014/main" id="{10B95C75-1B83-4919-8514-6BE519027A0C}"/>
                  </a:ext>
                </a:extLst>
              </p:cNvPr>
              <p:cNvSpPr/>
              <p:nvPr/>
            </p:nvSpPr>
            <p:spPr>
              <a:xfrm>
                <a:off x="8681987" y="4930960"/>
                <a:ext cx="2926827" cy="400110"/>
              </a:xfrm>
              <a:prstGeom prst="rect">
                <a:avLst/>
              </a:prstGeom>
            </p:spPr>
            <p:txBody>
              <a:bodyPr wrap="none">
                <a:spAutoFit/>
              </a:bodyPr>
              <a:lstStyle/>
              <a:p>
                <a:r>
                  <a:rPr lang="pt-BR" b="1" dirty="0">
                    <a:latin typeface="Calibri" panose="020F0502020204030204" pitchFamily="34" charset="0"/>
                    <a:cs typeface="Calibri" panose="020F0502020204030204" pitchFamily="34" charset="0"/>
                  </a:rPr>
                  <a:t>Convexo-côncava </a:t>
                </a:r>
                <a:r>
                  <a:rPr lang="pt-BR" sz="2000" b="1" dirty="0">
                    <a:latin typeface="Calibri" panose="020F0502020204030204" pitchFamily="34" charset="0"/>
                    <a:cs typeface="Calibri" panose="020F0502020204030204" pitchFamily="34" charset="0"/>
                  </a:rPr>
                  <a:t>( </a:t>
                </a:r>
                <a14:m>
                  <m:oMath xmlns:m="http://schemas.openxmlformats.org/officeDocument/2006/math">
                    <m:sSub>
                      <m:sSubPr>
                        <m:ctrlPr>
                          <a:rPr lang="pt-BR" sz="2000" b="1" i="1">
                            <a:latin typeface="Cambria Math" panose="02040503050406030204" pitchFamily="18" charset="0"/>
                            <a:cs typeface="Calibri" panose="020F0502020204030204" pitchFamily="34" charset="0"/>
                          </a:rPr>
                        </m:ctrlPr>
                      </m:sSubPr>
                      <m:e>
                        <m:r>
                          <a:rPr lang="pt-BR" sz="2000" b="1" i="1">
                            <a:latin typeface="Cambria Math" panose="02040503050406030204" pitchFamily="18" charset="0"/>
                            <a:cs typeface="Calibri" panose="020F0502020204030204" pitchFamily="34" charset="0"/>
                          </a:rPr>
                          <m:t>𝑹</m:t>
                        </m:r>
                      </m:e>
                      <m:sub>
                        <m:r>
                          <a:rPr lang="pt-BR" sz="2000" b="1" i="1">
                            <a:latin typeface="Cambria Math" panose="02040503050406030204" pitchFamily="18" charset="0"/>
                            <a:cs typeface="Calibri" panose="020F0502020204030204" pitchFamily="34" charset="0"/>
                          </a:rPr>
                          <m:t>𝟏</m:t>
                        </m:r>
                      </m:sub>
                    </m:sSub>
                  </m:oMath>
                </a14:m>
                <a:r>
                  <a:rPr lang="pt-BR" sz="2000" b="1" dirty="0"/>
                  <a:t>&gt; </a:t>
                </a:r>
                <a14:m>
                  <m:oMath xmlns:m="http://schemas.openxmlformats.org/officeDocument/2006/math">
                    <m:sSub>
                      <m:sSubPr>
                        <m:ctrlPr>
                          <a:rPr lang="pt-BR" sz="2000" b="1" i="1">
                            <a:latin typeface="Cambria Math" panose="02040503050406030204" pitchFamily="18" charset="0"/>
                            <a:cs typeface="Calibri" panose="020F0502020204030204" pitchFamily="34" charset="0"/>
                          </a:rPr>
                        </m:ctrlPr>
                      </m:sSubPr>
                      <m:e>
                        <m:r>
                          <a:rPr lang="pt-BR" sz="2000" b="1" i="1">
                            <a:latin typeface="Cambria Math" panose="02040503050406030204" pitchFamily="18" charset="0"/>
                            <a:cs typeface="Calibri" panose="020F0502020204030204" pitchFamily="34" charset="0"/>
                          </a:rPr>
                          <m:t>𝑹</m:t>
                        </m:r>
                      </m:e>
                      <m:sub>
                        <m:r>
                          <a:rPr lang="pt-BR" sz="2000" b="1" i="1">
                            <a:latin typeface="Cambria Math" panose="02040503050406030204" pitchFamily="18" charset="0"/>
                            <a:cs typeface="Calibri" panose="020F0502020204030204" pitchFamily="34" charset="0"/>
                          </a:rPr>
                          <m:t>𝟐</m:t>
                        </m:r>
                      </m:sub>
                    </m:sSub>
                  </m:oMath>
                </a14:m>
                <a:r>
                  <a:rPr lang="pt-BR" sz="2000" b="1" dirty="0"/>
                  <a:t>)</a:t>
                </a:r>
              </a:p>
            </p:txBody>
          </p:sp>
        </mc:Choice>
        <mc:Fallback xmlns="">
          <p:sp>
            <p:nvSpPr>
              <p:cNvPr id="12" name="Retângulo 11">
                <a:extLst>
                  <a:ext uri="{FF2B5EF4-FFF2-40B4-BE49-F238E27FC236}">
                    <a16:creationId xmlns:a16="http://schemas.microsoft.com/office/drawing/2014/main" id="{10B95C75-1B83-4919-8514-6BE519027A0C}"/>
                  </a:ext>
                </a:extLst>
              </p:cNvPr>
              <p:cNvSpPr>
                <a:spLocks noRot="1" noChangeAspect="1" noMove="1" noResize="1" noEditPoints="1" noAdjustHandles="1" noChangeArrowheads="1" noChangeShapeType="1" noTextEdit="1"/>
              </p:cNvSpPr>
              <p:nvPr/>
            </p:nvSpPr>
            <p:spPr>
              <a:xfrm>
                <a:off x="8681987" y="4930960"/>
                <a:ext cx="2926827" cy="400110"/>
              </a:xfrm>
              <a:prstGeom prst="rect">
                <a:avLst/>
              </a:prstGeom>
              <a:blipFill>
                <a:blip r:embed="rId3"/>
                <a:stretch>
                  <a:fillRect l="-1667" t="-10606" r="-1458" b="-25758"/>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7" name="Retângulo 26"/>
              <p:cNvSpPr/>
              <p:nvPr/>
            </p:nvSpPr>
            <p:spPr>
              <a:xfrm>
                <a:off x="9859989" y="2597299"/>
                <a:ext cx="64716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O</m:t>
                          </m:r>
                        </m:e>
                        <m:sub>
                          <m:r>
                            <a:rPr lang="pt-BR" b="0" i="0" smtClean="0">
                              <a:latin typeface="Cambria Math" panose="02040503050406030204" pitchFamily="18" charset="0"/>
                            </a:rPr>
                            <m:t>1</m:t>
                          </m:r>
                          <m:r>
                            <a:rPr lang="pt-BR">
                              <a:latin typeface="Cambria Math" panose="02040503050406030204" pitchFamily="18" charset="0"/>
                            </a:rPr>
                            <m:t> </m:t>
                          </m:r>
                        </m:sub>
                      </m:sSub>
                    </m:oMath>
                  </m:oMathPara>
                </a14:m>
                <a:endParaRPr lang="pt-BR" dirty="0"/>
              </a:p>
            </p:txBody>
          </p:sp>
        </mc:Choice>
        <mc:Fallback xmlns="">
          <p:sp>
            <p:nvSpPr>
              <p:cNvPr id="27" name="Retângulo 26"/>
              <p:cNvSpPr>
                <a:spLocks noRot="1" noChangeAspect="1" noMove="1" noResize="1" noEditPoints="1" noAdjustHandles="1" noChangeArrowheads="1" noChangeShapeType="1" noTextEdit="1"/>
              </p:cNvSpPr>
              <p:nvPr/>
            </p:nvSpPr>
            <p:spPr>
              <a:xfrm>
                <a:off x="9859989" y="2597299"/>
                <a:ext cx="647164" cy="461665"/>
              </a:xfrm>
              <a:prstGeom prst="rect">
                <a:avLst/>
              </a:prstGeom>
              <a:blipFill>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8" name="Retângulo 27"/>
              <p:cNvSpPr/>
              <p:nvPr/>
            </p:nvSpPr>
            <p:spPr>
              <a:xfrm>
                <a:off x="10423367" y="2609518"/>
                <a:ext cx="65428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O</m:t>
                          </m:r>
                        </m:e>
                        <m:sub>
                          <m:r>
                            <a:rPr lang="pt-BR">
                              <a:latin typeface="Cambria Math" panose="02040503050406030204" pitchFamily="18" charset="0"/>
                            </a:rPr>
                            <m:t>2 </m:t>
                          </m:r>
                        </m:sub>
                      </m:sSub>
                    </m:oMath>
                  </m:oMathPara>
                </a14:m>
                <a:endParaRPr lang="pt-BR" dirty="0"/>
              </a:p>
            </p:txBody>
          </p:sp>
        </mc:Choice>
        <mc:Fallback xmlns="">
          <p:sp>
            <p:nvSpPr>
              <p:cNvPr id="28" name="Retângulo 27"/>
              <p:cNvSpPr>
                <a:spLocks noRot="1" noChangeAspect="1" noMove="1" noResize="1" noEditPoints="1" noAdjustHandles="1" noChangeArrowheads="1" noChangeShapeType="1" noTextEdit="1"/>
              </p:cNvSpPr>
              <p:nvPr/>
            </p:nvSpPr>
            <p:spPr>
              <a:xfrm>
                <a:off x="10423367" y="2609518"/>
                <a:ext cx="654282" cy="461665"/>
              </a:xfrm>
              <a:prstGeom prst="rect">
                <a:avLst/>
              </a:prstGeom>
              <a:blipFill>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39" name="CaixaDeTexto 38"/>
              <p:cNvSpPr txBox="1"/>
              <p:nvPr/>
            </p:nvSpPr>
            <p:spPr>
              <a:xfrm>
                <a:off x="7555172" y="3824004"/>
                <a:ext cx="959622" cy="33855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sz="2200" i="1" smtClean="0">
                              <a:latin typeface="Cambria Math" panose="02040503050406030204" pitchFamily="18" charset="0"/>
                            </a:rPr>
                          </m:ctrlPr>
                        </m:sSubPr>
                        <m:e>
                          <m:r>
                            <m:rPr>
                              <m:sty m:val="p"/>
                            </m:rPr>
                            <a:rPr lang="pt-BR" sz="2200">
                              <a:latin typeface="Cambria Math" panose="02040503050406030204" pitchFamily="18" charset="0"/>
                            </a:rPr>
                            <m:t>R</m:t>
                          </m:r>
                        </m:e>
                        <m:sub>
                          <m:r>
                            <a:rPr lang="pt-BR" sz="2200" b="0" i="0" smtClean="0">
                              <a:latin typeface="Cambria Math" panose="02040503050406030204" pitchFamily="18" charset="0"/>
                            </a:rPr>
                            <m:t>1</m:t>
                          </m:r>
                          <m:r>
                            <a:rPr lang="pt-BR" sz="2200">
                              <a:latin typeface="Cambria Math" panose="02040503050406030204" pitchFamily="18" charset="0"/>
                            </a:rPr>
                            <m:t> </m:t>
                          </m:r>
                          <m:r>
                            <m:rPr>
                              <m:sty m:val="p"/>
                            </m:rPr>
                            <a:rPr lang="pt-BR" sz="2200">
                              <a:latin typeface="Cambria Math" panose="02040503050406030204" pitchFamily="18" charset="0"/>
                            </a:rPr>
                            <m:t>conv</m:t>
                          </m:r>
                        </m:sub>
                      </m:sSub>
                    </m:oMath>
                  </m:oMathPara>
                </a14:m>
                <a:endParaRPr lang="pt-BR" sz="2200" dirty="0"/>
              </a:p>
            </p:txBody>
          </p:sp>
        </mc:Choice>
        <mc:Fallback xmlns="">
          <p:sp>
            <p:nvSpPr>
              <p:cNvPr id="39" name="CaixaDeTexto 38"/>
              <p:cNvSpPr txBox="1">
                <a:spLocks noRot="1" noChangeAspect="1" noMove="1" noResize="1" noEditPoints="1" noAdjustHandles="1" noChangeArrowheads="1" noChangeShapeType="1" noTextEdit="1"/>
              </p:cNvSpPr>
              <p:nvPr/>
            </p:nvSpPr>
            <p:spPr>
              <a:xfrm>
                <a:off x="7555172" y="3824004"/>
                <a:ext cx="959622" cy="338554"/>
              </a:xfrm>
              <a:prstGeom prst="rect">
                <a:avLst/>
              </a:prstGeom>
              <a:blipFill>
                <a:blip r:embed="rId6"/>
                <a:stretch>
                  <a:fillRect l="-3165" b="-1607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0" name="CaixaDeTexto 39"/>
              <p:cNvSpPr txBox="1"/>
              <p:nvPr/>
            </p:nvSpPr>
            <p:spPr>
              <a:xfrm>
                <a:off x="9986213" y="3926838"/>
                <a:ext cx="959622" cy="33855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sz="2200" i="1" smtClean="0">
                              <a:latin typeface="Cambria Math" panose="02040503050406030204" pitchFamily="18" charset="0"/>
                            </a:rPr>
                          </m:ctrlPr>
                        </m:sSubPr>
                        <m:e>
                          <m:r>
                            <m:rPr>
                              <m:sty m:val="p"/>
                            </m:rPr>
                            <a:rPr lang="pt-BR" sz="2200" i="0">
                              <a:latin typeface="Cambria Math" panose="02040503050406030204" pitchFamily="18" charset="0"/>
                            </a:rPr>
                            <m:t>R</m:t>
                          </m:r>
                        </m:e>
                        <m:sub>
                          <m:r>
                            <a:rPr lang="pt-BR" sz="2200" i="0">
                              <a:latin typeface="Cambria Math" panose="02040503050406030204" pitchFamily="18" charset="0"/>
                            </a:rPr>
                            <m:t>2 </m:t>
                          </m:r>
                          <m:r>
                            <m:rPr>
                              <m:sty m:val="p"/>
                            </m:rPr>
                            <a:rPr lang="pt-BR" sz="2200" i="0">
                              <a:latin typeface="Cambria Math" panose="02040503050406030204" pitchFamily="18" charset="0"/>
                            </a:rPr>
                            <m:t>c</m:t>
                          </m:r>
                          <m:r>
                            <a:rPr lang="pt-BR" sz="2200" b="0" i="0" smtClean="0">
                              <a:latin typeface="Cambria Math" panose="02040503050406030204" pitchFamily="18" charset="0"/>
                            </a:rPr>
                            <m:t>ô</m:t>
                          </m:r>
                          <m:r>
                            <m:rPr>
                              <m:sty m:val="p"/>
                            </m:rPr>
                            <a:rPr lang="pt-BR" sz="2200" i="0">
                              <a:latin typeface="Cambria Math" panose="02040503050406030204" pitchFamily="18" charset="0"/>
                            </a:rPr>
                            <m:t>n</m:t>
                          </m:r>
                          <m:r>
                            <m:rPr>
                              <m:sty m:val="p"/>
                            </m:rPr>
                            <a:rPr lang="pt-BR" sz="2200" b="0" i="0" smtClean="0">
                              <a:latin typeface="Cambria Math" panose="02040503050406030204" pitchFamily="18" charset="0"/>
                            </a:rPr>
                            <m:t>c</m:t>
                          </m:r>
                        </m:sub>
                      </m:sSub>
                    </m:oMath>
                  </m:oMathPara>
                </a14:m>
                <a:endParaRPr lang="pt-BR" sz="2200" dirty="0"/>
              </a:p>
            </p:txBody>
          </p:sp>
        </mc:Choice>
        <mc:Fallback xmlns="">
          <p:sp>
            <p:nvSpPr>
              <p:cNvPr id="40" name="CaixaDeTexto 39"/>
              <p:cNvSpPr txBox="1">
                <a:spLocks noRot="1" noChangeAspect="1" noMove="1" noResize="1" noEditPoints="1" noAdjustHandles="1" noChangeArrowheads="1" noChangeShapeType="1" noTextEdit="1"/>
              </p:cNvSpPr>
              <p:nvPr/>
            </p:nvSpPr>
            <p:spPr>
              <a:xfrm>
                <a:off x="9986213" y="3926838"/>
                <a:ext cx="959622" cy="338554"/>
              </a:xfrm>
              <a:prstGeom prst="rect">
                <a:avLst/>
              </a:prstGeom>
              <a:blipFill>
                <a:blip r:embed="rId7"/>
                <a:stretch>
                  <a:fillRect l="-1899" b="-19643"/>
                </a:stretch>
              </a:blipFill>
            </p:spPr>
            <p:txBody>
              <a:bodyPr/>
              <a:lstStyle/>
              <a:p>
                <a:r>
                  <a:rPr lang="pt-BR">
                    <a:noFill/>
                  </a:rPr>
                  <a:t> </a:t>
                </a:r>
              </a:p>
            </p:txBody>
          </p:sp>
        </mc:Fallback>
      </mc:AlternateContent>
      <p:sp>
        <p:nvSpPr>
          <p:cNvPr id="34" name="Elipse 33"/>
          <p:cNvSpPr/>
          <p:nvPr/>
        </p:nvSpPr>
        <p:spPr>
          <a:xfrm>
            <a:off x="9830356" y="2245164"/>
            <a:ext cx="1650193" cy="1627632"/>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FF0000"/>
              </a:solidFill>
            </a:endParaRPr>
          </a:p>
        </p:txBody>
      </p:sp>
      <p:sp>
        <p:nvSpPr>
          <p:cNvPr id="36" name="Elipse 35"/>
          <p:cNvSpPr/>
          <p:nvPr/>
        </p:nvSpPr>
        <p:spPr>
          <a:xfrm>
            <a:off x="8407578" y="1440239"/>
            <a:ext cx="3258351" cy="3237451"/>
          </a:xfrm>
          <a:prstGeom prst="ellipse">
            <a:avLst/>
          </a:prstGeom>
          <a:noFill/>
          <a:ln w="3810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002060"/>
              </a:solidFill>
            </a:endParaRPr>
          </a:p>
        </p:txBody>
      </p:sp>
      <p:sp>
        <p:nvSpPr>
          <p:cNvPr id="23" name="CaixaDeTexto 22"/>
          <p:cNvSpPr txBox="1"/>
          <p:nvPr/>
        </p:nvSpPr>
        <p:spPr>
          <a:xfrm>
            <a:off x="7201381" y="6048187"/>
            <a:ext cx="4717903" cy="369332"/>
          </a:xfrm>
          <a:prstGeom prst="rect">
            <a:avLst/>
          </a:prstGeom>
          <a:noFill/>
        </p:spPr>
        <p:txBody>
          <a:bodyPr wrap="square" rtlCol="0">
            <a:spAutoFit/>
          </a:bodyPr>
          <a:lstStyle/>
          <a:p>
            <a:r>
              <a:rPr lang="pt-BR" dirty="0"/>
              <a:t>Se lente de vidro imersa no ar: divergente</a:t>
            </a:r>
          </a:p>
        </p:txBody>
      </p:sp>
      <p:pic>
        <p:nvPicPr>
          <p:cNvPr id="30"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a:off x="30095" y="2611446"/>
            <a:ext cx="354974" cy="735496"/>
          </a:xfrm>
          <a:prstGeom prst="rect">
            <a:avLst/>
          </a:prstGeom>
          <a:noFill/>
          <a:ln w="9525">
            <a:noFill/>
            <a:miter lim="800000"/>
            <a:headEnd/>
            <a:tailEnd/>
          </a:ln>
        </p:spPr>
      </p:pic>
      <p:pic>
        <p:nvPicPr>
          <p:cNvPr id="31"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flipH="1">
            <a:off x="1805945" y="2630380"/>
            <a:ext cx="381460" cy="735496"/>
          </a:xfrm>
          <a:prstGeom prst="rect">
            <a:avLst/>
          </a:prstGeom>
          <a:noFill/>
          <a:ln w="9525">
            <a:noFill/>
            <a:miter lim="800000"/>
            <a:headEnd/>
            <a:tailEnd/>
          </a:ln>
        </p:spPr>
      </p:pic>
      <p:pic>
        <p:nvPicPr>
          <p:cNvPr id="41"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a:off x="4522489" y="2603103"/>
            <a:ext cx="354974" cy="735496"/>
          </a:xfrm>
          <a:prstGeom prst="rect">
            <a:avLst/>
          </a:prstGeom>
          <a:noFill/>
          <a:ln w="9525">
            <a:noFill/>
            <a:miter lim="800000"/>
            <a:headEnd/>
            <a:tailEnd/>
          </a:ln>
        </p:spPr>
      </p:pic>
      <p:pic>
        <p:nvPicPr>
          <p:cNvPr id="42"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flipH="1">
            <a:off x="6507407" y="2611446"/>
            <a:ext cx="381460" cy="735496"/>
          </a:xfrm>
          <a:prstGeom prst="rect">
            <a:avLst/>
          </a:prstGeom>
          <a:noFill/>
          <a:ln w="9525">
            <a:noFill/>
            <a:miter lim="800000"/>
            <a:headEnd/>
            <a:tailEnd/>
          </a:ln>
        </p:spPr>
      </p:pic>
      <p:pic>
        <p:nvPicPr>
          <p:cNvPr id="43"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a:off x="9187343" y="2630380"/>
            <a:ext cx="354974" cy="735496"/>
          </a:xfrm>
          <a:prstGeom prst="rect">
            <a:avLst/>
          </a:prstGeom>
          <a:noFill/>
          <a:ln w="9525">
            <a:noFill/>
            <a:miter lim="800000"/>
            <a:headEnd/>
            <a:tailEnd/>
          </a:ln>
        </p:spPr>
      </p:pic>
      <p:pic>
        <p:nvPicPr>
          <p:cNvPr id="44" name="Picture 8">
            <a:extLst>
              <a:ext uri="{FF2B5EF4-FFF2-40B4-BE49-F238E27FC236}">
                <a16:creationId xmlns:a16="http://schemas.microsoft.com/office/drawing/2014/main" id="{A75B082E-CAC8-4D52-AE1A-9578B2FF6802}"/>
              </a:ext>
            </a:extLst>
          </p:cNvPr>
          <p:cNvPicPr>
            <a:picLocks noChangeAspect="1" noChangeArrowheads="1"/>
          </p:cNvPicPr>
          <p:nvPr/>
        </p:nvPicPr>
        <p:blipFill>
          <a:blip r:embed="rId8"/>
          <a:srcRect/>
          <a:stretch>
            <a:fillRect/>
          </a:stretch>
        </p:blipFill>
        <p:spPr bwMode="auto">
          <a:xfrm flipH="1">
            <a:off x="11793608" y="2634507"/>
            <a:ext cx="381460" cy="735496"/>
          </a:xfrm>
          <a:prstGeom prst="rect">
            <a:avLst/>
          </a:prstGeom>
          <a:noFill/>
          <a:ln w="9525">
            <a:noFill/>
            <a:miter lim="800000"/>
            <a:headEnd/>
            <a:tailEnd/>
          </a:ln>
        </p:spPr>
      </p:pic>
    </p:spTree>
    <p:extLst>
      <p:ext uri="{BB962C8B-B14F-4D97-AF65-F5344CB8AC3E}">
        <p14:creationId xmlns:p14="http://schemas.microsoft.com/office/powerpoint/2010/main" val="18155385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35359" y="3065698"/>
            <a:ext cx="4953716" cy="461665"/>
          </a:xfrm>
          <a:prstGeom prst="rect">
            <a:avLst/>
          </a:prstGeom>
          <a:noFill/>
        </p:spPr>
        <p:txBody>
          <a:bodyPr wrap="square" rtlCol="0">
            <a:spAutoFit/>
          </a:bodyPr>
          <a:lstStyle/>
          <a:p>
            <a:pPr algn="just"/>
            <a:r>
              <a:rPr lang="pt-BR" sz="2400" dirty="0"/>
              <a:t>Para um lente de distância focal 0,5m: </a:t>
            </a:r>
          </a:p>
        </p:txBody>
      </p:sp>
      <mc:AlternateContent xmlns:mc="http://schemas.openxmlformats.org/markup-compatibility/2006" xmlns:a14="http://schemas.microsoft.com/office/drawing/2010/main">
        <mc:Choice Requires="a14">
          <p:sp>
            <p:nvSpPr>
              <p:cNvPr id="2" name="Retângulo 1"/>
              <p:cNvSpPr/>
              <p:nvPr/>
            </p:nvSpPr>
            <p:spPr>
              <a:xfrm>
                <a:off x="3198135" y="1342783"/>
                <a:ext cx="5587909" cy="917431"/>
              </a:xfrm>
              <a:prstGeom prst="rect">
                <a:avLst/>
              </a:prstGeom>
            </p:spPr>
            <p:txBody>
              <a:bodyPr wrap="square">
                <a:spAutoFit/>
              </a:bodyPr>
              <a:lstStyle/>
              <a:p>
                <a:r>
                  <a:rPr lang="pt-BR" sz="3600" dirty="0">
                    <a:latin typeface="Cambria" panose="02040503050406030204" pitchFamily="18" charset="0"/>
                  </a:rPr>
                  <a:t>V</a:t>
                </a:r>
                <a:r>
                  <a:rPr lang="pt-BR" sz="3600" dirty="0"/>
                  <a:t> = </a:t>
                </a:r>
                <a14:m>
                  <m:oMath xmlns:m="http://schemas.openxmlformats.org/officeDocument/2006/math">
                    <m:f>
                      <m:fPr>
                        <m:ctrlPr>
                          <a:rPr lang="pt-BR" sz="3600" b="0" i="1" smtClean="0">
                            <a:latin typeface="Cambria Math" panose="02040503050406030204" pitchFamily="18" charset="0"/>
                          </a:rPr>
                        </m:ctrlPr>
                      </m:fPr>
                      <m:num>
                        <m:r>
                          <a:rPr lang="pt-BR" sz="3600" b="0" i="0" smtClean="0">
                            <a:latin typeface="Cambria Math" panose="02040503050406030204" pitchFamily="18" charset="0"/>
                          </a:rPr>
                          <m:t>1</m:t>
                        </m:r>
                      </m:num>
                      <m:den>
                        <m:r>
                          <m:rPr>
                            <m:sty m:val="p"/>
                          </m:rPr>
                          <a:rPr lang="pt-BR" sz="3600" b="0" i="0" smtClean="0">
                            <a:latin typeface="Cambria Math" panose="02040503050406030204" pitchFamily="18" charset="0"/>
                          </a:rPr>
                          <m:t>f</m:t>
                        </m:r>
                      </m:den>
                    </m:f>
                    <m:r>
                      <a:rPr lang="pt-BR" sz="3600" b="0" i="1" smtClean="0">
                        <a:latin typeface="Cambria Math" panose="02040503050406030204" pitchFamily="18" charset="0"/>
                      </a:rPr>
                      <m:t>    </m:t>
                    </m:r>
                    <m:d>
                      <m:dPr>
                        <m:begChr m:val="["/>
                        <m:endChr m:val="]"/>
                        <m:ctrlPr>
                          <a:rPr lang="pt-BR" sz="3600" b="0" i="1" smtClean="0">
                            <a:latin typeface="Cambria Math" panose="02040503050406030204" pitchFamily="18" charset="0"/>
                          </a:rPr>
                        </m:ctrlPr>
                      </m:dPr>
                      <m:e>
                        <m:f>
                          <m:fPr>
                            <m:ctrlPr>
                              <a:rPr lang="pt-BR" sz="3600" i="1">
                                <a:latin typeface="Cambria Math" panose="02040503050406030204" pitchFamily="18" charset="0"/>
                              </a:rPr>
                            </m:ctrlPr>
                          </m:fPr>
                          <m:num>
                            <m:r>
                              <a:rPr lang="pt-BR" sz="3600">
                                <a:latin typeface="Cambria Math" panose="02040503050406030204" pitchFamily="18" charset="0"/>
                              </a:rPr>
                              <m:t>1</m:t>
                            </m:r>
                          </m:num>
                          <m:den>
                            <m:r>
                              <m:rPr>
                                <m:sty m:val="p"/>
                              </m:rPr>
                              <a:rPr lang="pt-BR" sz="3600" b="0" i="0" smtClean="0">
                                <a:latin typeface="Cambria Math" panose="02040503050406030204" pitchFamily="18" charset="0"/>
                              </a:rPr>
                              <m:t>m</m:t>
                            </m:r>
                          </m:den>
                        </m:f>
                      </m:e>
                    </m:d>
                    <m:r>
                      <a:rPr lang="pt-BR" sz="3600" b="0" i="1" smtClean="0">
                        <a:latin typeface="Cambria Math" panose="02040503050406030204" pitchFamily="18" charset="0"/>
                      </a:rPr>
                      <m:t>=</m:t>
                    </m:r>
                    <m:d>
                      <m:dPr>
                        <m:begChr m:val="["/>
                        <m:endChr m:val="]"/>
                        <m:ctrlPr>
                          <a:rPr lang="pt-BR" sz="3600" b="0" i="1" smtClean="0">
                            <a:latin typeface="Cambria Math" panose="02040503050406030204" pitchFamily="18" charset="0"/>
                          </a:rPr>
                        </m:ctrlPr>
                      </m:dPr>
                      <m:e>
                        <m:r>
                          <m:rPr>
                            <m:sty m:val="p"/>
                          </m:rPr>
                          <a:rPr lang="pt-BR" sz="3600" b="0" i="0" smtClean="0">
                            <a:latin typeface="Cambria Math" panose="02040503050406030204" pitchFamily="18" charset="0"/>
                          </a:rPr>
                          <m:t>di</m:t>
                        </m:r>
                      </m:e>
                    </m:d>
                  </m:oMath>
                </a14:m>
                <a:r>
                  <a:rPr lang="pt-BR" sz="3600" dirty="0"/>
                  <a:t> (dioptrias) </a:t>
                </a:r>
              </a:p>
            </p:txBody>
          </p:sp>
        </mc:Choice>
        <mc:Fallback xmlns="">
          <p:sp>
            <p:nvSpPr>
              <p:cNvPr id="2" name="Retângulo 1"/>
              <p:cNvSpPr>
                <a:spLocks noRot="1" noChangeAspect="1" noMove="1" noResize="1" noEditPoints="1" noAdjustHandles="1" noChangeArrowheads="1" noChangeShapeType="1" noTextEdit="1"/>
              </p:cNvSpPr>
              <p:nvPr/>
            </p:nvSpPr>
            <p:spPr>
              <a:xfrm>
                <a:off x="3198135" y="1342783"/>
                <a:ext cx="5587909" cy="917431"/>
              </a:xfrm>
              <a:prstGeom prst="rect">
                <a:avLst/>
              </a:prstGeom>
              <a:blipFill>
                <a:blip r:embed="rId2"/>
                <a:stretch>
                  <a:fillRect l="-3384" r="-3930" b="-10596"/>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 name="Retângulo 3"/>
              <p:cNvSpPr/>
              <p:nvPr/>
            </p:nvSpPr>
            <p:spPr>
              <a:xfrm>
                <a:off x="1148376" y="3923343"/>
                <a:ext cx="3928634" cy="916598"/>
              </a:xfrm>
              <a:prstGeom prst="rect">
                <a:avLst/>
              </a:prstGeom>
            </p:spPr>
            <p:txBody>
              <a:bodyPr wrap="square">
                <a:spAutoFit/>
              </a:bodyPr>
              <a:lstStyle/>
              <a:p>
                <a:r>
                  <a:rPr lang="pt-BR" sz="3500" dirty="0">
                    <a:latin typeface="Cambria" panose="02040503050406030204" pitchFamily="18" charset="0"/>
                  </a:rPr>
                  <a:t>V = </a:t>
                </a:r>
                <a14:m>
                  <m:oMath xmlns:m="http://schemas.openxmlformats.org/officeDocument/2006/math">
                    <m:f>
                      <m:fPr>
                        <m:ctrlPr>
                          <a:rPr lang="pt-BR" sz="3500" i="1">
                            <a:latin typeface="Cambria Math" panose="02040503050406030204" pitchFamily="18" charset="0"/>
                          </a:rPr>
                        </m:ctrlPr>
                      </m:fPr>
                      <m:num>
                        <m:r>
                          <a:rPr lang="pt-BR" sz="3500" i="0">
                            <a:latin typeface="Cambria Math" panose="02040503050406030204" pitchFamily="18" charset="0"/>
                          </a:rPr>
                          <m:t>1</m:t>
                        </m:r>
                      </m:num>
                      <m:den>
                        <m:r>
                          <m:rPr>
                            <m:sty m:val="p"/>
                          </m:rPr>
                          <a:rPr lang="pt-BR" sz="3500" i="0">
                            <a:latin typeface="Cambria Math" panose="02040503050406030204" pitchFamily="18" charset="0"/>
                          </a:rPr>
                          <m:t>f</m:t>
                        </m:r>
                      </m:den>
                    </m:f>
                    <m:r>
                      <a:rPr lang="pt-BR" sz="3500" b="0" i="0" smtClean="0">
                        <a:latin typeface="Cambria Math" panose="02040503050406030204" pitchFamily="18" charset="0"/>
                      </a:rPr>
                      <m:t>=</m:t>
                    </m:r>
                    <m:f>
                      <m:fPr>
                        <m:ctrlPr>
                          <a:rPr lang="pt-BR" sz="3500" i="1">
                            <a:latin typeface="Cambria Math" panose="02040503050406030204" pitchFamily="18" charset="0"/>
                          </a:rPr>
                        </m:ctrlPr>
                      </m:fPr>
                      <m:num>
                        <m:r>
                          <a:rPr lang="pt-BR" sz="3500" i="0">
                            <a:latin typeface="Cambria Math" panose="02040503050406030204" pitchFamily="18" charset="0"/>
                          </a:rPr>
                          <m:t>1</m:t>
                        </m:r>
                      </m:num>
                      <m:den>
                        <m:r>
                          <a:rPr lang="pt-BR" sz="3500" b="0" i="0" smtClean="0">
                            <a:latin typeface="Cambria Math" panose="02040503050406030204" pitchFamily="18" charset="0"/>
                          </a:rPr>
                          <m:t>0,5</m:t>
                        </m:r>
                      </m:den>
                    </m:f>
                    <m:r>
                      <a:rPr lang="pt-BR" sz="3500" b="0" i="0" smtClean="0">
                        <a:latin typeface="Cambria Math" panose="02040503050406030204" pitchFamily="18" charset="0"/>
                      </a:rPr>
                      <m:t>=2 </m:t>
                    </m:r>
                    <m:r>
                      <m:rPr>
                        <m:sty m:val="p"/>
                      </m:rPr>
                      <a:rPr lang="pt-BR" sz="3500" b="0" i="0" smtClean="0">
                        <a:latin typeface="Cambria Math" panose="02040503050406030204" pitchFamily="18" charset="0"/>
                      </a:rPr>
                      <m:t>di</m:t>
                    </m:r>
                  </m:oMath>
                </a14:m>
                <a:endParaRPr lang="pt-BR" sz="3500" dirty="0">
                  <a:latin typeface="Cambria" panose="02040503050406030204" pitchFamily="18" charset="0"/>
                </a:endParaRPr>
              </a:p>
            </p:txBody>
          </p:sp>
        </mc:Choice>
        <mc:Fallback xmlns="">
          <p:sp>
            <p:nvSpPr>
              <p:cNvPr id="4" name="Retângulo 3"/>
              <p:cNvSpPr>
                <a:spLocks noRot="1" noChangeAspect="1" noMove="1" noResize="1" noEditPoints="1" noAdjustHandles="1" noChangeArrowheads="1" noChangeShapeType="1" noTextEdit="1"/>
              </p:cNvSpPr>
              <p:nvPr/>
            </p:nvSpPr>
            <p:spPr>
              <a:xfrm>
                <a:off x="1148376" y="3923343"/>
                <a:ext cx="3928634" cy="916598"/>
              </a:xfrm>
              <a:prstGeom prst="rect">
                <a:avLst/>
              </a:prstGeom>
              <a:blipFill>
                <a:blip r:embed="rId3"/>
                <a:stretch>
                  <a:fillRect l="-4496" b="-4000"/>
                </a:stretch>
              </a:blipFill>
            </p:spPr>
            <p:txBody>
              <a:bodyPr/>
              <a:lstStyle/>
              <a:p>
                <a:r>
                  <a:rPr lang="pt-BR">
                    <a:noFill/>
                  </a:rPr>
                  <a:t> </a:t>
                </a:r>
              </a:p>
            </p:txBody>
          </p:sp>
        </mc:Fallback>
      </mc:AlternateContent>
      <p:sp>
        <p:nvSpPr>
          <p:cNvPr id="8" name="CaixaDeTexto 7"/>
          <p:cNvSpPr txBox="1"/>
          <p:nvPr/>
        </p:nvSpPr>
        <p:spPr>
          <a:xfrm>
            <a:off x="813253" y="5207647"/>
            <a:ext cx="4197928" cy="830997"/>
          </a:xfrm>
          <a:prstGeom prst="rect">
            <a:avLst/>
          </a:prstGeom>
          <a:noFill/>
        </p:spPr>
        <p:txBody>
          <a:bodyPr wrap="square" rtlCol="0">
            <a:spAutoFit/>
          </a:bodyPr>
          <a:lstStyle/>
          <a:p>
            <a:pPr algn="just"/>
            <a:r>
              <a:rPr lang="pt-BR" sz="2400" dirty="0"/>
              <a:t>Podemos dizer que essa é uma lente de dois “graus”  </a:t>
            </a:r>
          </a:p>
        </p:txBody>
      </p:sp>
      <mc:AlternateContent xmlns:mc="http://schemas.openxmlformats.org/markup-compatibility/2006" xmlns:a14="http://schemas.microsoft.com/office/drawing/2010/main">
        <mc:Choice Requires="a14">
          <p:sp>
            <p:nvSpPr>
              <p:cNvPr id="6" name="Retângulo 5"/>
              <p:cNvSpPr/>
              <p:nvPr/>
            </p:nvSpPr>
            <p:spPr>
              <a:xfrm>
                <a:off x="5992090" y="3023067"/>
                <a:ext cx="5741187" cy="461665"/>
              </a:xfrm>
              <a:prstGeom prst="rect">
                <a:avLst/>
              </a:prstGeom>
            </p:spPr>
            <p:txBody>
              <a:bodyPr wrap="none">
                <a:spAutoFit/>
              </a:bodyPr>
              <a:lstStyle/>
              <a:p>
                <a:pPr marL="457200" indent="-457200">
                  <a:buFont typeface="Arial" panose="020B0604020202020204" pitchFamily="34" charset="0"/>
                  <a:buChar char="•"/>
                </a:pPr>
                <a:r>
                  <a:rPr lang="pt-BR" sz="2400" dirty="0"/>
                  <a:t>Lente convergente    </a:t>
                </a:r>
                <a14:m>
                  <m:oMath xmlns:m="http://schemas.openxmlformats.org/officeDocument/2006/math">
                    <m:r>
                      <a:rPr lang="pt-BR" sz="2400" i="1" smtClean="0">
                        <a:latin typeface="Cambria Math" panose="02040503050406030204" pitchFamily="18" charset="0"/>
                        <a:ea typeface="Cambria Math" panose="02040503050406030204" pitchFamily="18" charset="0"/>
                      </a:rPr>
                      <m:t>→</m:t>
                    </m:r>
                  </m:oMath>
                </a14:m>
                <a:r>
                  <a:rPr lang="pt-BR" sz="2400" dirty="0"/>
                  <a:t>    f &gt; 0   </a:t>
                </a:r>
                <a14:m>
                  <m:oMath xmlns:m="http://schemas.openxmlformats.org/officeDocument/2006/math">
                    <m:r>
                      <a:rPr lang="pt-BR" sz="2400" i="1" smtClean="0">
                        <a:latin typeface="Cambria Math" panose="02040503050406030204" pitchFamily="18" charset="0"/>
                        <a:ea typeface="Cambria Math" panose="02040503050406030204" pitchFamily="18" charset="0"/>
                      </a:rPr>
                      <m:t>→</m:t>
                    </m:r>
                  </m:oMath>
                </a14:m>
                <a:r>
                  <a:rPr lang="pt-BR" sz="2400" dirty="0"/>
                  <a:t>    V &gt; 0 </a:t>
                </a:r>
              </a:p>
            </p:txBody>
          </p:sp>
        </mc:Choice>
        <mc:Fallback xmlns="">
          <p:sp>
            <p:nvSpPr>
              <p:cNvPr id="6" name="Retângulo 5"/>
              <p:cNvSpPr>
                <a:spLocks noRot="1" noChangeAspect="1" noMove="1" noResize="1" noEditPoints="1" noAdjustHandles="1" noChangeArrowheads="1" noChangeShapeType="1" noTextEdit="1"/>
              </p:cNvSpPr>
              <p:nvPr/>
            </p:nvSpPr>
            <p:spPr>
              <a:xfrm>
                <a:off x="5992090" y="3023067"/>
                <a:ext cx="5741187" cy="461665"/>
              </a:xfrm>
              <a:prstGeom prst="rect">
                <a:avLst/>
              </a:prstGeom>
              <a:blipFill>
                <a:blip r:embed="rId4"/>
                <a:stretch>
                  <a:fillRect l="-1486" t="-10526" r="-637" b="-28947"/>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Retângulo 8"/>
              <p:cNvSpPr/>
              <p:nvPr/>
            </p:nvSpPr>
            <p:spPr>
              <a:xfrm>
                <a:off x="5992090" y="4135421"/>
                <a:ext cx="5734455" cy="461665"/>
              </a:xfrm>
              <a:prstGeom prst="rect">
                <a:avLst/>
              </a:prstGeom>
            </p:spPr>
            <p:txBody>
              <a:bodyPr wrap="none">
                <a:spAutoFit/>
              </a:bodyPr>
              <a:lstStyle/>
              <a:p>
                <a:pPr marL="457200" indent="-457200">
                  <a:buFont typeface="Arial" panose="020B0604020202020204" pitchFamily="34" charset="0"/>
                  <a:buChar char="•"/>
                </a:pPr>
                <a:r>
                  <a:rPr lang="pt-BR" sz="2400" dirty="0"/>
                  <a:t>Lente divergente      </a:t>
                </a:r>
                <a14:m>
                  <m:oMath xmlns:m="http://schemas.openxmlformats.org/officeDocument/2006/math">
                    <m:r>
                      <a:rPr lang="pt-BR" sz="2400" i="1" smtClean="0">
                        <a:latin typeface="Cambria Math" panose="02040503050406030204" pitchFamily="18" charset="0"/>
                        <a:ea typeface="Cambria Math" panose="02040503050406030204" pitchFamily="18" charset="0"/>
                      </a:rPr>
                      <m:t>→</m:t>
                    </m:r>
                  </m:oMath>
                </a14:m>
                <a:r>
                  <a:rPr lang="pt-BR" sz="2400" dirty="0"/>
                  <a:t>      f &lt; 0   </a:t>
                </a:r>
                <a14:m>
                  <m:oMath xmlns:m="http://schemas.openxmlformats.org/officeDocument/2006/math">
                    <m:r>
                      <a:rPr lang="pt-BR" sz="2400" i="1" smtClean="0">
                        <a:latin typeface="Cambria Math" panose="02040503050406030204" pitchFamily="18" charset="0"/>
                        <a:ea typeface="Cambria Math" panose="02040503050406030204" pitchFamily="18" charset="0"/>
                      </a:rPr>
                      <m:t>→</m:t>
                    </m:r>
                  </m:oMath>
                </a14:m>
                <a:r>
                  <a:rPr lang="pt-BR" sz="2400" dirty="0"/>
                  <a:t>   V &lt; 0 </a:t>
                </a:r>
              </a:p>
            </p:txBody>
          </p:sp>
        </mc:Choice>
        <mc:Fallback xmlns="">
          <p:sp>
            <p:nvSpPr>
              <p:cNvPr id="9" name="Retângulo 8"/>
              <p:cNvSpPr>
                <a:spLocks noRot="1" noChangeAspect="1" noMove="1" noResize="1" noEditPoints="1" noAdjustHandles="1" noChangeArrowheads="1" noChangeShapeType="1" noTextEdit="1"/>
              </p:cNvSpPr>
              <p:nvPr/>
            </p:nvSpPr>
            <p:spPr>
              <a:xfrm>
                <a:off x="5992090" y="4135421"/>
                <a:ext cx="5734455" cy="461665"/>
              </a:xfrm>
              <a:prstGeom prst="rect">
                <a:avLst/>
              </a:prstGeom>
              <a:blipFill>
                <a:blip r:embed="rId5"/>
                <a:stretch>
                  <a:fillRect l="-1488" t="-10526" r="-638" b="-28947"/>
                </a:stretch>
              </a:blipFill>
            </p:spPr>
            <p:txBody>
              <a:bodyPr/>
              <a:lstStyle/>
              <a:p>
                <a:r>
                  <a:rPr lang="pt-BR">
                    <a:noFill/>
                  </a:rPr>
                  <a:t> </a:t>
                </a:r>
              </a:p>
            </p:txBody>
          </p:sp>
        </mc:Fallback>
      </mc:AlternateContent>
      <p:cxnSp>
        <p:nvCxnSpPr>
          <p:cNvPr id="11" name="Conector reto 10"/>
          <p:cNvCxnSpPr/>
          <p:nvPr/>
        </p:nvCxnSpPr>
        <p:spPr>
          <a:xfrm>
            <a:off x="5835448" y="3023067"/>
            <a:ext cx="0" cy="348265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ítulo 1"/>
          <p:cNvSpPr txBox="1">
            <a:spLocks/>
          </p:cNvSpPr>
          <p:nvPr/>
        </p:nvSpPr>
        <p:spPr>
          <a:xfrm>
            <a:off x="0" y="137560"/>
            <a:ext cx="5992090" cy="53655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200" b="1" dirty="0">
                <a:solidFill>
                  <a:srgbClr val="002060"/>
                </a:solidFill>
                <a:latin typeface="+mn-lt"/>
              </a:rPr>
              <a:t>Convergência ou </a:t>
            </a:r>
            <a:r>
              <a:rPr lang="pt-BR" sz="2200" b="1" dirty="0" err="1">
                <a:solidFill>
                  <a:srgbClr val="002060"/>
                </a:solidFill>
                <a:latin typeface="+mn-lt"/>
              </a:rPr>
              <a:t>vergência</a:t>
            </a:r>
            <a:r>
              <a:rPr lang="pt-BR" sz="2200" b="1" dirty="0">
                <a:solidFill>
                  <a:srgbClr val="002060"/>
                </a:solidFill>
                <a:latin typeface="+mn-lt"/>
              </a:rPr>
              <a:t> de uma lente (C ou V)</a:t>
            </a:r>
          </a:p>
        </p:txBody>
      </p:sp>
      <p:sp>
        <p:nvSpPr>
          <p:cNvPr id="5" name="Seta para a Direita 4"/>
          <p:cNvSpPr/>
          <p:nvPr/>
        </p:nvSpPr>
        <p:spPr>
          <a:xfrm>
            <a:off x="9049408" y="3142962"/>
            <a:ext cx="346841" cy="22187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a Direita 15"/>
          <p:cNvSpPr/>
          <p:nvPr/>
        </p:nvSpPr>
        <p:spPr>
          <a:xfrm>
            <a:off x="9049407" y="4270705"/>
            <a:ext cx="346841" cy="22187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Seta para a Direita 16"/>
          <p:cNvSpPr/>
          <p:nvPr/>
        </p:nvSpPr>
        <p:spPr>
          <a:xfrm>
            <a:off x="10387976" y="3142205"/>
            <a:ext cx="346841" cy="22187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Seta para a Direita 17"/>
          <p:cNvSpPr/>
          <p:nvPr/>
        </p:nvSpPr>
        <p:spPr>
          <a:xfrm>
            <a:off x="10387975" y="4269948"/>
            <a:ext cx="346841" cy="221872"/>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EAC69644-0200-9FAF-BC13-412436250701}"/>
              </a:ext>
            </a:extLst>
          </p:cNvPr>
          <p:cNvPicPr>
            <a:picLocks noChangeAspect="1"/>
          </p:cNvPicPr>
          <p:nvPr/>
        </p:nvPicPr>
        <p:blipFill>
          <a:blip r:embed="rId6"/>
          <a:stretch>
            <a:fillRect/>
          </a:stretch>
        </p:blipFill>
        <p:spPr>
          <a:xfrm>
            <a:off x="11639956" y="115271"/>
            <a:ext cx="395955" cy="464393"/>
          </a:xfrm>
          <a:prstGeom prst="rect">
            <a:avLst/>
          </a:prstGeom>
        </p:spPr>
      </p:pic>
      <p:cxnSp>
        <p:nvCxnSpPr>
          <p:cNvPr id="20" name="Conector reto 19">
            <a:extLst>
              <a:ext uri="{FF2B5EF4-FFF2-40B4-BE49-F238E27FC236}">
                <a16:creationId xmlns:a16="http://schemas.microsoft.com/office/drawing/2014/main" id="{B11BC751-7BC3-F164-DE45-8E72C5307A3C}"/>
              </a:ext>
            </a:extLst>
          </p:cNvPr>
          <p:cNvCxnSpPr/>
          <p:nvPr/>
        </p:nvCxnSpPr>
        <p:spPr>
          <a:xfrm>
            <a:off x="0" y="659771"/>
            <a:ext cx="12192000" cy="0"/>
          </a:xfrm>
          <a:prstGeom prst="line">
            <a:avLst/>
          </a:prstGeom>
          <a:ln w="53975">
            <a:solidFill>
              <a:srgbClr val="C0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2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8" grpId="0"/>
      <p:bldP spid="6" grpId="0"/>
      <p:bldP spid="9" grpId="0"/>
      <p:bldP spid="5" grpId="0" animBg="1"/>
      <p:bldP spid="16" grpId="0" animBg="1"/>
      <p:bldP spid="17" grpId="0" animBg="1"/>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stretch>
            <a:fillRect/>
          </a:stretch>
        </p:blipFill>
        <p:spPr>
          <a:xfrm>
            <a:off x="624470" y="940925"/>
            <a:ext cx="4626805" cy="2495875"/>
          </a:xfrm>
          <a:prstGeom prst="rect">
            <a:avLst/>
          </a:prstGeom>
        </p:spPr>
      </p:pic>
      <p:sp>
        <p:nvSpPr>
          <p:cNvPr id="9" name="CaixaDeTexto 8"/>
          <p:cNvSpPr txBox="1"/>
          <p:nvPr/>
        </p:nvSpPr>
        <p:spPr>
          <a:xfrm>
            <a:off x="6116853" y="1465587"/>
            <a:ext cx="3389765" cy="1446550"/>
          </a:xfrm>
          <a:prstGeom prst="rect">
            <a:avLst/>
          </a:prstGeom>
          <a:noFill/>
        </p:spPr>
        <p:txBody>
          <a:bodyPr wrap="square" rtlCol="0">
            <a:spAutoFit/>
          </a:bodyPr>
          <a:lstStyle/>
          <a:p>
            <a:pPr marL="457200" indent="-457200" algn="just">
              <a:buFont typeface="Arial" panose="020B0604020202020204" pitchFamily="34" charset="0"/>
              <a:buChar char="•"/>
            </a:pPr>
            <a:r>
              <a:rPr lang="pt-BR" sz="2200" dirty="0"/>
              <a:t>Mais curva</a:t>
            </a:r>
          </a:p>
          <a:p>
            <a:pPr marL="457200" indent="-457200" algn="just">
              <a:buFont typeface="Arial" panose="020B0604020202020204" pitchFamily="34" charset="0"/>
              <a:buChar char="•"/>
            </a:pPr>
            <a:r>
              <a:rPr lang="pt-BR" sz="2200" dirty="0"/>
              <a:t>Maior convergência (C)</a:t>
            </a:r>
          </a:p>
          <a:p>
            <a:pPr marL="457200" indent="-457200" algn="just">
              <a:buFont typeface="Arial" panose="020B0604020202020204" pitchFamily="34" charset="0"/>
              <a:buChar char="•"/>
            </a:pPr>
            <a:r>
              <a:rPr lang="pt-BR" sz="2200" dirty="0"/>
              <a:t>Mais graus (</a:t>
            </a:r>
            <a:r>
              <a:rPr lang="pt-BR" sz="2200" dirty="0" err="1"/>
              <a:t>di</a:t>
            </a:r>
            <a:r>
              <a:rPr lang="pt-BR" sz="2200" dirty="0"/>
              <a:t>)</a:t>
            </a:r>
          </a:p>
          <a:p>
            <a:pPr marL="457200" indent="-457200" algn="just">
              <a:buFont typeface="Arial" panose="020B0604020202020204" pitchFamily="34" charset="0"/>
              <a:buChar char="•"/>
            </a:pPr>
            <a:r>
              <a:rPr lang="pt-BR" sz="2200" dirty="0"/>
              <a:t>Menor f</a:t>
            </a:r>
          </a:p>
        </p:txBody>
      </p:sp>
      <p:cxnSp>
        <p:nvCxnSpPr>
          <p:cNvPr id="13" name="Conector de Seta Reta 12"/>
          <p:cNvCxnSpPr/>
          <p:nvPr/>
        </p:nvCxnSpPr>
        <p:spPr>
          <a:xfrm>
            <a:off x="3056258" y="3539419"/>
            <a:ext cx="1123405" cy="435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Retângulo 15"/>
          <p:cNvSpPr/>
          <p:nvPr/>
        </p:nvSpPr>
        <p:spPr>
          <a:xfrm>
            <a:off x="3490361" y="3570767"/>
            <a:ext cx="255198" cy="369332"/>
          </a:xfrm>
          <a:prstGeom prst="rect">
            <a:avLst/>
          </a:prstGeom>
        </p:spPr>
        <p:txBody>
          <a:bodyPr wrap="none">
            <a:spAutoFit/>
          </a:bodyPr>
          <a:lstStyle/>
          <a:p>
            <a:r>
              <a:rPr lang="pt-BR" dirty="0"/>
              <a:t>f</a:t>
            </a:r>
          </a:p>
        </p:txBody>
      </p:sp>
      <mc:AlternateContent xmlns:mc="http://schemas.openxmlformats.org/markup-compatibility/2006" xmlns:a14="http://schemas.microsoft.com/office/drawing/2010/main">
        <mc:Choice Requires="a14">
          <p:sp>
            <p:nvSpPr>
              <p:cNvPr id="17" name="Retângulo 16"/>
              <p:cNvSpPr/>
              <p:nvPr/>
            </p:nvSpPr>
            <p:spPr>
              <a:xfrm>
                <a:off x="10184311" y="1663898"/>
                <a:ext cx="1175322" cy="961545"/>
              </a:xfrm>
              <a:prstGeom prst="rect">
                <a:avLst/>
              </a:prstGeom>
            </p:spPr>
            <p:txBody>
              <a:bodyPr wrap="none">
                <a:spAutoFit/>
              </a:bodyPr>
              <a:lstStyle/>
              <a:p>
                <a:r>
                  <a:rPr lang="pt-BR" sz="4000" dirty="0">
                    <a:latin typeface="Cambria" panose="02040503050406030204" pitchFamily="18" charset="0"/>
                  </a:rPr>
                  <a:t>C</a:t>
                </a:r>
                <a:r>
                  <a:rPr lang="pt-BR" sz="4000" dirty="0"/>
                  <a:t> = </a:t>
                </a:r>
                <a14:m>
                  <m:oMath xmlns:m="http://schemas.openxmlformats.org/officeDocument/2006/math">
                    <m:f>
                      <m:fPr>
                        <m:ctrlPr>
                          <a:rPr lang="pt-BR" sz="4000" i="1">
                            <a:latin typeface="Cambria Math" panose="02040503050406030204" pitchFamily="18" charset="0"/>
                          </a:rPr>
                        </m:ctrlPr>
                      </m:fPr>
                      <m:num>
                        <m:r>
                          <a:rPr lang="pt-BR" sz="4000">
                            <a:latin typeface="Cambria Math" panose="02040503050406030204" pitchFamily="18" charset="0"/>
                          </a:rPr>
                          <m:t>1</m:t>
                        </m:r>
                      </m:num>
                      <m:den>
                        <m:r>
                          <m:rPr>
                            <m:sty m:val="p"/>
                          </m:rPr>
                          <a:rPr lang="pt-BR" sz="4000">
                            <a:latin typeface="Cambria Math" panose="02040503050406030204" pitchFamily="18" charset="0"/>
                          </a:rPr>
                          <m:t>f</m:t>
                        </m:r>
                      </m:den>
                    </m:f>
                  </m:oMath>
                </a14:m>
                <a:endParaRPr lang="pt-BR" sz="4000" dirty="0"/>
              </a:p>
            </p:txBody>
          </p:sp>
        </mc:Choice>
        <mc:Fallback xmlns="">
          <p:sp>
            <p:nvSpPr>
              <p:cNvPr id="17" name="Retângulo 16"/>
              <p:cNvSpPr>
                <a:spLocks noRot="1" noChangeAspect="1" noMove="1" noResize="1" noEditPoints="1" noAdjustHandles="1" noChangeArrowheads="1" noChangeShapeType="1" noTextEdit="1"/>
              </p:cNvSpPr>
              <p:nvPr/>
            </p:nvSpPr>
            <p:spPr>
              <a:xfrm>
                <a:off x="10184311" y="1663898"/>
                <a:ext cx="1175322" cy="961545"/>
              </a:xfrm>
              <a:prstGeom prst="rect">
                <a:avLst/>
              </a:prstGeom>
              <a:blipFill>
                <a:blip r:embed="rId3"/>
                <a:stretch>
                  <a:fillRect l="-18750" b="-13291"/>
                </a:stretch>
              </a:blipFill>
            </p:spPr>
            <p:txBody>
              <a:bodyPr/>
              <a:lstStyle/>
              <a:p>
                <a:r>
                  <a:rPr lang="pt-BR">
                    <a:noFill/>
                  </a:rPr>
                  <a:t> </a:t>
                </a:r>
              </a:p>
            </p:txBody>
          </p:sp>
        </mc:Fallback>
      </mc:AlternateContent>
      <p:sp>
        <p:nvSpPr>
          <p:cNvPr id="18" name="Seta para Baixo 17"/>
          <p:cNvSpPr/>
          <p:nvPr/>
        </p:nvSpPr>
        <p:spPr>
          <a:xfrm>
            <a:off x="11359633" y="2270102"/>
            <a:ext cx="179546" cy="372502"/>
          </a:xfrm>
          <a:prstGeom prst="downArrow">
            <a:avLst>
              <a:gd name="adj1" fmla="val 50065"/>
              <a:gd name="adj2" fmla="val 75076"/>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8"/>
          <p:cNvSpPr/>
          <p:nvPr/>
        </p:nvSpPr>
        <p:spPr>
          <a:xfrm rot="10800000">
            <a:off x="10004765" y="1958419"/>
            <a:ext cx="179546" cy="372502"/>
          </a:xfrm>
          <a:prstGeom prst="downArrow">
            <a:avLst>
              <a:gd name="adj1" fmla="val 50065"/>
              <a:gd name="adj2" fmla="val 75076"/>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Título 1"/>
          <p:cNvSpPr txBox="1">
            <a:spLocks/>
          </p:cNvSpPr>
          <p:nvPr/>
        </p:nvSpPr>
        <p:spPr>
          <a:xfrm>
            <a:off x="156089" y="179105"/>
            <a:ext cx="4176068" cy="53655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200" b="1" dirty="0">
                <a:solidFill>
                  <a:srgbClr val="002060"/>
                </a:solidFill>
                <a:latin typeface="+mn-lt"/>
              </a:rPr>
              <a:t>Distância focal e formato da lente</a:t>
            </a:r>
          </a:p>
        </p:txBody>
      </p:sp>
      <p:pic>
        <p:nvPicPr>
          <p:cNvPr id="23" name="Imagem 22"/>
          <p:cNvPicPr>
            <a:picLocks noChangeAspect="1"/>
          </p:cNvPicPr>
          <p:nvPr/>
        </p:nvPicPr>
        <p:blipFill>
          <a:blip r:embed="rId4"/>
          <a:stretch>
            <a:fillRect/>
          </a:stretch>
        </p:blipFill>
        <p:spPr>
          <a:xfrm>
            <a:off x="624470" y="4083770"/>
            <a:ext cx="4820763" cy="2392788"/>
          </a:xfrm>
          <a:prstGeom prst="rect">
            <a:avLst/>
          </a:prstGeom>
        </p:spPr>
      </p:pic>
      <p:sp>
        <p:nvSpPr>
          <p:cNvPr id="24" name="CaixaDeTexto 23"/>
          <p:cNvSpPr txBox="1"/>
          <p:nvPr/>
        </p:nvSpPr>
        <p:spPr>
          <a:xfrm>
            <a:off x="6116853" y="4556889"/>
            <a:ext cx="3538555" cy="1446550"/>
          </a:xfrm>
          <a:prstGeom prst="rect">
            <a:avLst/>
          </a:prstGeom>
          <a:noFill/>
        </p:spPr>
        <p:txBody>
          <a:bodyPr wrap="square" rtlCol="0">
            <a:spAutoFit/>
          </a:bodyPr>
          <a:lstStyle/>
          <a:p>
            <a:pPr marL="457200" indent="-457200" algn="just">
              <a:buFont typeface="Arial" panose="020B0604020202020204" pitchFamily="34" charset="0"/>
              <a:buChar char="•"/>
            </a:pPr>
            <a:r>
              <a:rPr lang="pt-BR" sz="2200" dirty="0"/>
              <a:t>Menos curva</a:t>
            </a:r>
          </a:p>
          <a:p>
            <a:pPr marL="457200" indent="-457200" algn="just">
              <a:buFont typeface="Arial" panose="020B0604020202020204" pitchFamily="34" charset="0"/>
              <a:buChar char="•"/>
            </a:pPr>
            <a:r>
              <a:rPr lang="pt-BR" sz="2200" dirty="0"/>
              <a:t>Menor convergência (C)</a:t>
            </a:r>
          </a:p>
          <a:p>
            <a:pPr marL="457200" indent="-457200" algn="just">
              <a:buFont typeface="Arial" panose="020B0604020202020204" pitchFamily="34" charset="0"/>
              <a:buChar char="•"/>
            </a:pPr>
            <a:r>
              <a:rPr lang="pt-BR" sz="2200" dirty="0"/>
              <a:t>Menos graus (</a:t>
            </a:r>
            <a:r>
              <a:rPr lang="pt-BR" sz="2200" dirty="0" err="1"/>
              <a:t>di</a:t>
            </a:r>
            <a:r>
              <a:rPr lang="pt-BR" sz="2200" dirty="0"/>
              <a:t>)</a:t>
            </a:r>
          </a:p>
          <a:p>
            <a:pPr marL="457200" indent="-457200" algn="just">
              <a:buFont typeface="Arial" panose="020B0604020202020204" pitchFamily="34" charset="0"/>
              <a:buChar char="•"/>
            </a:pPr>
            <a:r>
              <a:rPr lang="pt-BR" sz="2200" dirty="0"/>
              <a:t>Maior f</a:t>
            </a:r>
          </a:p>
        </p:txBody>
      </p:sp>
      <mc:AlternateContent xmlns:mc="http://schemas.openxmlformats.org/markup-compatibility/2006" xmlns:a14="http://schemas.microsoft.com/office/drawing/2010/main">
        <mc:Choice Requires="a14">
          <p:sp>
            <p:nvSpPr>
              <p:cNvPr id="25" name="Retângulo 24"/>
              <p:cNvSpPr/>
              <p:nvPr/>
            </p:nvSpPr>
            <p:spPr>
              <a:xfrm>
                <a:off x="10327028" y="4689029"/>
                <a:ext cx="1175322" cy="961545"/>
              </a:xfrm>
              <a:prstGeom prst="rect">
                <a:avLst/>
              </a:prstGeom>
            </p:spPr>
            <p:txBody>
              <a:bodyPr wrap="none">
                <a:spAutoFit/>
              </a:bodyPr>
              <a:lstStyle/>
              <a:p>
                <a:r>
                  <a:rPr lang="pt-BR" sz="4000" dirty="0">
                    <a:latin typeface="Cambria" panose="02040503050406030204" pitchFamily="18" charset="0"/>
                  </a:rPr>
                  <a:t>C</a:t>
                </a:r>
                <a:r>
                  <a:rPr lang="pt-BR" sz="4000" dirty="0"/>
                  <a:t> = </a:t>
                </a:r>
                <a14:m>
                  <m:oMath xmlns:m="http://schemas.openxmlformats.org/officeDocument/2006/math">
                    <m:f>
                      <m:fPr>
                        <m:ctrlPr>
                          <a:rPr lang="pt-BR" sz="4000" i="1">
                            <a:latin typeface="Cambria Math" panose="02040503050406030204" pitchFamily="18" charset="0"/>
                          </a:rPr>
                        </m:ctrlPr>
                      </m:fPr>
                      <m:num>
                        <m:r>
                          <a:rPr lang="pt-BR" sz="4000">
                            <a:latin typeface="Cambria Math" panose="02040503050406030204" pitchFamily="18" charset="0"/>
                          </a:rPr>
                          <m:t>1</m:t>
                        </m:r>
                      </m:num>
                      <m:den>
                        <m:r>
                          <m:rPr>
                            <m:sty m:val="p"/>
                          </m:rPr>
                          <a:rPr lang="pt-BR" sz="4000">
                            <a:latin typeface="Cambria Math" panose="02040503050406030204" pitchFamily="18" charset="0"/>
                          </a:rPr>
                          <m:t>f</m:t>
                        </m:r>
                      </m:den>
                    </m:f>
                  </m:oMath>
                </a14:m>
                <a:endParaRPr lang="pt-BR" sz="4000" dirty="0"/>
              </a:p>
            </p:txBody>
          </p:sp>
        </mc:Choice>
        <mc:Fallback xmlns="">
          <p:sp>
            <p:nvSpPr>
              <p:cNvPr id="25" name="Retângulo 24"/>
              <p:cNvSpPr>
                <a:spLocks noRot="1" noChangeAspect="1" noMove="1" noResize="1" noEditPoints="1" noAdjustHandles="1" noChangeArrowheads="1" noChangeShapeType="1" noTextEdit="1"/>
              </p:cNvSpPr>
              <p:nvPr/>
            </p:nvSpPr>
            <p:spPr>
              <a:xfrm>
                <a:off x="10327028" y="4689029"/>
                <a:ext cx="1175322" cy="961545"/>
              </a:xfrm>
              <a:prstGeom prst="rect">
                <a:avLst/>
              </a:prstGeom>
              <a:blipFill>
                <a:blip r:embed="rId6"/>
                <a:stretch>
                  <a:fillRect l="-18135" b="-13291"/>
                </a:stretch>
              </a:blipFill>
            </p:spPr>
            <p:txBody>
              <a:bodyPr/>
              <a:lstStyle/>
              <a:p>
                <a:r>
                  <a:rPr lang="pt-BR">
                    <a:noFill/>
                  </a:rPr>
                  <a:t> </a:t>
                </a:r>
              </a:p>
            </p:txBody>
          </p:sp>
        </mc:Fallback>
      </mc:AlternateContent>
      <p:cxnSp>
        <p:nvCxnSpPr>
          <p:cNvPr id="26" name="Conector de Seta Reta 25"/>
          <p:cNvCxnSpPr/>
          <p:nvPr/>
        </p:nvCxnSpPr>
        <p:spPr>
          <a:xfrm>
            <a:off x="3019429" y="6644090"/>
            <a:ext cx="201168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Retângulo 26"/>
          <p:cNvSpPr/>
          <p:nvPr/>
        </p:nvSpPr>
        <p:spPr>
          <a:xfrm>
            <a:off x="3897670" y="6291892"/>
            <a:ext cx="255198" cy="369332"/>
          </a:xfrm>
          <a:prstGeom prst="rect">
            <a:avLst/>
          </a:prstGeom>
        </p:spPr>
        <p:txBody>
          <a:bodyPr wrap="none">
            <a:spAutoFit/>
          </a:bodyPr>
          <a:lstStyle/>
          <a:p>
            <a:r>
              <a:rPr lang="pt-BR" dirty="0"/>
              <a:t>f</a:t>
            </a:r>
          </a:p>
        </p:txBody>
      </p:sp>
      <p:sp>
        <p:nvSpPr>
          <p:cNvPr id="28" name="Seta para Baixo 27"/>
          <p:cNvSpPr/>
          <p:nvPr/>
        </p:nvSpPr>
        <p:spPr>
          <a:xfrm rot="10800000">
            <a:off x="11502350" y="5236236"/>
            <a:ext cx="179546" cy="372502"/>
          </a:xfrm>
          <a:prstGeom prst="downArrow">
            <a:avLst>
              <a:gd name="adj1" fmla="val 50065"/>
              <a:gd name="adj2" fmla="val 75076"/>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Seta para Baixo 28"/>
          <p:cNvSpPr/>
          <p:nvPr/>
        </p:nvSpPr>
        <p:spPr>
          <a:xfrm>
            <a:off x="10147482" y="4983550"/>
            <a:ext cx="179546" cy="372502"/>
          </a:xfrm>
          <a:prstGeom prst="downArrow">
            <a:avLst>
              <a:gd name="adj1" fmla="val 50065"/>
              <a:gd name="adj2" fmla="val 75076"/>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30" name="Imagem 29">
            <a:extLst>
              <a:ext uri="{FF2B5EF4-FFF2-40B4-BE49-F238E27FC236}">
                <a16:creationId xmlns:a16="http://schemas.microsoft.com/office/drawing/2014/main" id="{E90142F7-36BE-B424-62BA-E13666F5BCFB}"/>
              </a:ext>
            </a:extLst>
          </p:cNvPr>
          <p:cNvPicPr>
            <a:picLocks noChangeAspect="1"/>
          </p:cNvPicPr>
          <p:nvPr/>
        </p:nvPicPr>
        <p:blipFill>
          <a:blip r:embed="rId7"/>
          <a:stretch>
            <a:fillRect/>
          </a:stretch>
        </p:blipFill>
        <p:spPr>
          <a:xfrm>
            <a:off x="11639956" y="115271"/>
            <a:ext cx="395955" cy="464393"/>
          </a:xfrm>
          <a:prstGeom prst="rect">
            <a:avLst/>
          </a:prstGeom>
        </p:spPr>
      </p:pic>
      <p:cxnSp>
        <p:nvCxnSpPr>
          <p:cNvPr id="31" name="Conector reto 30">
            <a:extLst>
              <a:ext uri="{FF2B5EF4-FFF2-40B4-BE49-F238E27FC236}">
                <a16:creationId xmlns:a16="http://schemas.microsoft.com/office/drawing/2014/main" id="{B1FB4013-4486-8557-761D-8944CE30A71D}"/>
              </a:ext>
            </a:extLst>
          </p:cNvPr>
          <p:cNvCxnSpPr/>
          <p:nvPr/>
        </p:nvCxnSpPr>
        <p:spPr>
          <a:xfrm>
            <a:off x="0" y="659771"/>
            <a:ext cx="12192000" cy="0"/>
          </a:xfrm>
          <a:prstGeom prst="line">
            <a:avLst/>
          </a:prstGeom>
          <a:ln w="53975">
            <a:solidFill>
              <a:srgbClr val="C0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2425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aixaDeTexto 4"/>
              <p:cNvSpPr txBox="1"/>
              <p:nvPr/>
            </p:nvSpPr>
            <p:spPr>
              <a:xfrm>
                <a:off x="3231706" y="1414540"/>
                <a:ext cx="5889511" cy="857414"/>
              </a:xfrm>
              <a:prstGeom prst="rect">
                <a:avLst/>
              </a:prstGeom>
              <a:noFill/>
            </p:spPr>
            <p:txBody>
              <a:bodyPr wrap="square" lIns="0" tIns="0" rIns="0" bIns="0" rtlCol="0">
                <a:spAutoFit/>
              </a:bodyPr>
              <a:lstStyle/>
              <a:p>
                <a14:m>
                  <m:oMath xmlns:m="http://schemas.openxmlformats.org/officeDocument/2006/math">
                    <m:r>
                      <m:rPr>
                        <m:sty m:val="p"/>
                      </m:rPr>
                      <a:rPr lang="pt-BR" sz="3600" b="0" i="0" smtClean="0">
                        <a:latin typeface="Cambria Math" panose="02040503050406030204" pitchFamily="18" charset="0"/>
                      </a:rPr>
                      <m:t>C</m:t>
                    </m:r>
                    <m:r>
                      <a:rPr lang="pt-BR" sz="3600" b="0" i="0" smtClean="0">
                        <a:latin typeface="Cambria Math" panose="02040503050406030204" pitchFamily="18" charset="0"/>
                      </a:rPr>
                      <m:t>= </m:t>
                    </m:r>
                    <m:f>
                      <m:fPr>
                        <m:ctrlPr>
                          <a:rPr lang="pt-BR" sz="3600" i="1" smtClean="0">
                            <a:latin typeface="Cambria Math" panose="02040503050406030204" pitchFamily="18" charset="0"/>
                          </a:rPr>
                        </m:ctrlPr>
                      </m:fPr>
                      <m:num>
                        <m:r>
                          <a:rPr lang="pt-BR" sz="3600" b="0" i="0" smtClean="0">
                            <a:latin typeface="Cambria Math" panose="02040503050406030204" pitchFamily="18" charset="0"/>
                          </a:rPr>
                          <m:t>1</m:t>
                        </m:r>
                      </m:num>
                      <m:den>
                        <m:r>
                          <m:rPr>
                            <m:sty m:val="p"/>
                          </m:rPr>
                          <a:rPr lang="pt-BR" sz="3600" b="0" i="0" smtClean="0">
                            <a:latin typeface="Cambria Math" panose="02040503050406030204" pitchFamily="18" charset="0"/>
                          </a:rPr>
                          <m:t>f</m:t>
                        </m:r>
                      </m:den>
                    </m:f>
                  </m:oMath>
                </a14:m>
                <a:r>
                  <a:rPr lang="pt-BR" sz="3600" dirty="0"/>
                  <a:t> = (</a:t>
                </a:r>
                <a14:m>
                  <m:oMath xmlns:m="http://schemas.openxmlformats.org/officeDocument/2006/math">
                    <m:f>
                      <m:fPr>
                        <m:ctrlPr>
                          <a:rPr lang="pt-BR" sz="3600" i="1" smtClean="0">
                            <a:latin typeface="Cambria Math" panose="02040503050406030204" pitchFamily="18" charset="0"/>
                          </a:rPr>
                        </m:ctrlPr>
                      </m:fPr>
                      <m:num>
                        <m:sSub>
                          <m:sSubPr>
                            <m:ctrlPr>
                              <a:rPr lang="pt-BR" sz="3600" i="1" smtClean="0">
                                <a:latin typeface="Cambria Math" panose="02040503050406030204" pitchFamily="18" charset="0"/>
                              </a:rPr>
                            </m:ctrlPr>
                          </m:sSubPr>
                          <m:e>
                            <m:r>
                              <m:rPr>
                                <m:sty m:val="p"/>
                              </m:rPr>
                              <a:rPr lang="pt-BR" sz="3600" b="0" i="0" smtClean="0">
                                <a:latin typeface="Cambria Math" panose="02040503050406030204" pitchFamily="18" charset="0"/>
                              </a:rPr>
                              <m:t>n</m:t>
                            </m:r>
                          </m:e>
                          <m:sub>
                            <m:r>
                              <m:rPr>
                                <m:sty m:val="p"/>
                              </m:rPr>
                              <a:rPr lang="pt-BR" sz="3600" b="0" i="0" smtClean="0">
                                <a:latin typeface="Cambria Math" panose="02040503050406030204" pitchFamily="18" charset="0"/>
                              </a:rPr>
                              <m:t>lente</m:t>
                            </m:r>
                          </m:sub>
                        </m:sSub>
                      </m:num>
                      <m:den>
                        <m:sSub>
                          <m:sSubPr>
                            <m:ctrlPr>
                              <a:rPr lang="pt-BR" sz="3600" i="1" smtClean="0">
                                <a:latin typeface="Cambria Math" panose="02040503050406030204" pitchFamily="18" charset="0"/>
                              </a:rPr>
                            </m:ctrlPr>
                          </m:sSubPr>
                          <m:e>
                            <m:r>
                              <m:rPr>
                                <m:sty m:val="p"/>
                              </m:rPr>
                              <a:rPr lang="pt-BR" sz="3600" b="0" i="0" smtClean="0">
                                <a:latin typeface="Cambria Math" panose="02040503050406030204" pitchFamily="18" charset="0"/>
                              </a:rPr>
                              <m:t>n</m:t>
                            </m:r>
                          </m:e>
                          <m:sub>
                            <m:r>
                              <m:rPr>
                                <m:sty m:val="p"/>
                              </m:rPr>
                              <a:rPr lang="pt-BR" sz="3600" b="0" i="0" smtClean="0">
                                <a:latin typeface="Cambria Math" panose="02040503050406030204" pitchFamily="18" charset="0"/>
                              </a:rPr>
                              <m:t>meio</m:t>
                            </m:r>
                          </m:sub>
                        </m:sSub>
                      </m:den>
                    </m:f>
                    <m:r>
                      <a:rPr lang="pt-BR" sz="3600" b="0" i="0" smtClean="0">
                        <a:latin typeface="Cambria Math" panose="02040503050406030204" pitchFamily="18" charset="0"/>
                      </a:rPr>
                      <m:t> −1).(</m:t>
                    </m:r>
                    <m:f>
                      <m:fPr>
                        <m:ctrlPr>
                          <a:rPr lang="pt-BR" sz="3600" b="0" i="1" smtClean="0">
                            <a:latin typeface="Cambria Math" panose="02040503050406030204" pitchFamily="18" charset="0"/>
                          </a:rPr>
                        </m:ctrlPr>
                      </m:fPr>
                      <m:num>
                        <m:r>
                          <a:rPr lang="pt-BR" sz="3600" b="0" i="0" smtClean="0">
                            <a:latin typeface="Cambria Math" panose="02040503050406030204" pitchFamily="18" charset="0"/>
                          </a:rPr>
                          <m:t>1</m:t>
                        </m:r>
                      </m:num>
                      <m:den>
                        <m:sSub>
                          <m:sSubPr>
                            <m:ctrlPr>
                              <a:rPr lang="pt-BR" sz="3600" b="0" i="1" smtClean="0">
                                <a:latin typeface="Cambria Math" panose="02040503050406030204" pitchFamily="18" charset="0"/>
                              </a:rPr>
                            </m:ctrlPr>
                          </m:sSubPr>
                          <m:e>
                            <m:r>
                              <m:rPr>
                                <m:sty m:val="p"/>
                              </m:rPr>
                              <a:rPr lang="pt-BR" sz="3600" b="0" i="0" smtClean="0">
                                <a:latin typeface="Cambria Math" panose="02040503050406030204" pitchFamily="18" charset="0"/>
                              </a:rPr>
                              <m:t>R</m:t>
                            </m:r>
                          </m:e>
                          <m:sub>
                            <m:r>
                              <a:rPr lang="pt-BR" sz="3600" b="0" i="0" smtClean="0">
                                <a:latin typeface="Cambria Math" panose="02040503050406030204" pitchFamily="18" charset="0"/>
                              </a:rPr>
                              <m:t>1</m:t>
                            </m:r>
                          </m:sub>
                        </m:sSub>
                      </m:den>
                    </m:f>
                  </m:oMath>
                </a14:m>
                <a:r>
                  <a:rPr lang="pt-BR" sz="3600" dirty="0"/>
                  <a:t> + </a:t>
                </a:r>
                <a14:m>
                  <m:oMath xmlns:m="http://schemas.openxmlformats.org/officeDocument/2006/math">
                    <m:f>
                      <m:fPr>
                        <m:ctrlPr>
                          <a:rPr lang="pt-BR" sz="3600" i="1" smtClean="0">
                            <a:latin typeface="Cambria Math" panose="02040503050406030204" pitchFamily="18" charset="0"/>
                          </a:rPr>
                        </m:ctrlPr>
                      </m:fPr>
                      <m:num>
                        <m:r>
                          <a:rPr lang="pt-BR" sz="3600" b="0" i="0" smtClean="0">
                            <a:latin typeface="Cambria Math" panose="02040503050406030204" pitchFamily="18" charset="0"/>
                          </a:rPr>
                          <m:t>1</m:t>
                        </m:r>
                      </m:num>
                      <m:den>
                        <m:sSub>
                          <m:sSubPr>
                            <m:ctrlPr>
                              <a:rPr lang="pt-BR" sz="3600" i="1" smtClean="0">
                                <a:latin typeface="Cambria Math" panose="02040503050406030204" pitchFamily="18" charset="0"/>
                              </a:rPr>
                            </m:ctrlPr>
                          </m:sSubPr>
                          <m:e>
                            <m:r>
                              <m:rPr>
                                <m:sty m:val="p"/>
                              </m:rPr>
                              <a:rPr lang="pt-BR" sz="3600" b="0" i="0" smtClean="0">
                                <a:latin typeface="Cambria Math" panose="02040503050406030204" pitchFamily="18" charset="0"/>
                              </a:rPr>
                              <m:t>R</m:t>
                            </m:r>
                          </m:e>
                          <m:sub>
                            <m:r>
                              <a:rPr lang="pt-BR" sz="3600" b="0" i="0" smtClean="0">
                                <a:latin typeface="Cambria Math" panose="02040503050406030204" pitchFamily="18" charset="0"/>
                              </a:rPr>
                              <m:t>2</m:t>
                            </m:r>
                          </m:sub>
                        </m:sSub>
                      </m:den>
                    </m:f>
                  </m:oMath>
                </a14:m>
                <a:r>
                  <a:rPr lang="pt-BR" sz="3600" dirty="0"/>
                  <a:t>)</a:t>
                </a:r>
              </a:p>
            </p:txBody>
          </p:sp>
        </mc:Choice>
        <mc:Fallback xmlns="">
          <p:sp>
            <p:nvSpPr>
              <p:cNvPr id="5" name="CaixaDeTexto 4"/>
              <p:cNvSpPr txBox="1">
                <a:spLocks noRot="1" noChangeAspect="1" noMove="1" noResize="1" noEditPoints="1" noAdjustHandles="1" noChangeArrowheads="1" noChangeShapeType="1" noTextEdit="1"/>
              </p:cNvSpPr>
              <p:nvPr/>
            </p:nvSpPr>
            <p:spPr>
              <a:xfrm>
                <a:off x="3231706" y="1414540"/>
                <a:ext cx="5889511" cy="857414"/>
              </a:xfrm>
              <a:prstGeom prst="rect">
                <a:avLst/>
              </a:prstGeom>
              <a:blipFill>
                <a:blip r:embed="rId2"/>
                <a:stretch>
                  <a:fillRect t="-2837" b="-9929"/>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4034835" y="3192509"/>
                <a:ext cx="4283255" cy="1591461"/>
              </a:xfrm>
              <a:prstGeom prst="rect">
                <a:avLst/>
              </a:prstGeom>
              <a:noFill/>
              <a:ln>
                <a:solidFill>
                  <a:srgbClr val="0070C0"/>
                </a:solidFill>
              </a:ln>
            </p:spPr>
            <p:txBody>
              <a:bodyPr wrap="square" rtlCol="0">
                <a:spAutoFit/>
              </a:bodyPr>
              <a:lstStyle/>
              <a:p>
                <a:pPr marL="457200" indent="-457200" algn="just">
                  <a:buFont typeface="Arial" panose="020B0604020202020204" pitchFamily="34" charset="0"/>
                  <a:buChar char="•"/>
                </a:pPr>
                <a:r>
                  <a:rPr lang="pt-BR" dirty="0">
                    <a:latin typeface="+mn-lt"/>
                  </a:rPr>
                  <a:t>Face convexa           R &gt; 0</a:t>
                </a:r>
              </a:p>
              <a:p>
                <a:pPr marL="457200" indent="-457200" algn="just">
                  <a:buFont typeface="Arial" panose="020B0604020202020204" pitchFamily="34" charset="0"/>
                  <a:buChar char="•"/>
                </a:pPr>
                <a:endParaRPr lang="pt-BR" dirty="0">
                  <a:latin typeface="+mn-lt"/>
                </a:endParaRPr>
              </a:p>
              <a:p>
                <a:pPr marL="457200" indent="-457200" algn="just">
                  <a:buFont typeface="Arial" panose="020B0604020202020204" pitchFamily="34" charset="0"/>
                  <a:buChar char="•"/>
                </a:pPr>
                <a:r>
                  <a:rPr lang="pt-BR" dirty="0">
                    <a:latin typeface="+mn-lt"/>
                  </a:rPr>
                  <a:t>Face côncava           R &lt; 0</a:t>
                </a:r>
              </a:p>
              <a:p>
                <a:pPr algn="just"/>
                <a:endParaRPr lang="pt-BR" dirty="0">
                  <a:latin typeface="+mn-lt"/>
                </a:endParaRPr>
              </a:p>
              <a:p>
                <a:pPr marL="457200" indent="-457200" algn="just">
                  <a:buFont typeface="Arial" panose="020B0604020202020204" pitchFamily="34" charset="0"/>
                  <a:buChar char="•"/>
                </a:pPr>
                <a:r>
                  <a:rPr lang="pt-BR" dirty="0">
                    <a:latin typeface="+mn-lt"/>
                  </a:rPr>
                  <a:t>Face plana                R </a:t>
                </a:r>
                <a:r>
                  <a:rPr lang="pt-BR" dirty="0">
                    <a:latin typeface="Arial" panose="020B0604020202020204" pitchFamily="34" charset="0"/>
                    <a:cs typeface="Arial" panose="020B0604020202020204" pitchFamily="34" charset="0"/>
                  </a:rPr>
                  <a:t>→</a:t>
                </a:r>
                <a:r>
                  <a:rPr lang="pt-BR" dirty="0">
                    <a:latin typeface="+mn-lt"/>
                  </a:rPr>
                  <a:t> ∞ </a:t>
                </a:r>
                <a:r>
                  <a:rPr lang="pt-BR" dirty="0">
                    <a:latin typeface="Arial" panose="020B0604020202020204" pitchFamily="34" charset="0"/>
                    <a:cs typeface="Arial" panose="020B0604020202020204" pitchFamily="34" charset="0"/>
                  </a:rPr>
                  <a:t>→</a:t>
                </a:r>
                <a:r>
                  <a:rPr lang="pt-BR" dirty="0">
                    <a:latin typeface="+mn-lt"/>
                  </a:rPr>
                  <a:t>  </a:t>
                </a:r>
                <a14:m>
                  <m:oMath xmlns:m="http://schemas.openxmlformats.org/officeDocument/2006/math">
                    <m:f>
                      <m:fPr>
                        <m:ctrlPr>
                          <a:rPr lang="pt-BR" i="1">
                            <a:latin typeface="Cambria Math" panose="02040503050406030204" pitchFamily="18" charset="0"/>
                          </a:rPr>
                        </m:ctrlPr>
                      </m:fPr>
                      <m:num>
                        <m:r>
                          <a:rPr lang="pt-BR">
                            <a:latin typeface="Cambria Math" panose="02040503050406030204" pitchFamily="18" charset="0"/>
                          </a:rPr>
                          <m:t>1</m:t>
                        </m:r>
                      </m:num>
                      <m:den>
                        <m:r>
                          <a:rPr lang="pt-BR">
                            <a:latin typeface="Cambria Math" panose="02040503050406030204" pitchFamily="18" charset="0"/>
                          </a:rPr>
                          <m:t>𝑅</m:t>
                        </m:r>
                      </m:den>
                    </m:f>
                  </m:oMath>
                </a14:m>
                <a:r>
                  <a:rPr lang="pt-BR" dirty="0">
                    <a:latin typeface="+mn-lt"/>
                  </a:rPr>
                  <a:t> = 0 </a:t>
                </a:r>
              </a:p>
            </p:txBody>
          </p:sp>
        </mc:Choice>
        <mc:Fallback xmlns="">
          <p:sp>
            <p:nvSpPr>
              <p:cNvPr id="6" name="CaixaDeTexto 5"/>
              <p:cNvSpPr txBox="1">
                <a:spLocks noRot="1" noChangeAspect="1" noMove="1" noResize="1" noEditPoints="1" noAdjustHandles="1" noChangeArrowheads="1" noChangeShapeType="1" noTextEdit="1"/>
              </p:cNvSpPr>
              <p:nvPr/>
            </p:nvSpPr>
            <p:spPr>
              <a:xfrm>
                <a:off x="4034835" y="3192509"/>
                <a:ext cx="4283255" cy="1591461"/>
              </a:xfrm>
              <a:prstGeom prst="rect">
                <a:avLst/>
              </a:prstGeom>
              <a:blipFill>
                <a:blip r:embed="rId3"/>
                <a:stretch>
                  <a:fillRect l="-851" t="-1901" b="-1521"/>
                </a:stretch>
              </a:blipFill>
              <a:ln>
                <a:solidFill>
                  <a:srgbClr val="0070C0"/>
                </a:solidFill>
              </a:ln>
            </p:spPr>
            <p:txBody>
              <a:bodyPr/>
              <a:lstStyle/>
              <a:p>
                <a:r>
                  <a:rPr lang="pt-BR">
                    <a:noFill/>
                  </a:rPr>
                  <a:t> </a:t>
                </a:r>
              </a:p>
            </p:txBody>
          </p:sp>
        </mc:Fallback>
      </mc:AlternateContent>
      <p:sp>
        <p:nvSpPr>
          <p:cNvPr id="7" name="Seta para a Direita 6"/>
          <p:cNvSpPr/>
          <p:nvPr/>
        </p:nvSpPr>
        <p:spPr>
          <a:xfrm>
            <a:off x="5951984" y="3221027"/>
            <a:ext cx="309853" cy="33107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8" name="Seta para a Direita 7"/>
          <p:cNvSpPr/>
          <p:nvPr/>
        </p:nvSpPr>
        <p:spPr>
          <a:xfrm>
            <a:off x="5938970" y="3774022"/>
            <a:ext cx="309853" cy="33107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Seta para a Direita 8"/>
          <p:cNvSpPr/>
          <p:nvPr/>
        </p:nvSpPr>
        <p:spPr>
          <a:xfrm>
            <a:off x="5938920" y="4366952"/>
            <a:ext cx="309853" cy="33107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 name="Retângulo 1"/>
              <p:cNvSpPr/>
              <p:nvPr/>
            </p:nvSpPr>
            <p:spPr>
              <a:xfrm>
                <a:off x="4034835" y="5774380"/>
                <a:ext cx="4725461" cy="830997"/>
              </a:xfrm>
              <a:prstGeom prst="rect">
                <a:avLst/>
              </a:prstGeom>
            </p:spPr>
            <p:txBody>
              <a:bodyPr wrap="none">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𝑅</m:t>
                        </m:r>
                      </m:e>
                      <m:sub>
                        <m:r>
                          <a:rPr lang="pt-BR" b="0" i="1" smtClean="0">
                            <a:latin typeface="Cambria Math" panose="02040503050406030204" pitchFamily="18" charset="0"/>
                          </a:rPr>
                          <m:t>1</m:t>
                        </m:r>
                      </m:sub>
                    </m:sSub>
                  </m:oMath>
                </a14:m>
                <a:r>
                  <a:rPr lang="pt-BR" dirty="0"/>
                  <a:t> : raio de curvatura da superfície 1</a:t>
                </a:r>
              </a:p>
              <a:p>
                <a14:m>
                  <m:oMath xmlns:m="http://schemas.openxmlformats.org/officeDocument/2006/math">
                    <m:sSub>
                      <m:sSubPr>
                        <m:ctrlPr>
                          <a:rPr lang="pt-BR" i="1">
                            <a:latin typeface="Cambria Math" panose="02040503050406030204" pitchFamily="18" charset="0"/>
                          </a:rPr>
                        </m:ctrlPr>
                      </m:sSubPr>
                      <m:e>
                        <m:r>
                          <a:rPr lang="pt-BR" i="1">
                            <a:latin typeface="Cambria Math" panose="02040503050406030204" pitchFamily="18" charset="0"/>
                          </a:rPr>
                          <m:t>𝑅</m:t>
                        </m:r>
                      </m:e>
                      <m:sub>
                        <m:r>
                          <a:rPr lang="pt-BR" b="0" i="1" smtClean="0">
                            <a:latin typeface="Cambria Math" panose="02040503050406030204" pitchFamily="18" charset="0"/>
                          </a:rPr>
                          <m:t>2</m:t>
                        </m:r>
                      </m:sub>
                    </m:sSub>
                  </m:oMath>
                </a14:m>
                <a:r>
                  <a:rPr lang="pt-BR" dirty="0"/>
                  <a:t> : raio de curvatura da superfície 2</a:t>
                </a:r>
              </a:p>
            </p:txBody>
          </p:sp>
        </mc:Choice>
        <mc:Fallback xmlns="">
          <p:sp>
            <p:nvSpPr>
              <p:cNvPr id="2" name="Retângulo 1"/>
              <p:cNvSpPr>
                <a:spLocks noRot="1" noChangeAspect="1" noMove="1" noResize="1" noEditPoints="1" noAdjustHandles="1" noChangeArrowheads="1" noChangeShapeType="1" noTextEdit="1"/>
              </p:cNvSpPr>
              <p:nvPr/>
            </p:nvSpPr>
            <p:spPr>
              <a:xfrm>
                <a:off x="4034835" y="5774380"/>
                <a:ext cx="4725461" cy="830997"/>
              </a:xfrm>
              <a:prstGeom prst="rect">
                <a:avLst/>
              </a:prstGeom>
              <a:blipFill>
                <a:blip r:embed="rId4"/>
                <a:stretch>
                  <a:fillRect l="-387" t="-5839" r="-1032" b="-15328"/>
                </a:stretch>
              </a:blipFill>
            </p:spPr>
            <p:txBody>
              <a:bodyPr/>
              <a:lstStyle/>
              <a:p>
                <a:r>
                  <a:rPr lang="pt-BR">
                    <a:noFill/>
                  </a:rPr>
                  <a:t> </a:t>
                </a:r>
              </a:p>
            </p:txBody>
          </p:sp>
        </mc:Fallback>
      </mc:AlternateContent>
      <p:sp>
        <p:nvSpPr>
          <p:cNvPr id="10" name="Título 1"/>
          <p:cNvSpPr txBox="1">
            <a:spLocks/>
          </p:cNvSpPr>
          <p:nvPr/>
        </p:nvSpPr>
        <p:spPr>
          <a:xfrm>
            <a:off x="0" y="169935"/>
            <a:ext cx="4700629" cy="53655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BR" sz="2600" b="1" dirty="0">
                <a:solidFill>
                  <a:srgbClr val="002060"/>
                </a:solidFill>
                <a:latin typeface="+mn-lt"/>
              </a:rPr>
              <a:t>Equação do fabricante de lentes</a:t>
            </a:r>
          </a:p>
        </p:txBody>
      </p:sp>
      <p:pic>
        <p:nvPicPr>
          <p:cNvPr id="13" name="Imagem 12">
            <a:extLst>
              <a:ext uri="{FF2B5EF4-FFF2-40B4-BE49-F238E27FC236}">
                <a16:creationId xmlns:a16="http://schemas.microsoft.com/office/drawing/2014/main" id="{6A68307E-84A5-6FF9-68EA-5BCF25BF2370}"/>
              </a:ext>
            </a:extLst>
          </p:cNvPr>
          <p:cNvPicPr>
            <a:picLocks noChangeAspect="1"/>
          </p:cNvPicPr>
          <p:nvPr/>
        </p:nvPicPr>
        <p:blipFill>
          <a:blip r:embed="rId5"/>
          <a:stretch>
            <a:fillRect/>
          </a:stretch>
        </p:blipFill>
        <p:spPr>
          <a:xfrm>
            <a:off x="11639956" y="115271"/>
            <a:ext cx="395955" cy="464393"/>
          </a:xfrm>
          <a:prstGeom prst="rect">
            <a:avLst/>
          </a:prstGeom>
        </p:spPr>
      </p:pic>
      <p:cxnSp>
        <p:nvCxnSpPr>
          <p:cNvPr id="14" name="Conector reto 13">
            <a:extLst>
              <a:ext uri="{FF2B5EF4-FFF2-40B4-BE49-F238E27FC236}">
                <a16:creationId xmlns:a16="http://schemas.microsoft.com/office/drawing/2014/main" id="{73D5F91E-338E-5D7E-1BD9-78BA1C7675E1}"/>
              </a:ext>
            </a:extLst>
          </p:cNvPr>
          <p:cNvCxnSpPr/>
          <p:nvPr/>
        </p:nvCxnSpPr>
        <p:spPr>
          <a:xfrm>
            <a:off x="0" y="659771"/>
            <a:ext cx="12192000" cy="0"/>
          </a:xfrm>
          <a:prstGeom prst="line">
            <a:avLst/>
          </a:prstGeom>
          <a:ln w="53975">
            <a:solidFill>
              <a:srgbClr val="C0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41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91344" y="2728065"/>
            <a:ext cx="1080120" cy="1080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2315580" y="1755957"/>
            <a:ext cx="2952328" cy="30243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6407861" y="-1323528"/>
            <a:ext cx="9577064" cy="9721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9" name="Conector de Seta Reta 8"/>
          <p:cNvCxnSpPr>
            <a:stCxn id="23" idx="3"/>
            <a:endCxn id="4" idx="3"/>
          </p:cNvCxnSpPr>
          <p:nvPr/>
        </p:nvCxnSpPr>
        <p:spPr>
          <a:xfrm flipH="1">
            <a:off x="349524" y="3291646"/>
            <a:ext cx="350072" cy="358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a:stCxn id="25" idx="3"/>
            <a:endCxn id="6" idx="3"/>
          </p:cNvCxnSpPr>
          <p:nvPr/>
        </p:nvCxnSpPr>
        <p:spPr>
          <a:xfrm flipH="1">
            <a:off x="2747938" y="3281903"/>
            <a:ext cx="1041028" cy="1055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Elipse 22"/>
          <p:cNvSpPr/>
          <p:nvPr/>
        </p:nvSpPr>
        <p:spPr>
          <a:xfrm>
            <a:off x="689051" y="3234861"/>
            <a:ext cx="72008" cy="665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Elipse 24"/>
          <p:cNvSpPr/>
          <p:nvPr/>
        </p:nvSpPr>
        <p:spPr>
          <a:xfrm>
            <a:off x="3778421" y="3225118"/>
            <a:ext cx="72008" cy="665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Retângulo 27"/>
          <p:cNvSpPr/>
          <p:nvPr/>
        </p:nvSpPr>
        <p:spPr>
          <a:xfrm>
            <a:off x="5735960" y="-1"/>
            <a:ext cx="7560840" cy="2728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tângulo 28"/>
          <p:cNvSpPr/>
          <p:nvPr/>
        </p:nvSpPr>
        <p:spPr>
          <a:xfrm>
            <a:off x="5687781" y="4221088"/>
            <a:ext cx="7560840" cy="2619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5" name="Conector de Seta Reta 14"/>
          <p:cNvCxnSpPr/>
          <p:nvPr/>
        </p:nvCxnSpPr>
        <p:spPr>
          <a:xfrm flipH="1">
            <a:off x="7776013" y="3201597"/>
            <a:ext cx="3728900" cy="3539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 name="Retângulo 1"/>
              <p:cNvSpPr/>
              <p:nvPr/>
            </p:nvSpPr>
            <p:spPr>
              <a:xfrm>
                <a:off x="6551876" y="1142071"/>
                <a:ext cx="5640123" cy="483466"/>
              </a:xfrm>
              <a:prstGeom prst="rect">
                <a:avLst/>
              </a:prstGeom>
            </p:spPr>
            <p:txBody>
              <a:bodyPr wrap="square">
                <a:spAutoFit/>
              </a:bodyPr>
              <a:lstStyle/>
              <a:p>
                <a:pPr marL="457200" indent="-457200" algn="just">
                  <a:buFont typeface="Arial" panose="020B0604020202020204" pitchFamily="34" charset="0"/>
                  <a:buChar char="•"/>
                </a:pPr>
                <a:r>
                  <a:rPr lang="pt-BR" dirty="0"/>
                  <a:t>Face plana                R </a:t>
                </a:r>
                <a:r>
                  <a:rPr lang="pt-BR" dirty="0">
                    <a:latin typeface="Arial" panose="020B0604020202020204" pitchFamily="34" charset="0"/>
                    <a:cs typeface="Arial" panose="020B0604020202020204" pitchFamily="34" charset="0"/>
                  </a:rPr>
                  <a:t>→</a:t>
                </a:r>
                <a:r>
                  <a:rPr lang="pt-BR" dirty="0"/>
                  <a:t> ∞ </a:t>
                </a:r>
                <a:r>
                  <a:rPr lang="pt-BR" dirty="0">
                    <a:latin typeface="Arial" panose="020B0604020202020204" pitchFamily="34" charset="0"/>
                    <a:cs typeface="Arial" panose="020B0604020202020204" pitchFamily="34" charset="0"/>
                  </a:rPr>
                  <a:t>→</a:t>
                </a:r>
                <a:r>
                  <a:rPr lang="pt-BR" dirty="0"/>
                  <a:t>  </a:t>
                </a:r>
                <a14:m>
                  <m:oMath xmlns:m="http://schemas.openxmlformats.org/officeDocument/2006/math">
                    <m:f>
                      <m:fPr>
                        <m:ctrlPr>
                          <a:rPr lang="pt-BR" i="1">
                            <a:latin typeface="Cambria Math" panose="02040503050406030204" pitchFamily="18" charset="0"/>
                          </a:rPr>
                        </m:ctrlPr>
                      </m:fPr>
                      <m:num>
                        <m:r>
                          <a:rPr lang="pt-BR">
                            <a:latin typeface="Cambria Math" panose="02040503050406030204" pitchFamily="18" charset="0"/>
                          </a:rPr>
                          <m:t>1</m:t>
                        </m:r>
                      </m:num>
                      <m:den>
                        <m:r>
                          <a:rPr lang="pt-BR">
                            <a:latin typeface="Cambria Math" panose="02040503050406030204" pitchFamily="18" charset="0"/>
                          </a:rPr>
                          <m:t>𝑅</m:t>
                        </m:r>
                      </m:den>
                    </m:f>
                  </m:oMath>
                </a14:m>
                <a:r>
                  <a:rPr lang="pt-BR" dirty="0"/>
                  <a:t> = 0 </a:t>
                </a:r>
              </a:p>
            </p:txBody>
          </p:sp>
        </mc:Choice>
        <mc:Fallback xmlns="">
          <p:sp>
            <p:nvSpPr>
              <p:cNvPr id="2" name="Retângulo 1"/>
              <p:cNvSpPr>
                <a:spLocks noRot="1" noChangeAspect="1" noMove="1" noResize="1" noEditPoints="1" noAdjustHandles="1" noChangeArrowheads="1" noChangeShapeType="1" noTextEdit="1"/>
              </p:cNvSpPr>
              <p:nvPr/>
            </p:nvSpPr>
            <p:spPr>
              <a:xfrm>
                <a:off x="6551876" y="1142071"/>
                <a:ext cx="5640123" cy="483466"/>
              </a:xfrm>
              <a:prstGeom prst="rect">
                <a:avLst/>
              </a:prstGeom>
              <a:blipFill>
                <a:blip r:embed="rId2"/>
                <a:stretch>
                  <a:fillRect l="-757" b="-7500"/>
                </a:stretch>
              </a:blipFill>
            </p:spPr>
            <p:txBody>
              <a:bodyPr/>
              <a:lstStyle/>
              <a:p>
                <a:r>
                  <a:rPr lang="pt-BR">
                    <a:noFill/>
                  </a:rPr>
                  <a:t> </a:t>
                </a:r>
              </a:p>
            </p:txBody>
          </p:sp>
        </mc:Fallback>
      </mc:AlternateContent>
      <p:sp>
        <p:nvSpPr>
          <p:cNvPr id="13" name="Seta para a Direita 12"/>
          <p:cNvSpPr/>
          <p:nvPr/>
        </p:nvSpPr>
        <p:spPr>
          <a:xfrm>
            <a:off x="8373831" y="1222282"/>
            <a:ext cx="309853" cy="33107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14" name="Elipse 13"/>
          <p:cNvSpPr/>
          <p:nvPr/>
        </p:nvSpPr>
        <p:spPr>
          <a:xfrm>
            <a:off x="11491853" y="3160736"/>
            <a:ext cx="72008" cy="665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04142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23" grpId="0" animBg="1"/>
      <p:bldP spid="25" grpId="0" animBg="1"/>
      <p:bldP spid="28" grpId="0" animBg="1"/>
      <p:bldP spid="29" grpId="0" animBg="1"/>
      <p:bldP spid="2" grpId="0"/>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ta para Baixo 18"/>
          <p:cNvSpPr/>
          <p:nvPr/>
        </p:nvSpPr>
        <p:spPr>
          <a:xfrm rot="10800000">
            <a:off x="5416890" y="2802982"/>
            <a:ext cx="152791" cy="389748"/>
          </a:xfrm>
          <a:prstGeom prst="downArrow">
            <a:avLst>
              <a:gd name="adj1" fmla="val 50000"/>
              <a:gd name="adj2" fmla="val 9038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370113" y="341205"/>
            <a:ext cx="11347269" cy="1077218"/>
          </a:xfrm>
          <a:prstGeom prst="rect">
            <a:avLst/>
          </a:prstGeom>
        </p:spPr>
        <p:txBody>
          <a:bodyPr wrap="square">
            <a:spAutoFit/>
          </a:bodyPr>
          <a:lstStyle/>
          <a:p>
            <a:pPr algn="just"/>
            <a:r>
              <a:rPr lang="pt-BR" sz="1600" dirty="0">
                <a:latin typeface="+mn-lt"/>
              </a:rPr>
              <a:t>1. (Unesp 2017)  No centro de uma placa de madeira, há um orifício no qual está encaixada uma lente delgada convergente de distância focal igual a 30 cm. Esta placa é colocada na vertical e um objeto luminoso é colocado frontalmente à lente, à distância de 40 cm.  No lado oposto, um espelho plano, também vertical e paralelo à placa de madeira, é disposto de modo a refletir a imagem nítida do objeto sobre a placa de madeira. A figura ilustra a montagem.</a:t>
            </a:r>
          </a:p>
        </p:txBody>
      </p:sp>
      <p:sp>
        <p:nvSpPr>
          <p:cNvPr id="3" name="Retângulo 2"/>
          <p:cNvSpPr/>
          <p:nvPr/>
        </p:nvSpPr>
        <p:spPr>
          <a:xfrm>
            <a:off x="370113" y="5692435"/>
            <a:ext cx="8199121" cy="338554"/>
          </a:xfrm>
          <a:prstGeom prst="rect">
            <a:avLst/>
          </a:prstGeom>
        </p:spPr>
        <p:txBody>
          <a:bodyPr wrap="square">
            <a:spAutoFit/>
          </a:bodyPr>
          <a:lstStyle/>
          <a:p>
            <a:r>
              <a:rPr lang="pt-BR" sz="1600" dirty="0">
                <a:latin typeface="+mn-lt"/>
              </a:rPr>
              <a:t>Nessa situação, o espelho plano se encontra em relação à placa de madeira a uma distância de </a:t>
            </a:r>
          </a:p>
        </p:txBody>
      </p:sp>
      <p:sp>
        <p:nvSpPr>
          <p:cNvPr id="4" name="Retângulo 3"/>
          <p:cNvSpPr/>
          <p:nvPr/>
        </p:nvSpPr>
        <p:spPr>
          <a:xfrm>
            <a:off x="370112" y="6163755"/>
            <a:ext cx="5639521" cy="335664"/>
          </a:xfrm>
          <a:prstGeom prst="rect">
            <a:avLst/>
          </a:prstGeom>
        </p:spPr>
        <p:txBody>
          <a:bodyPr wrap="square">
            <a:spAutoFit/>
          </a:bodyPr>
          <a:lstStyle/>
          <a:p>
            <a:r>
              <a:rPr lang="pt-BR" sz="1600" dirty="0"/>
              <a:t>a)  70 cm  	b)  10 cm    c) 60 cm  	d) 30 cm 	e) 40 cm</a:t>
            </a:r>
          </a:p>
        </p:txBody>
      </p:sp>
      <p:pic>
        <p:nvPicPr>
          <p:cNvPr id="5" name="Imagem 4"/>
          <p:cNvPicPr/>
          <p:nvPr/>
        </p:nvPicPr>
        <p:blipFill>
          <a:blip r:embed="rId2">
            <a:extLst>
              <a:ext uri="{28A0092B-C50C-407E-A947-70E740481C1C}">
                <a14:useLocalDpi xmlns:a14="http://schemas.microsoft.com/office/drawing/2010/main" val="0"/>
              </a:ext>
            </a:extLst>
          </a:blip>
          <a:srcRect/>
          <a:stretch>
            <a:fillRect/>
          </a:stretch>
        </p:blipFill>
        <p:spPr bwMode="auto">
          <a:xfrm>
            <a:off x="427836" y="1532465"/>
            <a:ext cx="2138376" cy="1249210"/>
          </a:xfrm>
          <a:prstGeom prst="rect">
            <a:avLst/>
          </a:prstGeom>
          <a:noFill/>
          <a:ln>
            <a:noFill/>
          </a:ln>
        </p:spPr>
      </p:pic>
      <p:cxnSp>
        <p:nvCxnSpPr>
          <p:cNvPr id="7" name="Conector reto 6"/>
          <p:cNvCxnSpPr/>
          <p:nvPr/>
        </p:nvCxnSpPr>
        <p:spPr>
          <a:xfrm>
            <a:off x="4563283" y="3187120"/>
            <a:ext cx="7055249" cy="0"/>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de Seta Reta 11"/>
          <p:cNvCxnSpPr/>
          <p:nvPr/>
        </p:nvCxnSpPr>
        <p:spPr>
          <a:xfrm>
            <a:off x="7319325" y="2072889"/>
            <a:ext cx="26126" cy="21730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5921306" y="3145873"/>
            <a:ext cx="88328" cy="10480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6" name="Elipse 15"/>
          <p:cNvSpPr/>
          <p:nvPr/>
        </p:nvSpPr>
        <p:spPr>
          <a:xfrm>
            <a:off x="8566286" y="3141517"/>
            <a:ext cx="88328" cy="10480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7" name="CaixaDeTexto 16"/>
          <p:cNvSpPr txBox="1"/>
          <p:nvPr/>
        </p:nvSpPr>
        <p:spPr>
          <a:xfrm>
            <a:off x="5840751" y="3386991"/>
            <a:ext cx="418633" cy="369332"/>
          </a:xfrm>
          <a:prstGeom prst="rect">
            <a:avLst/>
          </a:prstGeom>
          <a:noFill/>
        </p:spPr>
        <p:txBody>
          <a:bodyPr wrap="square" rtlCol="0">
            <a:spAutoFit/>
          </a:bodyPr>
          <a:lstStyle/>
          <a:p>
            <a:r>
              <a:rPr lang="pt-BR" dirty="0"/>
              <a:t>F</a:t>
            </a:r>
          </a:p>
        </p:txBody>
      </p:sp>
      <p:sp>
        <p:nvSpPr>
          <p:cNvPr id="18" name="CaixaDeTexto 17"/>
          <p:cNvSpPr txBox="1"/>
          <p:nvPr/>
        </p:nvSpPr>
        <p:spPr>
          <a:xfrm>
            <a:off x="8453469" y="2477443"/>
            <a:ext cx="418633" cy="369332"/>
          </a:xfrm>
          <a:prstGeom prst="rect">
            <a:avLst/>
          </a:prstGeom>
          <a:noFill/>
        </p:spPr>
        <p:txBody>
          <a:bodyPr wrap="square" rtlCol="0">
            <a:spAutoFit/>
          </a:bodyPr>
          <a:lstStyle/>
          <a:p>
            <a:r>
              <a:rPr lang="pt-BR" dirty="0"/>
              <a:t>F</a:t>
            </a:r>
          </a:p>
        </p:txBody>
      </p:sp>
      <p:sp>
        <p:nvSpPr>
          <p:cNvPr id="20" name="CaixaDeTexto 19"/>
          <p:cNvSpPr txBox="1"/>
          <p:nvPr/>
        </p:nvSpPr>
        <p:spPr>
          <a:xfrm>
            <a:off x="4816965" y="1651834"/>
            <a:ext cx="1567067" cy="351512"/>
          </a:xfrm>
          <a:prstGeom prst="rect">
            <a:avLst/>
          </a:prstGeom>
          <a:noFill/>
        </p:spPr>
        <p:txBody>
          <a:bodyPr wrap="square" rtlCol="0">
            <a:spAutoFit/>
          </a:bodyPr>
          <a:lstStyle/>
          <a:p>
            <a:r>
              <a:rPr lang="pt-BR" sz="1600" dirty="0"/>
              <a:t>L: Objeto real</a:t>
            </a:r>
          </a:p>
        </p:txBody>
      </p:sp>
      <p:sp>
        <p:nvSpPr>
          <p:cNvPr id="21" name="Retângulo 20"/>
          <p:cNvSpPr/>
          <p:nvPr/>
        </p:nvSpPr>
        <p:spPr>
          <a:xfrm>
            <a:off x="7141378" y="1269450"/>
            <a:ext cx="282450" cy="369332"/>
          </a:xfrm>
          <a:prstGeom prst="rect">
            <a:avLst/>
          </a:prstGeom>
        </p:spPr>
        <p:txBody>
          <a:bodyPr wrap="none">
            <a:spAutoFit/>
          </a:bodyPr>
          <a:lstStyle/>
          <a:p>
            <a:r>
              <a:rPr lang="pt-BR" dirty="0"/>
              <a:t>L</a:t>
            </a:r>
          </a:p>
        </p:txBody>
      </p:sp>
      <p:cxnSp>
        <p:nvCxnSpPr>
          <p:cNvPr id="23" name="Conector reto 22"/>
          <p:cNvCxnSpPr/>
          <p:nvPr/>
        </p:nvCxnSpPr>
        <p:spPr>
          <a:xfrm>
            <a:off x="5473337" y="2804326"/>
            <a:ext cx="1859051" cy="4661"/>
          </a:xfrm>
          <a:prstGeom prst="line">
            <a:avLst/>
          </a:prstGeom>
          <a:ln w="19050"/>
        </p:spPr>
        <p:style>
          <a:lnRef idx="1">
            <a:schemeClr val="dk1"/>
          </a:lnRef>
          <a:fillRef idx="0">
            <a:schemeClr val="dk1"/>
          </a:fillRef>
          <a:effectRef idx="0">
            <a:schemeClr val="dk1"/>
          </a:effectRef>
          <a:fontRef idx="minor">
            <a:schemeClr val="tx1"/>
          </a:fontRef>
        </p:style>
      </p:cxnSp>
      <p:sp>
        <p:nvSpPr>
          <p:cNvPr id="26" name="Triângulo isósceles 25"/>
          <p:cNvSpPr/>
          <p:nvPr/>
        </p:nvSpPr>
        <p:spPr>
          <a:xfrm rot="5400000">
            <a:off x="6165108" y="2759941"/>
            <a:ext cx="56277" cy="86097"/>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27" name="Conector reto 26"/>
          <p:cNvCxnSpPr/>
          <p:nvPr/>
        </p:nvCxnSpPr>
        <p:spPr>
          <a:xfrm>
            <a:off x="7332388" y="2808986"/>
            <a:ext cx="4037454" cy="1190729"/>
          </a:xfrm>
          <a:prstGeom prst="line">
            <a:avLst/>
          </a:prstGeom>
          <a:ln w="19050"/>
        </p:spPr>
        <p:style>
          <a:lnRef idx="1">
            <a:schemeClr val="dk1"/>
          </a:lnRef>
          <a:fillRef idx="0">
            <a:schemeClr val="dk1"/>
          </a:fillRef>
          <a:effectRef idx="0">
            <a:schemeClr val="dk1"/>
          </a:effectRef>
          <a:fontRef idx="minor">
            <a:schemeClr val="tx1"/>
          </a:fontRef>
        </p:style>
      </p:cxnSp>
      <p:sp>
        <p:nvSpPr>
          <p:cNvPr id="29" name="Triângulo isósceles 28"/>
          <p:cNvSpPr/>
          <p:nvPr/>
        </p:nvSpPr>
        <p:spPr>
          <a:xfrm rot="6527902">
            <a:off x="8058175" y="2991851"/>
            <a:ext cx="60428" cy="7944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30" name="Conector reto 29"/>
          <p:cNvCxnSpPr/>
          <p:nvPr/>
        </p:nvCxnSpPr>
        <p:spPr>
          <a:xfrm>
            <a:off x="5473337" y="2815940"/>
            <a:ext cx="5896505" cy="1183775"/>
          </a:xfrm>
          <a:prstGeom prst="line">
            <a:avLst/>
          </a:prstGeom>
          <a:ln w="19050"/>
        </p:spPr>
        <p:style>
          <a:lnRef idx="1">
            <a:schemeClr val="dk1"/>
          </a:lnRef>
          <a:fillRef idx="0">
            <a:schemeClr val="dk1"/>
          </a:fillRef>
          <a:effectRef idx="0">
            <a:schemeClr val="dk1"/>
          </a:effectRef>
          <a:fontRef idx="minor">
            <a:schemeClr val="tx1"/>
          </a:fontRef>
        </p:style>
      </p:cxnSp>
      <p:sp>
        <p:nvSpPr>
          <p:cNvPr id="40" name="Triângulo isósceles 39"/>
          <p:cNvSpPr/>
          <p:nvPr/>
        </p:nvSpPr>
        <p:spPr>
          <a:xfrm rot="6052690">
            <a:off x="8286937" y="3361040"/>
            <a:ext cx="68396" cy="6705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41" name="Seta para Baixo 40"/>
          <p:cNvSpPr/>
          <p:nvPr/>
        </p:nvSpPr>
        <p:spPr>
          <a:xfrm rot="10800000" flipV="1">
            <a:off x="11281340" y="3192732"/>
            <a:ext cx="163174" cy="806984"/>
          </a:xfrm>
          <a:prstGeom prst="downArrow">
            <a:avLst>
              <a:gd name="adj1" fmla="val 50000"/>
              <a:gd name="adj2" fmla="val 10258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CaixaDeTexto 45"/>
          <p:cNvSpPr txBox="1"/>
          <p:nvPr/>
        </p:nvSpPr>
        <p:spPr>
          <a:xfrm>
            <a:off x="10390909" y="1626539"/>
            <a:ext cx="1578571" cy="338554"/>
          </a:xfrm>
          <a:prstGeom prst="rect">
            <a:avLst/>
          </a:prstGeom>
          <a:noFill/>
        </p:spPr>
        <p:txBody>
          <a:bodyPr wrap="square" rtlCol="0">
            <a:spAutoFit/>
          </a:bodyPr>
          <a:lstStyle/>
          <a:p>
            <a:r>
              <a:rPr lang="pt-BR" sz="1600" dirty="0"/>
              <a:t>L: imagem real</a:t>
            </a:r>
          </a:p>
        </p:txBody>
      </p:sp>
      <p:sp>
        <p:nvSpPr>
          <p:cNvPr id="47" name="Chave Direita 46"/>
          <p:cNvSpPr/>
          <p:nvPr/>
        </p:nvSpPr>
        <p:spPr>
          <a:xfrm rot="5400000">
            <a:off x="6255937" y="3816452"/>
            <a:ext cx="363774" cy="176300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48" name="CaixaDeTexto 47"/>
          <p:cNvSpPr txBox="1"/>
          <p:nvPr/>
        </p:nvSpPr>
        <p:spPr>
          <a:xfrm>
            <a:off x="6193246" y="5037076"/>
            <a:ext cx="1296104" cy="369332"/>
          </a:xfrm>
          <a:prstGeom prst="rect">
            <a:avLst/>
          </a:prstGeom>
          <a:noFill/>
        </p:spPr>
        <p:txBody>
          <a:bodyPr wrap="square" rtlCol="0">
            <a:spAutoFit/>
          </a:bodyPr>
          <a:lstStyle/>
          <a:p>
            <a:r>
              <a:rPr lang="pt-BR" dirty="0"/>
              <a:t>40 cm</a:t>
            </a:r>
          </a:p>
        </p:txBody>
      </p:sp>
      <p:sp>
        <p:nvSpPr>
          <p:cNvPr id="49" name="Chave Direita 48"/>
          <p:cNvSpPr/>
          <p:nvPr/>
        </p:nvSpPr>
        <p:spPr>
          <a:xfrm rot="5400000">
            <a:off x="9218627" y="2649969"/>
            <a:ext cx="359788" cy="409198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61" name="Retângulo 60"/>
          <p:cNvSpPr/>
          <p:nvPr/>
        </p:nvSpPr>
        <p:spPr>
          <a:xfrm>
            <a:off x="9009621" y="5063635"/>
            <a:ext cx="870751" cy="369332"/>
          </a:xfrm>
          <a:prstGeom prst="rect">
            <a:avLst/>
          </a:prstGeom>
        </p:spPr>
        <p:txBody>
          <a:bodyPr wrap="none">
            <a:spAutoFit/>
          </a:bodyPr>
          <a:lstStyle/>
          <a:p>
            <a:r>
              <a:rPr lang="pt-BR" dirty="0"/>
              <a:t>120 cm</a:t>
            </a:r>
          </a:p>
        </p:txBody>
      </p:sp>
      <p:cxnSp>
        <p:nvCxnSpPr>
          <p:cNvPr id="8" name="Conector reto 7"/>
          <p:cNvCxnSpPr/>
          <p:nvPr/>
        </p:nvCxnSpPr>
        <p:spPr>
          <a:xfrm>
            <a:off x="9398521" y="2157070"/>
            <a:ext cx="0" cy="2088862"/>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flipH="1" flipV="1">
            <a:off x="9393588" y="4239933"/>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flipH="1" flipV="1">
            <a:off x="9402746" y="2161385"/>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2" name="Conector reto 61"/>
          <p:cNvCxnSpPr/>
          <p:nvPr/>
        </p:nvCxnSpPr>
        <p:spPr>
          <a:xfrm flipH="1" flipV="1">
            <a:off x="9402745" y="2275529"/>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3" name="Conector reto 62"/>
          <p:cNvCxnSpPr/>
          <p:nvPr/>
        </p:nvCxnSpPr>
        <p:spPr>
          <a:xfrm flipH="1" flipV="1">
            <a:off x="9403455" y="4113859"/>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sp>
        <p:nvSpPr>
          <p:cNvPr id="24" name="CaixaDeTexto 23"/>
          <p:cNvSpPr txBox="1"/>
          <p:nvPr/>
        </p:nvSpPr>
        <p:spPr>
          <a:xfrm>
            <a:off x="9310765" y="1277240"/>
            <a:ext cx="329031" cy="369332"/>
          </a:xfrm>
          <a:prstGeom prst="rect">
            <a:avLst/>
          </a:prstGeom>
          <a:noFill/>
        </p:spPr>
        <p:txBody>
          <a:bodyPr wrap="square" rtlCol="0">
            <a:spAutoFit/>
          </a:bodyPr>
          <a:lstStyle/>
          <a:p>
            <a:r>
              <a:rPr lang="pt-BR" dirty="0"/>
              <a:t>E</a:t>
            </a:r>
          </a:p>
        </p:txBody>
      </p:sp>
    </p:spTree>
    <p:extLst>
      <p:ext uri="{BB962C8B-B14F-4D97-AF65-F5344CB8AC3E}">
        <p14:creationId xmlns:p14="http://schemas.microsoft.com/office/powerpoint/2010/main" val="289844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eta para Baixo 18"/>
          <p:cNvSpPr/>
          <p:nvPr/>
        </p:nvSpPr>
        <p:spPr>
          <a:xfrm rot="10800000">
            <a:off x="5416890" y="2802982"/>
            <a:ext cx="152791" cy="389748"/>
          </a:xfrm>
          <a:prstGeom prst="downArrow">
            <a:avLst>
              <a:gd name="adj1" fmla="val 50000"/>
              <a:gd name="adj2" fmla="val 9038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p:nvSpPr>
        <p:spPr>
          <a:xfrm>
            <a:off x="370113" y="341205"/>
            <a:ext cx="11347269" cy="1077218"/>
          </a:xfrm>
          <a:prstGeom prst="rect">
            <a:avLst/>
          </a:prstGeom>
        </p:spPr>
        <p:txBody>
          <a:bodyPr wrap="square">
            <a:spAutoFit/>
          </a:bodyPr>
          <a:lstStyle/>
          <a:p>
            <a:pPr algn="just"/>
            <a:r>
              <a:rPr lang="pt-BR" sz="1600" dirty="0">
                <a:latin typeface="+mn-lt"/>
              </a:rPr>
              <a:t>1. (Unesp 2017)  No centro de uma placa de madeira, há um orifício no qual está encaixada uma lente delgada convergente de distância focal igual a 30 cm. Esta placa é colocada na vertical e um objeto luminoso é colocado frontalmente à lente, à distância de 40 cm.  No lado oposto, um espelho plano, também vertical e paralelo à placa de madeira, é disposto de modo a refletir a imagem nítida do objeto sobre a placa de madeira. A figura ilustra a montagem.</a:t>
            </a:r>
          </a:p>
        </p:txBody>
      </p:sp>
      <p:sp>
        <p:nvSpPr>
          <p:cNvPr id="3" name="Retângulo 2"/>
          <p:cNvSpPr/>
          <p:nvPr/>
        </p:nvSpPr>
        <p:spPr>
          <a:xfrm>
            <a:off x="370113" y="5554235"/>
            <a:ext cx="6589983" cy="584775"/>
          </a:xfrm>
          <a:prstGeom prst="rect">
            <a:avLst/>
          </a:prstGeom>
        </p:spPr>
        <p:txBody>
          <a:bodyPr wrap="square">
            <a:spAutoFit/>
          </a:bodyPr>
          <a:lstStyle/>
          <a:p>
            <a:r>
              <a:rPr lang="pt-BR" sz="1600" dirty="0">
                <a:latin typeface="+mn-lt"/>
              </a:rPr>
              <a:t>Nessa situação, o espelho plano se encontra em relação à placa de madeira a uma distância de </a:t>
            </a:r>
          </a:p>
        </p:txBody>
      </p:sp>
      <p:sp>
        <p:nvSpPr>
          <p:cNvPr id="4" name="Retângulo 3"/>
          <p:cNvSpPr/>
          <p:nvPr/>
        </p:nvSpPr>
        <p:spPr>
          <a:xfrm>
            <a:off x="459931" y="6159896"/>
            <a:ext cx="5780085" cy="338554"/>
          </a:xfrm>
          <a:prstGeom prst="rect">
            <a:avLst/>
          </a:prstGeom>
        </p:spPr>
        <p:txBody>
          <a:bodyPr wrap="square">
            <a:spAutoFit/>
          </a:bodyPr>
          <a:lstStyle/>
          <a:p>
            <a:r>
              <a:rPr lang="pt-BR" sz="1600" dirty="0">
                <a:latin typeface="+mn-lt"/>
              </a:rPr>
              <a:t>a)  70 cm  	b)  10 cm    c) 60 cm  	d) 30 cm 	e) 40 cm</a:t>
            </a:r>
          </a:p>
        </p:txBody>
      </p:sp>
      <p:pic>
        <p:nvPicPr>
          <p:cNvPr id="5" name="Imagem 4"/>
          <p:cNvPicPr/>
          <p:nvPr/>
        </p:nvPicPr>
        <p:blipFill>
          <a:blip r:embed="rId2">
            <a:extLst>
              <a:ext uri="{28A0092B-C50C-407E-A947-70E740481C1C}">
                <a14:useLocalDpi xmlns:a14="http://schemas.microsoft.com/office/drawing/2010/main" val="0"/>
              </a:ext>
            </a:extLst>
          </a:blip>
          <a:srcRect/>
          <a:stretch>
            <a:fillRect/>
          </a:stretch>
        </p:blipFill>
        <p:spPr bwMode="auto">
          <a:xfrm>
            <a:off x="427835" y="1532464"/>
            <a:ext cx="2639485" cy="1654656"/>
          </a:xfrm>
          <a:prstGeom prst="rect">
            <a:avLst/>
          </a:prstGeom>
          <a:noFill/>
          <a:ln>
            <a:noFill/>
          </a:ln>
        </p:spPr>
      </p:pic>
      <p:cxnSp>
        <p:nvCxnSpPr>
          <p:cNvPr id="7" name="Conector reto 6"/>
          <p:cNvCxnSpPr/>
          <p:nvPr/>
        </p:nvCxnSpPr>
        <p:spPr>
          <a:xfrm>
            <a:off x="4563283" y="3187120"/>
            <a:ext cx="7055249" cy="0"/>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de Seta Reta 11"/>
          <p:cNvCxnSpPr/>
          <p:nvPr/>
        </p:nvCxnSpPr>
        <p:spPr>
          <a:xfrm>
            <a:off x="7319325" y="2072889"/>
            <a:ext cx="26126" cy="21730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Elipse 14"/>
          <p:cNvSpPr/>
          <p:nvPr/>
        </p:nvSpPr>
        <p:spPr>
          <a:xfrm>
            <a:off x="5921306" y="3145873"/>
            <a:ext cx="88328" cy="10480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6" name="Elipse 15"/>
          <p:cNvSpPr/>
          <p:nvPr/>
        </p:nvSpPr>
        <p:spPr>
          <a:xfrm>
            <a:off x="8566286" y="3141517"/>
            <a:ext cx="88328" cy="10480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7" name="CaixaDeTexto 16"/>
          <p:cNvSpPr txBox="1"/>
          <p:nvPr/>
        </p:nvSpPr>
        <p:spPr>
          <a:xfrm>
            <a:off x="5840751" y="3386991"/>
            <a:ext cx="418633" cy="369332"/>
          </a:xfrm>
          <a:prstGeom prst="rect">
            <a:avLst/>
          </a:prstGeom>
          <a:noFill/>
        </p:spPr>
        <p:txBody>
          <a:bodyPr wrap="square" rtlCol="0">
            <a:spAutoFit/>
          </a:bodyPr>
          <a:lstStyle/>
          <a:p>
            <a:r>
              <a:rPr lang="pt-BR" dirty="0"/>
              <a:t>F</a:t>
            </a:r>
          </a:p>
        </p:txBody>
      </p:sp>
      <p:sp>
        <p:nvSpPr>
          <p:cNvPr id="18" name="CaixaDeTexto 17"/>
          <p:cNvSpPr txBox="1"/>
          <p:nvPr/>
        </p:nvSpPr>
        <p:spPr>
          <a:xfrm>
            <a:off x="8453469" y="2477443"/>
            <a:ext cx="418633" cy="369332"/>
          </a:xfrm>
          <a:prstGeom prst="rect">
            <a:avLst/>
          </a:prstGeom>
          <a:noFill/>
        </p:spPr>
        <p:txBody>
          <a:bodyPr wrap="square" rtlCol="0">
            <a:spAutoFit/>
          </a:bodyPr>
          <a:lstStyle/>
          <a:p>
            <a:r>
              <a:rPr lang="pt-BR" dirty="0"/>
              <a:t>F</a:t>
            </a:r>
          </a:p>
        </p:txBody>
      </p:sp>
      <p:sp>
        <p:nvSpPr>
          <p:cNvPr id="20" name="CaixaDeTexto 19"/>
          <p:cNvSpPr txBox="1"/>
          <p:nvPr/>
        </p:nvSpPr>
        <p:spPr>
          <a:xfrm>
            <a:off x="4816965" y="1651833"/>
            <a:ext cx="1442419" cy="338554"/>
          </a:xfrm>
          <a:prstGeom prst="rect">
            <a:avLst/>
          </a:prstGeom>
          <a:noFill/>
        </p:spPr>
        <p:txBody>
          <a:bodyPr wrap="square" rtlCol="0">
            <a:spAutoFit/>
          </a:bodyPr>
          <a:lstStyle/>
          <a:p>
            <a:r>
              <a:rPr lang="pt-BR" sz="1600" dirty="0"/>
              <a:t>L: Objeto real</a:t>
            </a:r>
          </a:p>
        </p:txBody>
      </p:sp>
      <p:sp>
        <p:nvSpPr>
          <p:cNvPr id="21" name="Retângulo 20"/>
          <p:cNvSpPr/>
          <p:nvPr/>
        </p:nvSpPr>
        <p:spPr>
          <a:xfrm>
            <a:off x="7141378" y="1269450"/>
            <a:ext cx="282450" cy="369332"/>
          </a:xfrm>
          <a:prstGeom prst="rect">
            <a:avLst/>
          </a:prstGeom>
        </p:spPr>
        <p:txBody>
          <a:bodyPr wrap="none">
            <a:spAutoFit/>
          </a:bodyPr>
          <a:lstStyle/>
          <a:p>
            <a:r>
              <a:rPr lang="pt-BR" dirty="0"/>
              <a:t>L</a:t>
            </a:r>
          </a:p>
        </p:txBody>
      </p:sp>
      <p:cxnSp>
        <p:nvCxnSpPr>
          <p:cNvPr id="23" name="Conector reto 22"/>
          <p:cNvCxnSpPr/>
          <p:nvPr/>
        </p:nvCxnSpPr>
        <p:spPr>
          <a:xfrm>
            <a:off x="5473337" y="2804326"/>
            <a:ext cx="1859051" cy="4661"/>
          </a:xfrm>
          <a:prstGeom prst="line">
            <a:avLst/>
          </a:prstGeom>
          <a:ln w="19050"/>
        </p:spPr>
        <p:style>
          <a:lnRef idx="1">
            <a:schemeClr val="dk1"/>
          </a:lnRef>
          <a:fillRef idx="0">
            <a:schemeClr val="dk1"/>
          </a:fillRef>
          <a:effectRef idx="0">
            <a:schemeClr val="dk1"/>
          </a:effectRef>
          <a:fontRef idx="minor">
            <a:schemeClr val="tx1"/>
          </a:fontRef>
        </p:style>
      </p:cxnSp>
      <p:sp>
        <p:nvSpPr>
          <p:cNvPr id="26" name="Triângulo isósceles 25"/>
          <p:cNvSpPr/>
          <p:nvPr/>
        </p:nvSpPr>
        <p:spPr>
          <a:xfrm rot="5400000">
            <a:off x="6165108" y="2759941"/>
            <a:ext cx="56277" cy="86097"/>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27" name="Conector reto 26"/>
          <p:cNvCxnSpPr/>
          <p:nvPr/>
        </p:nvCxnSpPr>
        <p:spPr>
          <a:xfrm>
            <a:off x="7332388" y="2808986"/>
            <a:ext cx="2061200" cy="625493"/>
          </a:xfrm>
          <a:prstGeom prst="line">
            <a:avLst/>
          </a:prstGeom>
          <a:ln w="19050"/>
        </p:spPr>
        <p:style>
          <a:lnRef idx="1">
            <a:schemeClr val="dk1"/>
          </a:lnRef>
          <a:fillRef idx="0">
            <a:schemeClr val="dk1"/>
          </a:fillRef>
          <a:effectRef idx="0">
            <a:schemeClr val="dk1"/>
          </a:effectRef>
          <a:fontRef idx="minor">
            <a:schemeClr val="tx1"/>
          </a:fontRef>
        </p:style>
      </p:cxnSp>
      <p:sp>
        <p:nvSpPr>
          <p:cNvPr id="29" name="Triângulo isósceles 28"/>
          <p:cNvSpPr/>
          <p:nvPr/>
        </p:nvSpPr>
        <p:spPr>
          <a:xfrm rot="6527902">
            <a:off x="8058175" y="2991851"/>
            <a:ext cx="60428" cy="7944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cxnSp>
        <p:nvCxnSpPr>
          <p:cNvPr id="30" name="Conector reto 29"/>
          <p:cNvCxnSpPr/>
          <p:nvPr/>
        </p:nvCxnSpPr>
        <p:spPr>
          <a:xfrm>
            <a:off x="5473337" y="2815940"/>
            <a:ext cx="3920251" cy="790578"/>
          </a:xfrm>
          <a:prstGeom prst="line">
            <a:avLst/>
          </a:prstGeom>
          <a:ln w="19050"/>
        </p:spPr>
        <p:style>
          <a:lnRef idx="1">
            <a:schemeClr val="dk1"/>
          </a:lnRef>
          <a:fillRef idx="0">
            <a:schemeClr val="dk1"/>
          </a:fillRef>
          <a:effectRef idx="0">
            <a:schemeClr val="dk1"/>
          </a:effectRef>
          <a:fontRef idx="minor">
            <a:schemeClr val="tx1"/>
          </a:fontRef>
        </p:style>
      </p:cxnSp>
      <p:sp>
        <p:nvSpPr>
          <p:cNvPr id="40" name="Triângulo isósceles 39"/>
          <p:cNvSpPr/>
          <p:nvPr/>
        </p:nvSpPr>
        <p:spPr>
          <a:xfrm rot="6052690">
            <a:off x="8286937" y="3361040"/>
            <a:ext cx="68396" cy="6705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41" name="Seta para Baixo 40"/>
          <p:cNvSpPr/>
          <p:nvPr/>
        </p:nvSpPr>
        <p:spPr>
          <a:xfrm rot="10800000" flipV="1">
            <a:off x="11281340" y="3192732"/>
            <a:ext cx="163174" cy="806984"/>
          </a:xfrm>
          <a:prstGeom prst="downArrow">
            <a:avLst>
              <a:gd name="adj1" fmla="val 50000"/>
              <a:gd name="adj2" fmla="val 10258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CaixaDeTexto 45"/>
          <p:cNvSpPr txBox="1"/>
          <p:nvPr/>
        </p:nvSpPr>
        <p:spPr>
          <a:xfrm>
            <a:off x="10390909" y="1626539"/>
            <a:ext cx="1578571" cy="338554"/>
          </a:xfrm>
          <a:prstGeom prst="rect">
            <a:avLst/>
          </a:prstGeom>
          <a:noFill/>
        </p:spPr>
        <p:txBody>
          <a:bodyPr wrap="square" rtlCol="0">
            <a:spAutoFit/>
          </a:bodyPr>
          <a:lstStyle/>
          <a:p>
            <a:r>
              <a:rPr lang="pt-BR" sz="1600" dirty="0"/>
              <a:t>L: imagem real</a:t>
            </a:r>
          </a:p>
        </p:txBody>
      </p:sp>
      <p:sp>
        <p:nvSpPr>
          <p:cNvPr id="47" name="Chave Direita 46"/>
          <p:cNvSpPr/>
          <p:nvPr/>
        </p:nvSpPr>
        <p:spPr>
          <a:xfrm rot="5400000">
            <a:off x="6255937" y="3816452"/>
            <a:ext cx="363774" cy="176300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48" name="CaixaDeTexto 47"/>
          <p:cNvSpPr txBox="1"/>
          <p:nvPr/>
        </p:nvSpPr>
        <p:spPr>
          <a:xfrm>
            <a:off x="6193246" y="5037076"/>
            <a:ext cx="1296104" cy="369332"/>
          </a:xfrm>
          <a:prstGeom prst="rect">
            <a:avLst/>
          </a:prstGeom>
          <a:noFill/>
        </p:spPr>
        <p:txBody>
          <a:bodyPr wrap="square" rtlCol="0">
            <a:spAutoFit/>
          </a:bodyPr>
          <a:lstStyle/>
          <a:p>
            <a:r>
              <a:rPr lang="pt-BR" dirty="0"/>
              <a:t>40 cm</a:t>
            </a:r>
          </a:p>
        </p:txBody>
      </p:sp>
      <p:sp>
        <p:nvSpPr>
          <p:cNvPr id="49" name="Chave Direita 48"/>
          <p:cNvSpPr/>
          <p:nvPr/>
        </p:nvSpPr>
        <p:spPr>
          <a:xfrm rot="5400000">
            <a:off x="9218627" y="2649969"/>
            <a:ext cx="359788" cy="409198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61" name="Retângulo 60"/>
          <p:cNvSpPr/>
          <p:nvPr/>
        </p:nvSpPr>
        <p:spPr>
          <a:xfrm>
            <a:off x="9009621" y="5063635"/>
            <a:ext cx="870751" cy="369332"/>
          </a:xfrm>
          <a:prstGeom prst="rect">
            <a:avLst/>
          </a:prstGeom>
        </p:spPr>
        <p:txBody>
          <a:bodyPr wrap="none">
            <a:spAutoFit/>
          </a:bodyPr>
          <a:lstStyle/>
          <a:p>
            <a:r>
              <a:rPr lang="pt-BR" dirty="0"/>
              <a:t>120 cm</a:t>
            </a:r>
          </a:p>
        </p:txBody>
      </p:sp>
      <p:cxnSp>
        <p:nvCxnSpPr>
          <p:cNvPr id="8" name="Conector reto 7"/>
          <p:cNvCxnSpPr/>
          <p:nvPr/>
        </p:nvCxnSpPr>
        <p:spPr>
          <a:xfrm>
            <a:off x="9398521" y="2157070"/>
            <a:ext cx="0" cy="2088862"/>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a:xfrm flipH="1" flipV="1">
            <a:off x="9393588" y="4239933"/>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a:xfrm flipH="1" flipV="1">
            <a:off x="9402746" y="2161385"/>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2" name="Conector reto 61"/>
          <p:cNvCxnSpPr/>
          <p:nvPr/>
        </p:nvCxnSpPr>
        <p:spPr>
          <a:xfrm flipH="1" flipV="1">
            <a:off x="9402745" y="2275529"/>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3" name="Conector reto 62"/>
          <p:cNvCxnSpPr/>
          <p:nvPr/>
        </p:nvCxnSpPr>
        <p:spPr>
          <a:xfrm flipH="1" flipV="1">
            <a:off x="9403455" y="4113859"/>
            <a:ext cx="225019" cy="2293"/>
          </a:xfrm>
          <a:prstGeom prst="line">
            <a:avLst/>
          </a:prstGeom>
          <a:ln w="22225">
            <a:solidFill>
              <a:srgbClr val="92D050"/>
            </a:solidFill>
          </a:ln>
        </p:spPr>
        <p:style>
          <a:lnRef idx="1">
            <a:schemeClr val="accent1"/>
          </a:lnRef>
          <a:fillRef idx="0">
            <a:schemeClr val="accent1"/>
          </a:fillRef>
          <a:effectRef idx="0">
            <a:schemeClr val="accent1"/>
          </a:effectRef>
          <a:fontRef idx="minor">
            <a:schemeClr val="tx1"/>
          </a:fontRef>
        </p:style>
      </p:cxnSp>
      <p:sp>
        <p:nvSpPr>
          <p:cNvPr id="24" name="CaixaDeTexto 23"/>
          <p:cNvSpPr txBox="1"/>
          <p:nvPr/>
        </p:nvSpPr>
        <p:spPr>
          <a:xfrm>
            <a:off x="9310765" y="1277240"/>
            <a:ext cx="329031" cy="369332"/>
          </a:xfrm>
          <a:prstGeom prst="rect">
            <a:avLst/>
          </a:prstGeom>
          <a:noFill/>
        </p:spPr>
        <p:txBody>
          <a:bodyPr wrap="square" rtlCol="0">
            <a:spAutoFit/>
          </a:bodyPr>
          <a:lstStyle/>
          <a:p>
            <a:r>
              <a:rPr lang="pt-BR" dirty="0"/>
              <a:t>E</a:t>
            </a:r>
          </a:p>
        </p:txBody>
      </p:sp>
      <p:cxnSp>
        <p:nvCxnSpPr>
          <p:cNvPr id="13" name="Conector reto 12"/>
          <p:cNvCxnSpPr>
            <a:endCxn id="41" idx="2"/>
          </p:cNvCxnSpPr>
          <p:nvPr/>
        </p:nvCxnSpPr>
        <p:spPr>
          <a:xfrm>
            <a:off x="9402745" y="3428653"/>
            <a:ext cx="1960182" cy="57106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9" name="Conector reto 38"/>
          <p:cNvCxnSpPr>
            <a:endCxn id="41" idx="2"/>
          </p:cNvCxnSpPr>
          <p:nvPr/>
        </p:nvCxnSpPr>
        <p:spPr>
          <a:xfrm>
            <a:off x="9402745" y="3616433"/>
            <a:ext cx="1960182" cy="38328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2" name="CaixaDeTexto 41"/>
          <p:cNvSpPr txBox="1"/>
          <p:nvPr/>
        </p:nvSpPr>
        <p:spPr>
          <a:xfrm>
            <a:off x="10382836" y="4130126"/>
            <a:ext cx="1809164" cy="336240"/>
          </a:xfrm>
          <a:prstGeom prst="rect">
            <a:avLst/>
          </a:prstGeom>
          <a:noFill/>
        </p:spPr>
        <p:txBody>
          <a:bodyPr wrap="square" rtlCol="0">
            <a:spAutoFit/>
          </a:bodyPr>
          <a:lstStyle/>
          <a:p>
            <a:r>
              <a:rPr lang="pt-BR" sz="1600" dirty="0"/>
              <a:t>E: Objeto virtual</a:t>
            </a:r>
          </a:p>
        </p:txBody>
      </p:sp>
      <p:cxnSp>
        <p:nvCxnSpPr>
          <p:cNvPr id="44" name="Conector reto 43"/>
          <p:cNvCxnSpPr>
            <a:endCxn id="50" idx="2"/>
          </p:cNvCxnSpPr>
          <p:nvPr/>
        </p:nvCxnSpPr>
        <p:spPr>
          <a:xfrm flipH="1">
            <a:off x="7342119" y="3443094"/>
            <a:ext cx="2044939" cy="551549"/>
          </a:xfrm>
          <a:prstGeom prst="line">
            <a:avLst/>
          </a:prstGeom>
          <a:ln w="19050"/>
        </p:spPr>
        <p:style>
          <a:lnRef idx="1">
            <a:schemeClr val="dk1"/>
          </a:lnRef>
          <a:fillRef idx="0">
            <a:schemeClr val="dk1"/>
          </a:fillRef>
          <a:effectRef idx="0">
            <a:schemeClr val="dk1"/>
          </a:effectRef>
          <a:fontRef idx="minor">
            <a:schemeClr val="tx1"/>
          </a:fontRef>
        </p:style>
      </p:cxnSp>
      <p:cxnSp>
        <p:nvCxnSpPr>
          <p:cNvPr id="45" name="Conector reto 44"/>
          <p:cNvCxnSpPr>
            <a:endCxn id="50" idx="2"/>
          </p:cNvCxnSpPr>
          <p:nvPr/>
        </p:nvCxnSpPr>
        <p:spPr>
          <a:xfrm flipH="1">
            <a:off x="7342119" y="3630458"/>
            <a:ext cx="2044939" cy="364185"/>
          </a:xfrm>
          <a:prstGeom prst="line">
            <a:avLst/>
          </a:prstGeom>
          <a:ln w="19050"/>
        </p:spPr>
        <p:style>
          <a:lnRef idx="1">
            <a:schemeClr val="dk1"/>
          </a:lnRef>
          <a:fillRef idx="0">
            <a:schemeClr val="dk1"/>
          </a:fillRef>
          <a:effectRef idx="0">
            <a:schemeClr val="dk1"/>
          </a:effectRef>
          <a:fontRef idx="minor">
            <a:schemeClr val="tx1"/>
          </a:fontRef>
        </p:style>
      </p:cxnSp>
      <p:sp>
        <p:nvSpPr>
          <p:cNvPr id="50" name="Seta para Baixo 49"/>
          <p:cNvSpPr/>
          <p:nvPr/>
        </p:nvSpPr>
        <p:spPr>
          <a:xfrm rot="10800000" flipV="1">
            <a:off x="7260532" y="3187659"/>
            <a:ext cx="163174" cy="806984"/>
          </a:xfrm>
          <a:prstGeom prst="downArrow">
            <a:avLst>
              <a:gd name="adj1" fmla="val 50000"/>
              <a:gd name="adj2" fmla="val 102588"/>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1" name="CaixaDeTexto 50"/>
          <p:cNvSpPr txBox="1"/>
          <p:nvPr/>
        </p:nvSpPr>
        <p:spPr>
          <a:xfrm>
            <a:off x="5596261" y="4127812"/>
            <a:ext cx="1578571" cy="338554"/>
          </a:xfrm>
          <a:prstGeom prst="rect">
            <a:avLst/>
          </a:prstGeom>
          <a:noFill/>
        </p:spPr>
        <p:txBody>
          <a:bodyPr wrap="square" rtlCol="0">
            <a:spAutoFit/>
          </a:bodyPr>
          <a:lstStyle/>
          <a:p>
            <a:r>
              <a:rPr lang="pt-BR" sz="1600" dirty="0"/>
              <a:t>E: imagem real</a:t>
            </a:r>
          </a:p>
        </p:txBody>
      </p:sp>
      <p:cxnSp>
        <p:nvCxnSpPr>
          <p:cNvPr id="36" name="Conector de Seta Reta 35"/>
          <p:cNvCxnSpPr/>
          <p:nvPr/>
        </p:nvCxnSpPr>
        <p:spPr>
          <a:xfrm>
            <a:off x="7423706" y="5708073"/>
            <a:ext cx="196335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Conector de Seta Reta 53"/>
          <p:cNvCxnSpPr/>
          <p:nvPr/>
        </p:nvCxnSpPr>
        <p:spPr>
          <a:xfrm>
            <a:off x="9395378" y="5708073"/>
            <a:ext cx="196335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a:off x="8030115" y="5717377"/>
            <a:ext cx="979506" cy="369332"/>
          </a:xfrm>
          <a:prstGeom prst="rect">
            <a:avLst/>
          </a:prstGeom>
          <a:noFill/>
        </p:spPr>
        <p:txBody>
          <a:bodyPr wrap="square" rtlCol="0">
            <a:spAutoFit/>
          </a:bodyPr>
          <a:lstStyle/>
          <a:p>
            <a:r>
              <a:rPr lang="pt-BR" dirty="0"/>
              <a:t>60 cm</a:t>
            </a:r>
          </a:p>
        </p:txBody>
      </p:sp>
      <p:sp>
        <p:nvSpPr>
          <p:cNvPr id="56" name="CaixaDeTexto 55"/>
          <p:cNvSpPr txBox="1"/>
          <p:nvPr/>
        </p:nvSpPr>
        <p:spPr>
          <a:xfrm>
            <a:off x="9901156" y="5721126"/>
            <a:ext cx="979506" cy="369332"/>
          </a:xfrm>
          <a:prstGeom prst="rect">
            <a:avLst/>
          </a:prstGeom>
          <a:noFill/>
        </p:spPr>
        <p:txBody>
          <a:bodyPr wrap="square" rtlCol="0">
            <a:spAutoFit/>
          </a:bodyPr>
          <a:lstStyle/>
          <a:p>
            <a:r>
              <a:rPr lang="pt-BR" dirty="0"/>
              <a:t>60 cm</a:t>
            </a:r>
          </a:p>
        </p:txBody>
      </p:sp>
      <p:sp>
        <p:nvSpPr>
          <p:cNvPr id="38" name="Retângulo Arredondado 37"/>
          <p:cNvSpPr/>
          <p:nvPr/>
        </p:nvSpPr>
        <p:spPr>
          <a:xfrm>
            <a:off x="1415480" y="6139010"/>
            <a:ext cx="850593" cy="359440"/>
          </a:xfrm>
          <a:prstGeom prst="round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9" name="Triângulo isósceles 58"/>
          <p:cNvSpPr/>
          <p:nvPr/>
        </p:nvSpPr>
        <p:spPr>
          <a:xfrm rot="15238451">
            <a:off x="8476522" y="3639271"/>
            <a:ext cx="60428" cy="7944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60" name="Triângulo isósceles 59"/>
          <p:cNvSpPr/>
          <p:nvPr/>
        </p:nvSpPr>
        <p:spPr>
          <a:xfrm rot="15634303">
            <a:off x="8518077" y="3742927"/>
            <a:ext cx="60428" cy="79444"/>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33436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500"/>
                                        <p:tgtEl>
                                          <p:spTgt spid="5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fade">
                                      <p:cBhvr>
                                        <p:cTn id="22" dur="500"/>
                                        <p:tgtEl>
                                          <p:spTgt spid="6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childTnLst>
                                </p:cTn>
                              </p:par>
                              <p:par>
                                <p:cTn id="38" presetID="10" presetClass="entr" presetSubtype="0" fill="hold"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500"/>
                                        <p:tgtEl>
                                          <p:spTgt spid="5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fade">
                                      <p:cBhvr>
                                        <p:cTn id="46" dur="500"/>
                                        <p:tgtEl>
                                          <p:spTgt spid="5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37" grpId="0"/>
      <p:bldP spid="56" grpId="0"/>
      <p:bldP spid="38" grpId="0" animBg="1"/>
      <p:bldP spid="59" grpId="0" animBg="1"/>
      <p:bldP spid="6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33398" y="285323"/>
            <a:ext cx="11112137" cy="646331"/>
          </a:xfrm>
          <a:prstGeom prst="rect">
            <a:avLst/>
          </a:prstGeom>
        </p:spPr>
        <p:txBody>
          <a:bodyPr wrap="square">
            <a:spAutoFit/>
          </a:bodyPr>
          <a:lstStyle/>
          <a:p>
            <a:pPr algn="just"/>
            <a:r>
              <a:rPr lang="pt-BR" dirty="0"/>
              <a:t>2. (UFPR) A figura a seguir é a representação esquemática de um sistema óptico formado por duas lentes convergentes, separadas por 50 cm. As distâncias focais das lentes 1 e 2 são, respectivamente, 10 cm e 15 cm.</a:t>
            </a:r>
          </a:p>
        </p:txBody>
      </p:sp>
      <p:sp>
        <p:nvSpPr>
          <p:cNvPr id="5" name="Retângulo 4"/>
          <p:cNvSpPr/>
          <p:nvPr/>
        </p:nvSpPr>
        <p:spPr>
          <a:xfrm>
            <a:off x="409302" y="3582462"/>
            <a:ext cx="11360330" cy="369332"/>
          </a:xfrm>
          <a:prstGeom prst="rect">
            <a:avLst/>
          </a:prstGeom>
        </p:spPr>
        <p:txBody>
          <a:bodyPr wrap="square">
            <a:spAutoFit/>
          </a:bodyPr>
          <a:lstStyle/>
          <a:p>
            <a:r>
              <a:rPr lang="pt-BR" dirty="0"/>
              <a:t>Utiliza-se um lápis com 4 cm de comprimento como objeto, o qual é posicionado a 15 cm da lente 1.</a:t>
            </a:r>
          </a:p>
        </p:txBody>
      </p:sp>
      <p:sp>
        <p:nvSpPr>
          <p:cNvPr id="6" name="Retângulo 5"/>
          <p:cNvSpPr/>
          <p:nvPr/>
        </p:nvSpPr>
        <p:spPr>
          <a:xfrm>
            <a:off x="409302" y="4108829"/>
            <a:ext cx="10537372" cy="923330"/>
          </a:xfrm>
          <a:prstGeom prst="rect">
            <a:avLst/>
          </a:prstGeom>
        </p:spPr>
        <p:txBody>
          <a:bodyPr wrap="square">
            <a:spAutoFit/>
          </a:bodyPr>
          <a:lstStyle/>
          <a:p>
            <a:r>
              <a:rPr lang="pt-BR" dirty="0"/>
              <a:t>Com base nesses dados:</a:t>
            </a:r>
          </a:p>
          <a:p>
            <a:endParaRPr lang="pt-BR" dirty="0"/>
          </a:p>
          <a:p>
            <a:r>
              <a:rPr lang="pt-BR" dirty="0"/>
              <a:t>a) Determine a posição da imagem formada pelo sistema de lentes.</a:t>
            </a:r>
          </a:p>
        </p:txBody>
      </p:sp>
      <p:sp>
        <p:nvSpPr>
          <p:cNvPr id="7" name="Retângulo 6"/>
          <p:cNvSpPr/>
          <p:nvPr/>
        </p:nvSpPr>
        <p:spPr>
          <a:xfrm>
            <a:off x="409302" y="5189194"/>
            <a:ext cx="11782698" cy="646331"/>
          </a:xfrm>
          <a:prstGeom prst="rect">
            <a:avLst/>
          </a:prstGeom>
        </p:spPr>
        <p:txBody>
          <a:bodyPr wrap="square">
            <a:spAutoFit/>
          </a:bodyPr>
          <a:lstStyle/>
          <a:p>
            <a:r>
              <a:rPr lang="pt-BR" dirty="0"/>
              <a:t>b) Determine o tamanho da imagem formada pelo sistema. Ela é direita ou invertida em relação ao objeto? Justifique sua resposta.</a:t>
            </a:r>
          </a:p>
        </p:txBody>
      </p:sp>
      <p:sp>
        <p:nvSpPr>
          <p:cNvPr id="8" name="Retângulo 7"/>
          <p:cNvSpPr/>
          <p:nvPr/>
        </p:nvSpPr>
        <p:spPr>
          <a:xfrm>
            <a:off x="409302" y="5885710"/>
            <a:ext cx="11782699" cy="646331"/>
          </a:xfrm>
          <a:prstGeom prst="rect">
            <a:avLst/>
          </a:prstGeom>
        </p:spPr>
        <p:txBody>
          <a:bodyPr wrap="square">
            <a:spAutoFit/>
          </a:bodyPr>
          <a:lstStyle/>
          <a:p>
            <a:r>
              <a:rPr lang="pt-BR" dirty="0"/>
              <a:t>c) Empregando a representação de raios, faça um desenho em escala, mostrando a localização e o tamanho da imagem formada pelo sistema.</a:t>
            </a:r>
          </a:p>
        </p:txBody>
      </p:sp>
      <p:pic>
        <p:nvPicPr>
          <p:cNvPr id="9" name="Imagem 8"/>
          <p:cNvPicPr>
            <a:picLocks noChangeAspect="1"/>
          </p:cNvPicPr>
          <p:nvPr/>
        </p:nvPicPr>
        <p:blipFill>
          <a:blip r:embed="rId2"/>
          <a:stretch>
            <a:fillRect/>
          </a:stretch>
        </p:blipFill>
        <p:spPr>
          <a:xfrm>
            <a:off x="3879668" y="1088949"/>
            <a:ext cx="3357155" cy="2178923"/>
          </a:xfrm>
          <a:prstGeom prst="rect">
            <a:avLst/>
          </a:prstGeom>
        </p:spPr>
      </p:pic>
    </p:spTree>
    <p:extLst>
      <p:ext uri="{BB962C8B-B14F-4D97-AF65-F5344CB8AC3E}">
        <p14:creationId xmlns:p14="http://schemas.microsoft.com/office/powerpoint/2010/main" val="133293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09302" y="299833"/>
            <a:ext cx="11112137" cy="646331"/>
          </a:xfrm>
          <a:prstGeom prst="rect">
            <a:avLst/>
          </a:prstGeom>
        </p:spPr>
        <p:txBody>
          <a:bodyPr wrap="square">
            <a:spAutoFit/>
          </a:bodyPr>
          <a:lstStyle/>
          <a:p>
            <a:pPr algn="just"/>
            <a:r>
              <a:rPr lang="pt-BR" dirty="0"/>
              <a:t>2. (UFPR) A figura a seguir é a representação esquemática de um sistema óptico formado por duas lentes convergentes, separadas por 50 cm. As distâncias focais das lentes 1 e 2 são, respectivamente, 10 cm e 15 cm.</a:t>
            </a:r>
          </a:p>
        </p:txBody>
      </p:sp>
      <p:sp>
        <p:nvSpPr>
          <p:cNvPr id="5" name="Retângulo 4"/>
          <p:cNvSpPr/>
          <p:nvPr/>
        </p:nvSpPr>
        <p:spPr>
          <a:xfrm>
            <a:off x="409302" y="1361776"/>
            <a:ext cx="11360330" cy="369332"/>
          </a:xfrm>
          <a:prstGeom prst="rect">
            <a:avLst/>
          </a:prstGeom>
        </p:spPr>
        <p:txBody>
          <a:bodyPr wrap="square">
            <a:spAutoFit/>
          </a:bodyPr>
          <a:lstStyle/>
          <a:p>
            <a:r>
              <a:rPr lang="pt-BR" dirty="0"/>
              <a:t>Utiliza-se um lápis com 4 cm de comprimento como objeto, o qual é posicionado a 15 cm da lente 1.</a:t>
            </a:r>
          </a:p>
        </p:txBody>
      </p:sp>
      <p:sp>
        <p:nvSpPr>
          <p:cNvPr id="6" name="Retângulo 5"/>
          <p:cNvSpPr/>
          <p:nvPr/>
        </p:nvSpPr>
        <p:spPr>
          <a:xfrm>
            <a:off x="409302" y="1888143"/>
            <a:ext cx="10537372" cy="923330"/>
          </a:xfrm>
          <a:prstGeom prst="rect">
            <a:avLst/>
          </a:prstGeom>
        </p:spPr>
        <p:txBody>
          <a:bodyPr wrap="square">
            <a:spAutoFit/>
          </a:bodyPr>
          <a:lstStyle/>
          <a:p>
            <a:r>
              <a:rPr lang="pt-BR" dirty="0"/>
              <a:t>Com base nesses dados:</a:t>
            </a:r>
          </a:p>
          <a:p>
            <a:endParaRPr lang="pt-BR" dirty="0"/>
          </a:p>
          <a:p>
            <a:r>
              <a:rPr lang="pt-BR" dirty="0"/>
              <a:t>a) Determine a posição da imagem formada pelo sistema de lentes.</a:t>
            </a:r>
          </a:p>
        </p:txBody>
      </p:sp>
      <p:sp>
        <p:nvSpPr>
          <p:cNvPr id="2" name="CaixaDeTexto 1"/>
          <p:cNvSpPr txBox="1"/>
          <p:nvPr/>
        </p:nvSpPr>
        <p:spPr>
          <a:xfrm>
            <a:off x="209006" y="2968508"/>
            <a:ext cx="2743200" cy="369332"/>
          </a:xfrm>
          <a:prstGeom prst="rect">
            <a:avLst/>
          </a:prstGeom>
          <a:noFill/>
        </p:spPr>
        <p:txBody>
          <a:bodyPr wrap="square" rtlCol="0">
            <a:spAutoFit/>
          </a:bodyPr>
          <a:lstStyle/>
          <a:p>
            <a:r>
              <a:rPr lang="pt-BR" dirty="0"/>
              <a:t>Lente 1</a:t>
            </a:r>
          </a:p>
        </p:txBody>
      </p:sp>
      <mc:AlternateContent xmlns:mc="http://schemas.openxmlformats.org/markup-compatibility/2006" xmlns:a14="http://schemas.microsoft.com/office/drawing/2010/main">
        <mc:Choice Requires="a14">
          <p:sp>
            <p:nvSpPr>
              <p:cNvPr id="3" name="CaixaDeTexto 2"/>
              <p:cNvSpPr txBox="1"/>
              <p:nvPr/>
            </p:nvSpPr>
            <p:spPr>
              <a:xfrm>
                <a:off x="209006" y="3491023"/>
                <a:ext cx="1619794" cy="923330"/>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f</m:t>
                        </m:r>
                      </m:e>
                      <m:sub>
                        <m:r>
                          <a:rPr lang="pt-BR" b="0" i="0" smtClean="0">
                            <a:latin typeface="Cambria Math" panose="02040503050406030204" pitchFamily="18" charset="0"/>
                          </a:rPr>
                          <m:t>1</m:t>
                        </m:r>
                      </m:sub>
                    </m:sSub>
                  </m:oMath>
                </a14:m>
                <a:r>
                  <a:rPr lang="pt-BR" dirty="0"/>
                  <a:t> = 10 cm</a:t>
                </a:r>
              </a:p>
              <a:p>
                <a:pPr marL="285750" indent="-285750">
                  <a:buFont typeface="Arial" panose="020B0604020202020204" pitchFamily="34" charset="0"/>
                  <a:buChar char="•"/>
                </a:pPr>
                <a14:m>
                  <m:oMath xmlns:m="http://schemas.openxmlformats.org/officeDocument/2006/math">
                    <m:sSub>
                      <m:sSubPr>
                        <m:ctrlPr>
                          <a:rPr lang="pt-BR" i="1">
                            <a:latin typeface="Cambria Math" panose="02040503050406030204" pitchFamily="18" charset="0"/>
                          </a:rPr>
                        </m:ctrlPr>
                      </m:sSubPr>
                      <m:e>
                        <m:r>
                          <m:rPr>
                            <m:sty m:val="p"/>
                          </m:rPr>
                          <a:rPr lang="pt-BR" b="0" i="0" smtClean="0">
                            <a:latin typeface="Cambria Math" panose="02040503050406030204" pitchFamily="18" charset="0"/>
                          </a:rPr>
                          <m:t>p</m:t>
                        </m:r>
                      </m:e>
                      <m:sub>
                        <m:r>
                          <a:rPr lang="pt-BR" i="0">
                            <a:latin typeface="Cambria Math" panose="02040503050406030204" pitchFamily="18" charset="0"/>
                          </a:rPr>
                          <m:t>1</m:t>
                        </m:r>
                      </m:sub>
                    </m:sSub>
                  </m:oMath>
                </a14:m>
                <a:r>
                  <a:rPr lang="pt-BR" dirty="0"/>
                  <a:t> = 15 cm</a:t>
                </a:r>
              </a:p>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p</m:t>
                        </m:r>
                        <m:r>
                          <a:rPr lang="pt-BR" b="0" i="0" smtClean="0">
                            <a:latin typeface="Cambria Math" panose="02040503050406030204" pitchFamily="18" charset="0"/>
                          </a:rPr>
                          <m:t>′</m:t>
                        </m:r>
                      </m:e>
                      <m:sub>
                        <m:r>
                          <a:rPr lang="pt-BR" b="0" i="0" smtClean="0">
                            <a:latin typeface="Cambria Math" panose="02040503050406030204" pitchFamily="18" charset="0"/>
                          </a:rPr>
                          <m:t>1</m:t>
                        </m:r>
                      </m:sub>
                    </m:sSub>
                  </m:oMath>
                </a14:m>
                <a:r>
                  <a:rPr lang="pt-BR" dirty="0"/>
                  <a:t> = ?</a:t>
                </a:r>
              </a:p>
            </p:txBody>
          </p:sp>
        </mc:Choice>
        <mc:Fallback xmlns="">
          <p:sp>
            <p:nvSpPr>
              <p:cNvPr id="3" name="CaixaDeTexto 2"/>
              <p:cNvSpPr txBox="1">
                <a:spLocks noRot="1" noChangeAspect="1" noMove="1" noResize="1" noEditPoints="1" noAdjustHandles="1" noChangeArrowheads="1" noChangeShapeType="1" noTextEdit="1"/>
              </p:cNvSpPr>
              <p:nvPr/>
            </p:nvSpPr>
            <p:spPr>
              <a:xfrm>
                <a:off x="209006" y="3491023"/>
                <a:ext cx="1619794" cy="923330"/>
              </a:xfrm>
              <a:prstGeom prst="rect">
                <a:avLst/>
              </a:prstGeom>
              <a:blipFill>
                <a:blip r:embed="rId2"/>
                <a:stretch>
                  <a:fillRect l="-2256" t="-3974" b="-993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0" name="CaixaDeTexto 9"/>
              <p:cNvSpPr txBox="1"/>
              <p:nvPr/>
            </p:nvSpPr>
            <p:spPr>
              <a:xfrm>
                <a:off x="1867989" y="3538810"/>
                <a:ext cx="1750422" cy="660822"/>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sSub>
                          <m:sSubPr>
                            <m:ctrlPr>
                              <a:rPr lang="pt-BR" sz="2400" i="1" smtClean="0">
                                <a:latin typeface="Cambria Math" panose="02040503050406030204" pitchFamily="18" charset="0"/>
                              </a:rPr>
                            </m:ctrlPr>
                          </m:sSubPr>
                          <m:e>
                            <m:r>
                              <m:rPr>
                                <m:sty m:val="p"/>
                              </m:rPr>
                              <a:rPr lang="pt-BR" sz="2400" b="0" i="0" smtClean="0">
                                <a:latin typeface="Cambria Math" panose="02040503050406030204" pitchFamily="18" charset="0"/>
                              </a:rPr>
                              <m:t>f</m:t>
                            </m:r>
                          </m:e>
                          <m:sub>
                            <m:r>
                              <a:rPr lang="pt-BR" sz="2400" b="0" i="0" smtClean="0">
                                <a:latin typeface="Cambria Math" panose="02040503050406030204" pitchFamily="18" charset="0"/>
                              </a:rPr>
                              <m:t>1</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b="0" i="0" smtClean="0">
                                <a:latin typeface="Cambria Math" panose="02040503050406030204" pitchFamily="18" charset="0"/>
                              </a:rPr>
                              <m:t>p</m:t>
                            </m:r>
                          </m:e>
                          <m:sub>
                            <m:r>
                              <a:rPr lang="pt-BR" sz="2400" i="0">
                                <a:latin typeface="Cambria Math" panose="02040503050406030204" pitchFamily="18" charset="0"/>
                              </a:rPr>
                              <m:t>1</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b="0" i="0" smtClean="0">
                                <a:latin typeface="Cambria Math" panose="02040503050406030204" pitchFamily="18" charset="0"/>
                              </a:rPr>
                              <m:t>p</m:t>
                            </m:r>
                            <m:r>
                              <a:rPr lang="pt-BR" sz="2400" b="0" i="0" smtClean="0">
                                <a:latin typeface="Cambria Math" panose="02040503050406030204" pitchFamily="18" charset="0"/>
                              </a:rPr>
                              <m:t>′</m:t>
                            </m:r>
                          </m:e>
                          <m:sub>
                            <m:r>
                              <a:rPr lang="pt-BR" sz="2400" i="0">
                                <a:latin typeface="Cambria Math" panose="02040503050406030204" pitchFamily="18" charset="0"/>
                              </a:rPr>
                              <m:t>1</m:t>
                            </m:r>
                          </m:sub>
                        </m:sSub>
                      </m:den>
                    </m:f>
                  </m:oMath>
                </a14:m>
                <a:endParaRPr lang="pt-BR" sz="2400" dirty="0"/>
              </a:p>
            </p:txBody>
          </p:sp>
        </mc:Choice>
        <mc:Fallback xmlns="">
          <p:sp>
            <p:nvSpPr>
              <p:cNvPr id="10" name="CaixaDeTexto 9"/>
              <p:cNvSpPr txBox="1">
                <a:spLocks noRot="1" noChangeAspect="1" noMove="1" noResize="1" noEditPoints="1" noAdjustHandles="1" noChangeArrowheads="1" noChangeShapeType="1" noTextEdit="1"/>
              </p:cNvSpPr>
              <p:nvPr/>
            </p:nvSpPr>
            <p:spPr>
              <a:xfrm>
                <a:off x="1867989" y="3538810"/>
                <a:ext cx="1750422" cy="660822"/>
              </a:xfrm>
              <a:prstGeom prst="rect">
                <a:avLst/>
              </a:prstGeom>
              <a:blipFill>
                <a:blip r:embed="rId3"/>
                <a:stretch>
                  <a:fillRect b="-2778"/>
                </a:stretch>
              </a:blipFill>
            </p:spPr>
            <p:txBody>
              <a:bodyPr/>
              <a:lstStyle/>
              <a:p>
                <a:r>
                  <a:rPr lang="pt-BR">
                    <a:noFill/>
                  </a:rPr>
                  <a:t> </a:t>
                </a:r>
              </a:p>
            </p:txBody>
          </p:sp>
        </mc:Fallback>
      </mc:AlternateContent>
      <p:sp>
        <p:nvSpPr>
          <p:cNvPr id="11" name="Seta para a Direita 10"/>
          <p:cNvSpPr/>
          <p:nvPr/>
        </p:nvSpPr>
        <p:spPr>
          <a:xfrm>
            <a:off x="3638599" y="3762155"/>
            <a:ext cx="403762" cy="21413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2" name="CaixaDeTexto 11"/>
              <p:cNvSpPr txBox="1"/>
              <p:nvPr/>
            </p:nvSpPr>
            <p:spPr>
              <a:xfrm>
                <a:off x="4214949" y="3538809"/>
                <a:ext cx="1750422" cy="674224"/>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r>
                          <a:rPr lang="pt-BR" sz="2400" b="0" i="0" smtClean="0">
                            <a:latin typeface="Cambria Math" panose="02040503050406030204" pitchFamily="18" charset="0"/>
                          </a:rPr>
                          <m:t>10</m:t>
                        </m:r>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r>
                          <a:rPr lang="pt-BR" sz="2400" i="1" smtClean="0">
                            <a:latin typeface="Cambria Math" panose="02040503050406030204" pitchFamily="18" charset="0"/>
                          </a:rPr>
                          <m:t>1</m:t>
                        </m:r>
                        <m:r>
                          <a:rPr lang="pt-BR" sz="2400" b="0" i="1" smtClean="0">
                            <a:latin typeface="Cambria Math" panose="02040503050406030204" pitchFamily="18" charset="0"/>
                          </a:rPr>
                          <m:t>5</m:t>
                        </m:r>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b="0" i="0" smtClean="0">
                                <a:latin typeface="Cambria Math" panose="02040503050406030204" pitchFamily="18" charset="0"/>
                              </a:rPr>
                              <m:t>p</m:t>
                            </m:r>
                            <m:r>
                              <a:rPr lang="pt-BR" sz="2400" b="0" i="0" smtClean="0">
                                <a:latin typeface="Cambria Math" panose="02040503050406030204" pitchFamily="18" charset="0"/>
                              </a:rPr>
                              <m:t>′</m:t>
                            </m:r>
                          </m:e>
                          <m:sub>
                            <m:r>
                              <a:rPr lang="pt-BR" sz="2400" i="0">
                                <a:latin typeface="Cambria Math" panose="02040503050406030204" pitchFamily="18" charset="0"/>
                              </a:rPr>
                              <m:t>1</m:t>
                            </m:r>
                          </m:sub>
                        </m:sSub>
                      </m:den>
                    </m:f>
                  </m:oMath>
                </a14:m>
                <a:endParaRPr lang="pt-BR" sz="2400" dirty="0"/>
              </a:p>
            </p:txBody>
          </p:sp>
        </mc:Choice>
        <mc:Fallback xmlns="">
          <p:sp>
            <p:nvSpPr>
              <p:cNvPr id="12" name="CaixaDeTexto 11"/>
              <p:cNvSpPr txBox="1">
                <a:spLocks noRot="1" noChangeAspect="1" noMove="1" noResize="1" noEditPoints="1" noAdjustHandles="1" noChangeArrowheads="1" noChangeShapeType="1" noTextEdit="1"/>
              </p:cNvSpPr>
              <p:nvPr/>
            </p:nvSpPr>
            <p:spPr>
              <a:xfrm>
                <a:off x="4214949" y="3538809"/>
                <a:ext cx="1750422" cy="674224"/>
              </a:xfrm>
              <a:prstGeom prst="rect">
                <a:avLst/>
              </a:prstGeom>
              <a:blipFill>
                <a:blip r:embed="rId4"/>
                <a:stretch>
                  <a:fillRect b="-909"/>
                </a:stretch>
              </a:blipFill>
            </p:spPr>
            <p:txBody>
              <a:bodyPr/>
              <a:lstStyle/>
              <a:p>
                <a:r>
                  <a:rPr lang="pt-BR">
                    <a:noFill/>
                  </a:rPr>
                  <a:t> </a:t>
                </a:r>
              </a:p>
            </p:txBody>
          </p:sp>
        </mc:Fallback>
      </mc:AlternateContent>
      <p:sp>
        <p:nvSpPr>
          <p:cNvPr id="13" name="Seta para a Direita 12"/>
          <p:cNvSpPr/>
          <p:nvPr/>
        </p:nvSpPr>
        <p:spPr>
          <a:xfrm>
            <a:off x="6009508" y="3725947"/>
            <a:ext cx="403762" cy="23554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4" name="CaixaDeTexto 13"/>
              <p:cNvSpPr txBox="1"/>
              <p:nvPr/>
            </p:nvSpPr>
            <p:spPr>
              <a:xfrm>
                <a:off x="6653348" y="3532927"/>
                <a:ext cx="1750422" cy="660822"/>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a:latin typeface="Cambria Math" panose="02040503050406030204" pitchFamily="18" charset="0"/>
                              </a:rPr>
                              <m:t>p</m:t>
                            </m:r>
                            <m:r>
                              <a:rPr lang="pt-BR" sz="2400">
                                <a:latin typeface="Cambria Math" panose="02040503050406030204" pitchFamily="18" charset="0"/>
                              </a:rPr>
                              <m:t>′</m:t>
                            </m:r>
                          </m:e>
                          <m:sub>
                            <m:r>
                              <a:rPr lang="pt-BR" sz="2400">
                                <a:latin typeface="Cambria Math" panose="02040503050406030204" pitchFamily="18" charset="0"/>
                              </a:rPr>
                              <m:t>1</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r>
                          <a:rPr lang="pt-BR" sz="2400" i="1" smtClean="0">
                            <a:latin typeface="Cambria Math" panose="02040503050406030204" pitchFamily="18" charset="0"/>
                          </a:rPr>
                          <m:t>1</m:t>
                        </m:r>
                        <m:r>
                          <a:rPr lang="pt-BR" sz="2400" b="0" i="1" smtClean="0">
                            <a:latin typeface="Cambria Math" panose="02040503050406030204" pitchFamily="18" charset="0"/>
                          </a:rPr>
                          <m:t>0</m:t>
                        </m:r>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r>
                          <a:rPr lang="pt-BR" sz="2400" b="0" i="0" smtClean="0">
                            <a:latin typeface="Cambria Math" panose="02040503050406030204" pitchFamily="18" charset="0"/>
                          </a:rPr>
                          <m:t>15</m:t>
                        </m:r>
                      </m:den>
                    </m:f>
                  </m:oMath>
                </a14:m>
                <a:r>
                  <a:rPr lang="pt-BR" sz="2400" dirty="0"/>
                  <a:t> </a:t>
                </a:r>
              </a:p>
            </p:txBody>
          </p:sp>
        </mc:Choice>
        <mc:Fallback xmlns="">
          <p:sp>
            <p:nvSpPr>
              <p:cNvPr id="14" name="CaixaDeTexto 13"/>
              <p:cNvSpPr txBox="1">
                <a:spLocks noRot="1" noChangeAspect="1" noMove="1" noResize="1" noEditPoints="1" noAdjustHandles="1" noChangeArrowheads="1" noChangeShapeType="1" noTextEdit="1"/>
              </p:cNvSpPr>
              <p:nvPr/>
            </p:nvSpPr>
            <p:spPr>
              <a:xfrm>
                <a:off x="6653348" y="3532927"/>
                <a:ext cx="1750422" cy="660822"/>
              </a:xfrm>
              <a:prstGeom prst="rect">
                <a:avLst/>
              </a:prstGeom>
              <a:blipFill>
                <a:blip r:embed="rId5"/>
                <a:stretch>
                  <a:fillRect b="-2778"/>
                </a:stretch>
              </a:blipFill>
            </p:spPr>
            <p:txBody>
              <a:bodyPr/>
              <a:lstStyle/>
              <a:p>
                <a:r>
                  <a:rPr lang="pt-BR">
                    <a:noFill/>
                  </a:rPr>
                  <a:t> </a:t>
                </a:r>
              </a:p>
            </p:txBody>
          </p:sp>
        </mc:Fallback>
      </mc:AlternateContent>
      <p:sp>
        <p:nvSpPr>
          <p:cNvPr id="15" name="Seta para a Direita 14"/>
          <p:cNvSpPr/>
          <p:nvPr/>
        </p:nvSpPr>
        <p:spPr>
          <a:xfrm>
            <a:off x="8391304" y="3733642"/>
            <a:ext cx="403762" cy="23554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6" name="CaixaDeTexto 15"/>
              <p:cNvSpPr txBox="1"/>
              <p:nvPr/>
            </p:nvSpPr>
            <p:spPr>
              <a:xfrm>
                <a:off x="9015551" y="3535993"/>
                <a:ext cx="1750422" cy="660822"/>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a:latin typeface="Cambria Math" panose="02040503050406030204" pitchFamily="18" charset="0"/>
                              </a:rPr>
                              <m:t>p</m:t>
                            </m:r>
                            <m:r>
                              <a:rPr lang="pt-BR" sz="2400">
                                <a:latin typeface="Cambria Math" panose="02040503050406030204" pitchFamily="18" charset="0"/>
                              </a:rPr>
                              <m:t>′</m:t>
                            </m:r>
                          </m:e>
                          <m:sub>
                            <m:r>
                              <a:rPr lang="pt-BR" sz="2400">
                                <a:latin typeface="Cambria Math" panose="02040503050406030204" pitchFamily="18" charset="0"/>
                              </a:rPr>
                              <m:t>1</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b="0" i="0" smtClean="0">
                            <a:latin typeface="Cambria Math" panose="02040503050406030204" pitchFamily="18" charset="0"/>
                          </a:rPr>
                          <m:t>3−2</m:t>
                        </m:r>
                      </m:num>
                      <m:den>
                        <m:r>
                          <a:rPr lang="pt-BR" sz="2400" i="1" smtClean="0">
                            <a:latin typeface="Cambria Math" panose="02040503050406030204" pitchFamily="18" charset="0"/>
                          </a:rPr>
                          <m:t>3</m:t>
                        </m:r>
                        <m:r>
                          <a:rPr lang="pt-BR" sz="2400" b="0" i="1" smtClean="0">
                            <a:latin typeface="Cambria Math" panose="02040503050406030204" pitchFamily="18" charset="0"/>
                          </a:rPr>
                          <m:t>0</m:t>
                        </m:r>
                      </m:den>
                    </m:f>
                  </m:oMath>
                </a14:m>
                <a:endParaRPr lang="pt-BR" sz="2400" dirty="0"/>
              </a:p>
            </p:txBody>
          </p:sp>
        </mc:Choice>
        <mc:Fallback xmlns="">
          <p:sp>
            <p:nvSpPr>
              <p:cNvPr id="16" name="CaixaDeTexto 15"/>
              <p:cNvSpPr txBox="1">
                <a:spLocks noRot="1" noChangeAspect="1" noMove="1" noResize="1" noEditPoints="1" noAdjustHandles="1" noChangeArrowheads="1" noChangeShapeType="1" noTextEdit="1"/>
              </p:cNvSpPr>
              <p:nvPr/>
            </p:nvSpPr>
            <p:spPr>
              <a:xfrm>
                <a:off x="9015551" y="3535993"/>
                <a:ext cx="1750422" cy="660822"/>
              </a:xfrm>
              <a:prstGeom prst="rect">
                <a:avLst/>
              </a:prstGeom>
              <a:blipFill>
                <a:blip r:embed="rId6"/>
                <a:stretch>
                  <a:fillRect b="-2778"/>
                </a:stretch>
              </a:blipFill>
            </p:spPr>
            <p:txBody>
              <a:bodyPr/>
              <a:lstStyle/>
              <a:p>
                <a:r>
                  <a:rPr lang="pt-BR">
                    <a:noFill/>
                  </a:rPr>
                  <a:t> </a:t>
                </a:r>
              </a:p>
            </p:txBody>
          </p:sp>
        </mc:Fallback>
      </mc:AlternateContent>
      <p:sp>
        <p:nvSpPr>
          <p:cNvPr id="17" name="Seta para a Direita 16"/>
          <p:cNvSpPr/>
          <p:nvPr/>
        </p:nvSpPr>
        <p:spPr>
          <a:xfrm>
            <a:off x="10393574" y="3770916"/>
            <a:ext cx="403762" cy="23554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8" name="Retângulo 17"/>
              <p:cNvSpPr/>
              <p:nvPr/>
            </p:nvSpPr>
            <p:spPr>
              <a:xfrm>
                <a:off x="10850178" y="3683807"/>
                <a:ext cx="1264513" cy="369332"/>
              </a:xfrm>
              <a:prstGeom prst="rect">
                <a:avLst/>
              </a:prstGeom>
            </p:spPr>
            <p:txBody>
              <a:bodyPr wrap="none">
                <a:spAutoFit/>
              </a:bodyPr>
              <a:lstStyle/>
              <a:p>
                <a14:m>
                  <m:oMath xmlns:m="http://schemas.openxmlformats.org/officeDocument/2006/math">
                    <m:sSub>
                      <m:sSubPr>
                        <m:ctrlPr>
                          <a:rPr lang="pt-BR" i="1">
                            <a:latin typeface="Cambria Math" panose="02040503050406030204" pitchFamily="18" charset="0"/>
                          </a:rPr>
                        </m:ctrlPr>
                      </m:sSubPr>
                      <m:e>
                        <m:r>
                          <m:rPr>
                            <m:sty m:val="p"/>
                          </m:rPr>
                          <a:rPr lang="pt-BR">
                            <a:latin typeface="Cambria Math" panose="02040503050406030204" pitchFamily="18" charset="0"/>
                          </a:rPr>
                          <m:t>p</m:t>
                        </m:r>
                        <m:r>
                          <a:rPr lang="pt-BR">
                            <a:latin typeface="Cambria Math" panose="02040503050406030204" pitchFamily="18" charset="0"/>
                          </a:rPr>
                          <m:t>′</m:t>
                        </m:r>
                      </m:e>
                      <m:sub>
                        <m:r>
                          <a:rPr lang="pt-BR">
                            <a:latin typeface="Cambria Math" panose="02040503050406030204" pitchFamily="18" charset="0"/>
                          </a:rPr>
                          <m:t>1</m:t>
                        </m:r>
                      </m:sub>
                    </m:sSub>
                  </m:oMath>
                </a14:m>
                <a:r>
                  <a:rPr lang="pt-BR" dirty="0"/>
                  <a:t> = 30 cm</a:t>
                </a:r>
              </a:p>
            </p:txBody>
          </p:sp>
        </mc:Choice>
        <mc:Fallback xmlns="">
          <p:sp>
            <p:nvSpPr>
              <p:cNvPr id="18" name="Retângulo 17"/>
              <p:cNvSpPr>
                <a:spLocks noRot="1" noChangeAspect="1" noMove="1" noResize="1" noEditPoints="1" noAdjustHandles="1" noChangeArrowheads="1" noChangeShapeType="1" noTextEdit="1"/>
              </p:cNvSpPr>
              <p:nvPr/>
            </p:nvSpPr>
            <p:spPr>
              <a:xfrm>
                <a:off x="10850178" y="3683807"/>
                <a:ext cx="1264513" cy="369332"/>
              </a:xfrm>
              <a:prstGeom prst="rect">
                <a:avLst/>
              </a:prstGeom>
              <a:blipFill>
                <a:blip r:embed="rId7"/>
                <a:stretch>
                  <a:fillRect l="-1932" t="-8197" r="-3382" b="-24590"/>
                </a:stretch>
              </a:blipFill>
            </p:spPr>
            <p:txBody>
              <a:bodyPr/>
              <a:lstStyle/>
              <a:p>
                <a:r>
                  <a:rPr lang="pt-BR">
                    <a:noFill/>
                  </a:rPr>
                  <a:t> </a:t>
                </a:r>
              </a:p>
            </p:txBody>
          </p:sp>
        </mc:Fallback>
      </mc:AlternateContent>
      <p:sp>
        <p:nvSpPr>
          <p:cNvPr id="19" name="CaixaDeTexto 18"/>
          <p:cNvSpPr txBox="1"/>
          <p:nvPr/>
        </p:nvSpPr>
        <p:spPr>
          <a:xfrm>
            <a:off x="209006" y="4697258"/>
            <a:ext cx="2743200" cy="369332"/>
          </a:xfrm>
          <a:prstGeom prst="rect">
            <a:avLst/>
          </a:prstGeom>
          <a:noFill/>
        </p:spPr>
        <p:txBody>
          <a:bodyPr wrap="square" rtlCol="0">
            <a:spAutoFit/>
          </a:bodyPr>
          <a:lstStyle/>
          <a:p>
            <a:r>
              <a:rPr lang="pt-BR" dirty="0"/>
              <a:t>Lente 2</a:t>
            </a:r>
          </a:p>
        </p:txBody>
      </p:sp>
      <mc:AlternateContent xmlns:mc="http://schemas.openxmlformats.org/markup-compatibility/2006" xmlns:a14="http://schemas.microsoft.com/office/drawing/2010/main">
        <mc:Choice Requires="a14">
          <p:sp>
            <p:nvSpPr>
              <p:cNvPr id="20" name="CaixaDeTexto 19"/>
              <p:cNvSpPr txBox="1"/>
              <p:nvPr/>
            </p:nvSpPr>
            <p:spPr>
              <a:xfrm>
                <a:off x="209006" y="5219773"/>
                <a:ext cx="1619794" cy="923330"/>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f</m:t>
                        </m:r>
                      </m:e>
                      <m:sub>
                        <m:r>
                          <a:rPr lang="pt-BR" b="0" i="0" smtClean="0">
                            <a:latin typeface="Cambria Math" panose="02040503050406030204" pitchFamily="18" charset="0"/>
                          </a:rPr>
                          <m:t>2</m:t>
                        </m:r>
                      </m:sub>
                    </m:sSub>
                  </m:oMath>
                </a14:m>
                <a:r>
                  <a:rPr lang="pt-BR" dirty="0"/>
                  <a:t> = 15 cm</a:t>
                </a:r>
              </a:p>
              <a:p>
                <a:pPr marL="285750" indent="-285750">
                  <a:buFont typeface="Arial" panose="020B0604020202020204" pitchFamily="34" charset="0"/>
                  <a:buChar char="•"/>
                </a:pPr>
                <a14:m>
                  <m:oMath xmlns:m="http://schemas.openxmlformats.org/officeDocument/2006/math">
                    <m:sSub>
                      <m:sSubPr>
                        <m:ctrlPr>
                          <a:rPr lang="pt-BR" i="1">
                            <a:latin typeface="Cambria Math" panose="02040503050406030204" pitchFamily="18" charset="0"/>
                          </a:rPr>
                        </m:ctrlPr>
                      </m:sSubPr>
                      <m:e>
                        <m:r>
                          <m:rPr>
                            <m:sty m:val="p"/>
                          </m:rPr>
                          <a:rPr lang="pt-BR" b="0" i="0" smtClean="0">
                            <a:latin typeface="Cambria Math" panose="02040503050406030204" pitchFamily="18" charset="0"/>
                          </a:rPr>
                          <m:t>p</m:t>
                        </m:r>
                      </m:e>
                      <m:sub>
                        <m:r>
                          <a:rPr lang="pt-BR" b="0" i="0" smtClean="0">
                            <a:latin typeface="Cambria Math" panose="02040503050406030204" pitchFamily="18" charset="0"/>
                          </a:rPr>
                          <m:t>2</m:t>
                        </m:r>
                      </m:sub>
                    </m:sSub>
                  </m:oMath>
                </a14:m>
                <a:r>
                  <a:rPr lang="pt-BR" dirty="0"/>
                  <a:t> = 20 cm</a:t>
                </a:r>
              </a:p>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p</m:t>
                        </m:r>
                        <m:r>
                          <a:rPr lang="pt-BR" b="0" i="0" smtClean="0">
                            <a:latin typeface="Cambria Math" panose="02040503050406030204" pitchFamily="18" charset="0"/>
                          </a:rPr>
                          <m:t>′</m:t>
                        </m:r>
                      </m:e>
                      <m:sub>
                        <m:r>
                          <a:rPr lang="pt-BR" b="0" i="0" smtClean="0">
                            <a:latin typeface="Cambria Math" panose="02040503050406030204" pitchFamily="18" charset="0"/>
                          </a:rPr>
                          <m:t>2</m:t>
                        </m:r>
                      </m:sub>
                    </m:sSub>
                  </m:oMath>
                </a14:m>
                <a:r>
                  <a:rPr lang="pt-BR" dirty="0"/>
                  <a:t> = ?</a:t>
                </a:r>
              </a:p>
            </p:txBody>
          </p:sp>
        </mc:Choice>
        <mc:Fallback xmlns="">
          <p:sp>
            <p:nvSpPr>
              <p:cNvPr id="20" name="CaixaDeTexto 19"/>
              <p:cNvSpPr txBox="1">
                <a:spLocks noRot="1" noChangeAspect="1" noMove="1" noResize="1" noEditPoints="1" noAdjustHandles="1" noChangeArrowheads="1" noChangeShapeType="1" noTextEdit="1"/>
              </p:cNvSpPr>
              <p:nvPr/>
            </p:nvSpPr>
            <p:spPr>
              <a:xfrm>
                <a:off x="209006" y="5219773"/>
                <a:ext cx="1619794" cy="923330"/>
              </a:xfrm>
              <a:prstGeom prst="rect">
                <a:avLst/>
              </a:prstGeom>
              <a:blipFill>
                <a:blip r:embed="rId8"/>
                <a:stretch>
                  <a:fillRect l="-2256" t="-3289" b="-921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21" name="CaixaDeTexto 20"/>
              <p:cNvSpPr txBox="1"/>
              <p:nvPr/>
            </p:nvSpPr>
            <p:spPr>
              <a:xfrm>
                <a:off x="1867989" y="5267560"/>
                <a:ext cx="1750422" cy="674224"/>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sSub>
                          <m:sSubPr>
                            <m:ctrlPr>
                              <a:rPr lang="pt-BR" sz="2400" i="1" smtClean="0">
                                <a:latin typeface="Cambria Math" panose="02040503050406030204" pitchFamily="18" charset="0"/>
                              </a:rPr>
                            </m:ctrlPr>
                          </m:sSubPr>
                          <m:e>
                            <m:r>
                              <m:rPr>
                                <m:sty m:val="p"/>
                              </m:rPr>
                              <a:rPr lang="pt-BR" sz="2400" b="0" i="0" smtClean="0">
                                <a:latin typeface="Cambria Math" panose="02040503050406030204" pitchFamily="18" charset="0"/>
                              </a:rPr>
                              <m:t>f</m:t>
                            </m:r>
                          </m:e>
                          <m:sub>
                            <m:r>
                              <a:rPr lang="pt-BR" sz="2400" b="0" i="0" smtClean="0">
                                <a:latin typeface="Cambria Math" panose="02040503050406030204" pitchFamily="18" charset="0"/>
                              </a:rPr>
                              <m:t>2</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b="0" i="0" smtClean="0">
                                <a:latin typeface="Cambria Math" panose="02040503050406030204" pitchFamily="18" charset="0"/>
                              </a:rPr>
                              <m:t>p</m:t>
                            </m:r>
                          </m:e>
                          <m:sub>
                            <m:r>
                              <a:rPr lang="pt-BR" sz="2400" b="0" i="0" smtClean="0">
                                <a:latin typeface="Cambria Math" panose="02040503050406030204" pitchFamily="18" charset="0"/>
                              </a:rPr>
                              <m:t>2</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b="0" i="0" smtClean="0">
                                <a:latin typeface="Cambria Math" panose="02040503050406030204" pitchFamily="18" charset="0"/>
                              </a:rPr>
                              <m:t>p</m:t>
                            </m:r>
                            <m:r>
                              <a:rPr lang="pt-BR" sz="2400" b="0" i="0" smtClean="0">
                                <a:latin typeface="Cambria Math" panose="02040503050406030204" pitchFamily="18" charset="0"/>
                              </a:rPr>
                              <m:t>′</m:t>
                            </m:r>
                          </m:e>
                          <m:sub>
                            <m:r>
                              <a:rPr lang="pt-BR" sz="2400" b="0" i="0" smtClean="0">
                                <a:latin typeface="Cambria Math" panose="02040503050406030204" pitchFamily="18" charset="0"/>
                              </a:rPr>
                              <m:t>2</m:t>
                            </m:r>
                          </m:sub>
                        </m:sSub>
                      </m:den>
                    </m:f>
                  </m:oMath>
                </a14:m>
                <a:endParaRPr lang="pt-BR" sz="2400" dirty="0"/>
              </a:p>
            </p:txBody>
          </p:sp>
        </mc:Choice>
        <mc:Fallback xmlns="">
          <p:sp>
            <p:nvSpPr>
              <p:cNvPr id="21" name="CaixaDeTexto 20"/>
              <p:cNvSpPr txBox="1">
                <a:spLocks noRot="1" noChangeAspect="1" noMove="1" noResize="1" noEditPoints="1" noAdjustHandles="1" noChangeArrowheads="1" noChangeShapeType="1" noTextEdit="1"/>
              </p:cNvSpPr>
              <p:nvPr/>
            </p:nvSpPr>
            <p:spPr>
              <a:xfrm>
                <a:off x="1867989" y="5267560"/>
                <a:ext cx="1750422" cy="674224"/>
              </a:xfrm>
              <a:prstGeom prst="rect">
                <a:avLst/>
              </a:prstGeom>
              <a:blipFill>
                <a:blip r:embed="rId9"/>
                <a:stretch>
                  <a:fillRect/>
                </a:stretch>
              </a:blipFill>
            </p:spPr>
            <p:txBody>
              <a:bodyPr/>
              <a:lstStyle/>
              <a:p>
                <a:r>
                  <a:rPr lang="pt-BR">
                    <a:noFill/>
                  </a:rPr>
                  <a:t> </a:t>
                </a:r>
              </a:p>
            </p:txBody>
          </p:sp>
        </mc:Fallback>
      </mc:AlternateContent>
      <p:sp>
        <p:nvSpPr>
          <p:cNvPr id="22" name="Seta para a Direita 21"/>
          <p:cNvSpPr/>
          <p:nvPr/>
        </p:nvSpPr>
        <p:spPr>
          <a:xfrm>
            <a:off x="3638599" y="5490905"/>
            <a:ext cx="403762" cy="21413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3" name="CaixaDeTexto 22"/>
              <p:cNvSpPr txBox="1"/>
              <p:nvPr/>
            </p:nvSpPr>
            <p:spPr>
              <a:xfrm>
                <a:off x="4214949" y="5267559"/>
                <a:ext cx="1750422" cy="674224"/>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r>
                          <a:rPr lang="pt-BR" sz="2400" b="0" i="0" smtClean="0">
                            <a:latin typeface="Cambria Math" panose="02040503050406030204" pitchFamily="18" charset="0"/>
                          </a:rPr>
                          <m:t>15</m:t>
                        </m:r>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r>
                          <a:rPr lang="pt-BR" sz="2400" b="0" i="1" smtClean="0">
                            <a:latin typeface="Cambria Math" panose="02040503050406030204" pitchFamily="18" charset="0"/>
                          </a:rPr>
                          <m:t>20</m:t>
                        </m:r>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b="0" i="0" smtClean="0">
                                <a:latin typeface="Cambria Math" panose="02040503050406030204" pitchFamily="18" charset="0"/>
                              </a:rPr>
                              <m:t>p</m:t>
                            </m:r>
                            <m:r>
                              <a:rPr lang="pt-BR" sz="2400" b="0" i="0" smtClean="0">
                                <a:latin typeface="Cambria Math" panose="02040503050406030204" pitchFamily="18" charset="0"/>
                              </a:rPr>
                              <m:t>′</m:t>
                            </m:r>
                          </m:e>
                          <m:sub>
                            <m:r>
                              <a:rPr lang="pt-BR" sz="2400" b="0" i="0" smtClean="0">
                                <a:latin typeface="Cambria Math" panose="02040503050406030204" pitchFamily="18" charset="0"/>
                              </a:rPr>
                              <m:t>2</m:t>
                            </m:r>
                          </m:sub>
                        </m:sSub>
                      </m:den>
                    </m:f>
                  </m:oMath>
                </a14:m>
                <a:endParaRPr lang="pt-BR" sz="2400" dirty="0"/>
              </a:p>
            </p:txBody>
          </p:sp>
        </mc:Choice>
        <mc:Fallback xmlns="">
          <p:sp>
            <p:nvSpPr>
              <p:cNvPr id="23" name="CaixaDeTexto 22"/>
              <p:cNvSpPr txBox="1">
                <a:spLocks noRot="1" noChangeAspect="1" noMove="1" noResize="1" noEditPoints="1" noAdjustHandles="1" noChangeArrowheads="1" noChangeShapeType="1" noTextEdit="1"/>
              </p:cNvSpPr>
              <p:nvPr/>
            </p:nvSpPr>
            <p:spPr>
              <a:xfrm>
                <a:off x="4214949" y="5267559"/>
                <a:ext cx="1750422" cy="674224"/>
              </a:xfrm>
              <a:prstGeom prst="rect">
                <a:avLst/>
              </a:prstGeom>
              <a:blipFill>
                <a:blip r:embed="rId10"/>
                <a:stretch>
                  <a:fillRect/>
                </a:stretch>
              </a:blipFill>
            </p:spPr>
            <p:txBody>
              <a:bodyPr/>
              <a:lstStyle/>
              <a:p>
                <a:r>
                  <a:rPr lang="pt-BR">
                    <a:noFill/>
                  </a:rPr>
                  <a:t> </a:t>
                </a:r>
              </a:p>
            </p:txBody>
          </p:sp>
        </mc:Fallback>
      </mc:AlternateContent>
      <p:sp>
        <p:nvSpPr>
          <p:cNvPr id="24" name="Seta para a Direita 23"/>
          <p:cNvSpPr/>
          <p:nvPr/>
        </p:nvSpPr>
        <p:spPr>
          <a:xfrm>
            <a:off x="6009508" y="5454697"/>
            <a:ext cx="403762" cy="23554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5" name="CaixaDeTexto 24"/>
              <p:cNvSpPr txBox="1"/>
              <p:nvPr/>
            </p:nvSpPr>
            <p:spPr>
              <a:xfrm>
                <a:off x="6609519" y="5268334"/>
                <a:ext cx="1750422" cy="674224"/>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a:latin typeface="Cambria Math" panose="02040503050406030204" pitchFamily="18" charset="0"/>
                              </a:rPr>
                              <m:t>p</m:t>
                            </m:r>
                            <m:r>
                              <a:rPr lang="pt-BR" sz="2400">
                                <a:latin typeface="Cambria Math" panose="02040503050406030204" pitchFamily="18" charset="0"/>
                              </a:rPr>
                              <m:t>′</m:t>
                            </m:r>
                          </m:e>
                          <m:sub>
                            <m:r>
                              <a:rPr lang="pt-BR" sz="2400" b="0" i="0" smtClean="0">
                                <a:latin typeface="Cambria Math" panose="02040503050406030204" pitchFamily="18" charset="0"/>
                              </a:rPr>
                              <m:t>2</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r>
                          <a:rPr lang="pt-BR" sz="2400" i="1" smtClean="0">
                            <a:latin typeface="Cambria Math" panose="02040503050406030204" pitchFamily="18" charset="0"/>
                          </a:rPr>
                          <m:t>1</m:t>
                        </m:r>
                        <m:r>
                          <a:rPr lang="pt-BR" sz="2400" b="0" i="1" smtClean="0">
                            <a:latin typeface="Cambria Math" panose="02040503050406030204" pitchFamily="18" charset="0"/>
                          </a:rPr>
                          <m:t>5</m:t>
                        </m:r>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i="0">
                            <a:latin typeface="Cambria Math" panose="02040503050406030204" pitchFamily="18" charset="0"/>
                          </a:rPr>
                          <m:t>1</m:t>
                        </m:r>
                      </m:num>
                      <m:den>
                        <m:r>
                          <a:rPr lang="pt-BR" sz="2400" b="0" i="0" smtClean="0">
                            <a:latin typeface="Cambria Math" panose="02040503050406030204" pitchFamily="18" charset="0"/>
                          </a:rPr>
                          <m:t>20</m:t>
                        </m:r>
                      </m:den>
                    </m:f>
                  </m:oMath>
                </a14:m>
                <a:r>
                  <a:rPr lang="pt-BR" sz="2400" dirty="0"/>
                  <a:t> </a:t>
                </a:r>
              </a:p>
            </p:txBody>
          </p:sp>
        </mc:Choice>
        <mc:Fallback xmlns="">
          <p:sp>
            <p:nvSpPr>
              <p:cNvPr id="25" name="CaixaDeTexto 24"/>
              <p:cNvSpPr txBox="1">
                <a:spLocks noRot="1" noChangeAspect="1" noMove="1" noResize="1" noEditPoints="1" noAdjustHandles="1" noChangeArrowheads="1" noChangeShapeType="1" noTextEdit="1"/>
              </p:cNvSpPr>
              <p:nvPr/>
            </p:nvSpPr>
            <p:spPr>
              <a:xfrm>
                <a:off x="6609519" y="5268334"/>
                <a:ext cx="1750422" cy="674224"/>
              </a:xfrm>
              <a:prstGeom prst="rect">
                <a:avLst/>
              </a:prstGeom>
              <a:blipFill>
                <a:blip r:embed="rId11"/>
                <a:stretch>
                  <a:fillRect/>
                </a:stretch>
              </a:blipFill>
            </p:spPr>
            <p:txBody>
              <a:bodyPr/>
              <a:lstStyle/>
              <a:p>
                <a:r>
                  <a:rPr lang="pt-BR">
                    <a:noFill/>
                  </a:rPr>
                  <a:t> </a:t>
                </a:r>
              </a:p>
            </p:txBody>
          </p:sp>
        </mc:Fallback>
      </mc:AlternateContent>
      <p:sp>
        <p:nvSpPr>
          <p:cNvPr id="26" name="Seta para a Direita 25"/>
          <p:cNvSpPr/>
          <p:nvPr/>
        </p:nvSpPr>
        <p:spPr>
          <a:xfrm>
            <a:off x="8391304" y="5432412"/>
            <a:ext cx="403762" cy="23554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7" name="CaixaDeTexto 26"/>
              <p:cNvSpPr txBox="1"/>
              <p:nvPr/>
            </p:nvSpPr>
            <p:spPr>
              <a:xfrm>
                <a:off x="9015551" y="5267559"/>
                <a:ext cx="1750422" cy="674224"/>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r>
                          <a:rPr lang="pt-BR" sz="2400" b="0" i="0" smtClean="0">
                            <a:latin typeface="Cambria Math" panose="02040503050406030204" pitchFamily="18" charset="0"/>
                          </a:rPr>
                          <m:t>1</m:t>
                        </m:r>
                      </m:num>
                      <m:den>
                        <m:sSub>
                          <m:sSubPr>
                            <m:ctrlPr>
                              <a:rPr lang="pt-BR" sz="2400" i="1">
                                <a:latin typeface="Cambria Math" panose="02040503050406030204" pitchFamily="18" charset="0"/>
                              </a:rPr>
                            </m:ctrlPr>
                          </m:sSubPr>
                          <m:e>
                            <m:r>
                              <m:rPr>
                                <m:sty m:val="p"/>
                              </m:rPr>
                              <a:rPr lang="pt-BR" sz="2400">
                                <a:latin typeface="Cambria Math" panose="02040503050406030204" pitchFamily="18" charset="0"/>
                              </a:rPr>
                              <m:t>p</m:t>
                            </m:r>
                            <m:r>
                              <a:rPr lang="pt-BR" sz="2400">
                                <a:latin typeface="Cambria Math" panose="02040503050406030204" pitchFamily="18" charset="0"/>
                              </a:rPr>
                              <m:t>′</m:t>
                            </m:r>
                          </m:e>
                          <m:sub>
                            <m:r>
                              <a:rPr lang="pt-BR" sz="2400" b="0" i="0" smtClean="0">
                                <a:latin typeface="Cambria Math" panose="02040503050406030204" pitchFamily="18" charset="0"/>
                              </a:rPr>
                              <m:t>2</m:t>
                            </m:r>
                          </m:sub>
                        </m:sSub>
                      </m:den>
                    </m:f>
                  </m:oMath>
                </a14:m>
                <a:r>
                  <a:rPr lang="pt-BR" sz="2400" dirty="0"/>
                  <a:t> = </a:t>
                </a:r>
                <a14:m>
                  <m:oMath xmlns:m="http://schemas.openxmlformats.org/officeDocument/2006/math">
                    <m:f>
                      <m:fPr>
                        <m:ctrlPr>
                          <a:rPr lang="pt-BR" sz="2400" i="1">
                            <a:latin typeface="Cambria Math" panose="02040503050406030204" pitchFamily="18" charset="0"/>
                          </a:rPr>
                        </m:ctrlPr>
                      </m:fPr>
                      <m:num>
                        <m:r>
                          <a:rPr lang="pt-BR" sz="2400" b="0" i="0" smtClean="0">
                            <a:latin typeface="Cambria Math" panose="02040503050406030204" pitchFamily="18" charset="0"/>
                          </a:rPr>
                          <m:t>4−3</m:t>
                        </m:r>
                      </m:num>
                      <m:den>
                        <m:r>
                          <a:rPr lang="pt-BR" sz="2400" b="0" i="1" smtClean="0">
                            <a:latin typeface="Cambria Math" panose="02040503050406030204" pitchFamily="18" charset="0"/>
                          </a:rPr>
                          <m:t>60</m:t>
                        </m:r>
                      </m:den>
                    </m:f>
                  </m:oMath>
                </a14:m>
                <a:endParaRPr lang="pt-BR" sz="2400" dirty="0"/>
              </a:p>
            </p:txBody>
          </p:sp>
        </mc:Choice>
        <mc:Fallback xmlns="">
          <p:sp>
            <p:nvSpPr>
              <p:cNvPr id="27" name="CaixaDeTexto 26"/>
              <p:cNvSpPr txBox="1">
                <a:spLocks noRot="1" noChangeAspect="1" noMove="1" noResize="1" noEditPoints="1" noAdjustHandles="1" noChangeArrowheads="1" noChangeShapeType="1" noTextEdit="1"/>
              </p:cNvSpPr>
              <p:nvPr/>
            </p:nvSpPr>
            <p:spPr>
              <a:xfrm>
                <a:off x="9015551" y="5267559"/>
                <a:ext cx="1750422" cy="674224"/>
              </a:xfrm>
              <a:prstGeom prst="rect">
                <a:avLst/>
              </a:prstGeom>
              <a:blipFill>
                <a:blip r:embed="rId12"/>
                <a:stretch>
                  <a:fillRect/>
                </a:stretch>
              </a:blipFill>
            </p:spPr>
            <p:txBody>
              <a:bodyPr/>
              <a:lstStyle/>
              <a:p>
                <a:r>
                  <a:rPr lang="pt-BR">
                    <a:noFill/>
                  </a:rPr>
                  <a:t> </a:t>
                </a:r>
              </a:p>
            </p:txBody>
          </p:sp>
        </mc:Fallback>
      </mc:AlternateContent>
      <p:sp>
        <p:nvSpPr>
          <p:cNvPr id="28" name="Seta para a Direita 27"/>
          <p:cNvSpPr/>
          <p:nvPr/>
        </p:nvSpPr>
        <p:spPr>
          <a:xfrm>
            <a:off x="10393574" y="5454696"/>
            <a:ext cx="403762" cy="23554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29" name="Retângulo 28"/>
              <p:cNvSpPr/>
              <p:nvPr/>
            </p:nvSpPr>
            <p:spPr>
              <a:xfrm>
                <a:off x="10922165" y="5387802"/>
                <a:ext cx="1269835" cy="369332"/>
              </a:xfrm>
              <a:prstGeom prst="rect">
                <a:avLst/>
              </a:prstGeom>
            </p:spPr>
            <p:txBody>
              <a:bodyPr wrap="none">
                <a:spAutoFit/>
              </a:bodyPr>
              <a:lstStyle/>
              <a:p>
                <a14:m>
                  <m:oMath xmlns:m="http://schemas.openxmlformats.org/officeDocument/2006/math">
                    <m:sSub>
                      <m:sSubPr>
                        <m:ctrlPr>
                          <a:rPr lang="pt-BR" i="1" smtClean="0">
                            <a:latin typeface="Cambria Math" panose="02040503050406030204" pitchFamily="18" charset="0"/>
                          </a:rPr>
                        </m:ctrlPr>
                      </m:sSubPr>
                      <m:e>
                        <m:r>
                          <m:rPr>
                            <m:sty m:val="p"/>
                          </m:rPr>
                          <a:rPr lang="pt-BR">
                            <a:latin typeface="Cambria Math" panose="02040503050406030204" pitchFamily="18" charset="0"/>
                          </a:rPr>
                          <m:t>p</m:t>
                        </m:r>
                        <m:r>
                          <a:rPr lang="pt-BR">
                            <a:latin typeface="Cambria Math" panose="02040503050406030204" pitchFamily="18" charset="0"/>
                          </a:rPr>
                          <m:t>′</m:t>
                        </m:r>
                      </m:e>
                      <m:sub>
                        <m:r>
                          <a:rPr lang="pt-BR" b="0" i="0" smtClean="0">
                            <a:latin typeface="Cambria Math" panose="02040503050406030204" pitchFamily="18" charset="0"/>
                          </a:rPr>
                          <m:t>2</m:t>
                        </m:r>
                      </m:sub>
                    </m:sSub>
                  </m:oMath>
                </a14:m>
                <a:r>
                  <a:rPr lang="pt-BR" dirty="0"/>
                  <a:t> = 60 cm</a:t>
                </a:r>
              </a:p>
            </p:txBody>
          </p:sp>
        </mc:Choice>
        <mc:Fallback xmlns="">
          <p:sp>
            <p:nvSpPr>
              <p:cNvPr id="29" name="Retângulo 28"/>
              <p:cNvSpPr>
                <a:spLocks noRot="1" noChangeAspect="1" noMove="1" noResize="1" noEditPoints="1" noAdjustHandles="1" noChangeArrowheads="1" noChangeShapeType="1" noTextEdit="1"/>
              </p:cNvSpPr>
              <p:nvPr/>
            </p:nvSpPr>
            <p:spPr>
              <a:xfrm>
                <a:off x="10922165" y="5387802"/>
                <a:ext cx="1269835" cy="369332"/>
              </a:xfrm>
              <a:prstGeom prst="rect">
                <a:avLst/>
              </a:prstGeom>
              <a:blipFill>
                <a:blip r:embed="rId13"/>
                <a:stretch>
                  <a:fillRect l="-1923" t="-10000" r="-3365" b="-26667"/>
                </a:stretch>
              </a:blipFill>
            </p:spPr>
            <p:txBody>
              <a:bodyPr/>
              <a:lstStyle/>
              <a:p>
                <a:r>
                  <a:rPr lang="pt-BR">
                    <a:noFill/>
                  </a:rPr>
                  <a:t> </a:t>
                </a:r>
              </a:p>
            </p:txBody>
          </p:sp>
        </mc:Fallback>
      </mc:AlternateContent>
    </p:spTree>
    <p:extLst>
      <p:ext uri="{BB962C8B-B14F-4D97-AF65-F5344CB8AC3E}">
        <p14:creationId xmlns:p14="http://schemas.microsoft.com/office/powerpoint/2010/main" val="386409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fade">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fade">
                                      <p:cBhvr>
                                        <p:cTn id="92" dur="500"/>
                                        <p:tgtEl>
                                          <p:spTgt spid="27"/>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fade">
                                      <p:cBhvr>
                                        <p:cTn id="97" dur="500"/>
                                        <p:tgtEl>
                                          <p:spTgt spid="28"/>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fade">
                                      <p:cBhvr>
                                        <p:cTn id="10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animBg="1"/>
      <p:bldP spid="12" grpId="0"/>
      <p:bldP spid="13" grpId="0" animBg="1"/>
      <p:bldP spid="14" grpId="0"/>
      <p:bldP spid="15" grpId="0" animBg="1"/>
      <p:bldP spid="16" grpId="0"/>
      <p:bldP spid="17" grpId="0" animBg="1"/>
      <p:bldP spid="18" grpId="0"/>
      <p:bldP spid="20" grpId="0"/>
      <p:bldP spid="21" grpId="0"/>
      <p:bldP spid="22" grpId="0" animBg="1"/>
      <p:bldP spid="23" grpId="0"/>
      <p:bldP spid="24" grpId="0" animBg="1"/>
      <p:bldP spid="25" grpId="0"/>
      <p:bldP spid="26" grpId="0" animBg="1"/>
      <p:bldP spid="27" grpId="0"/>
      <p:bldP spid="28" grpId="0" animBg="1"/>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09302" y="299833"/>
            <a:ext cx="11112137" cy="646331"/>
          </a:xfrm>
          <a:prstGeom prst="rect">
            <a:avLst/>
          </a:prstGeom>
        </p:spPr>
        <p:txBody>
          <a:bodyPr wrap="square">
            <a:spAutoFit/>
          </a:bodyPr>
          <a:lstStyle/>
          <a:p>
            <a:pPr algn="just"/>
            <a:r>
              <a:rPr lang="pt-BR" dirty="0"/>
              <a:t>2. (UFPR) A figura a seguir é a representação esquemática de um sistema óptico formado por duas lentes convergentes, separadas por 50 cm. As distâncias focais das lentes 1 e 2 são, respectivamente, 10 cm e 15 cm.</a:t>
            </a:r>
          </a:p>
        </p:txBody>
      </p:sp>
      <p:sp>
        <p:nvSpPr>
          <p:cNvPr id="5" name="Retângulo 4"/>
          <p:cNvSpPr/>
          <p:nvPr/>
        </p:nvSpPr>
        <p:spPr>
          <a:xfrm>
            <a:off x="409302" y="1256286"/>
            <a:ext cx="11360330" cy="369332"/>
          </a:xfrm>
          <a:prstGeom prst="rect">
            <a:avLst/>
          </a:prstGeom>
        </p:spPr>
        <p:txBody>
          <a:bodyPr wrap="square">
            <a:spAutoFit/>
          </a:bodyPr>
          <a:lstStyle/>
          <a:p>
            <a:r>
              <a:rPr lang="pt-BR" dirty="0"/>
              <a:t>Utiliza-se um lápis com 4 cm de comprimento como objeto, o qual é posicionado a 15 cm da lente 1.</a:t>
            </a:r>
          </a:p>
        </p:txBody>
      </p:sp>
      <p:sp>
        <p:nvSpPr>
          <p:cNvPr id="6" name="Retângulo 5"/>
          <p:cNvSpPr/>
          <p:nvPr/>
        </p:nvSpPr>
        <p:spPr>
          <a:xfrm>
            <a:off x="409302" y="1612103"/>
            <a:ext cx="11360330" cy="1200329"/>
          </a:xfrm>
          <a:prstGeom prst="rect">
            <a:avLst/>
          </a:prstGeom>
        </p:spPr>
        <p:txBody>
          <a:bodyPr wrap="square">
            <a:spAutoFit/>
          </a:bodyPr>
          <a:lstStyle/>
          <a:p>
            <a:r>
              <a:rPr lang="pt-BR" dirty="0"/>
              <a:t>Com base nesses dados:</a:t>
            </a:r>
          </a:p>
          <a:p>
            <a:endParaRPr lang="pt-BR" dirty="0"/>
          </a:p>
          <a:p>
            <a:r>
              <a:rPr lang="pt-BR" dirty="0"/>
              <a:t>b) Determine o tamanho da imagem formada pelo sistema. Ela é direita ou invertida em relação ao objeto? Justifique sua resposta.</a:t>
            </a:r>
          </a:p>
        </p:txBody>
      </p:sp>
      <p:sp>
        <p:nvSpPr>
          <p:cNvPr id="2" name="CaixaDeTexto 1"/>
          <p:cNvSpPr txBox="1"/>
          <p:nvPr/>
        </p:nvSpPr>
        <p:spPr>
          <a:xfrm>
            <a:off x="209006" y="2797158"/>
            <a:ext cx="2743200" cy="369332"/>
          </a:xfrm>
          <a:prstGeom prst="rect">
            <a:avLst/>
          </a:prstGeom>
          <a:noFill/>
        </p:spPr>
        <p:txBody>
          <a:bodyPr wrap="square" rtlCol="0">
            <a:spAutoFit/>
          </a:bodyPr>
          <a:lstStyle/>
          <a:p>
            <a:r>
              <a:rPr lang="pt-BR" dirty="0"/>
              <a:t>Lente 1</a:t>
            </a:r>
          </a:p>
        </p:txBody>
      </p:sp>
      <mc:AlternateContent xmlns:mc="http://schemas.openxmlformats.org/markup-compatibility/2006" xmlns:a14="http://schemas.microsoft.com/office/drawing/2010/main">
        <mc:Choice Requires="a14">
          <p:sp>
            <p:nvSpPr>
              <p:cNvPr id="3" name="CaixaDeTexto 2"/>
              <p:cNvSpPr txBox="1"/>
              <p:nvPr/>
            </p:nvSpPr>
            <p:spPr>
              <a:xfrm>
                <a:off x="209006" y="3319673"/>
                <a:ext cx="1619794" cy="1200329"/>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p</m:t>
                        </m:r>
                      </m:e>
                      <m:sub>
                        <m:r>
                          <a:rPr lang="pt-BR" i="0">
                            <a:latin typeface="Cambria Math" panose="02040503050406030204" pitchFamily="18" charset="0"/>
                          </a:rPr>
                          <m:t>1</m:t>
                        </m:r>
                      </m:sub>
                    </m:sSub>
                  </m:oMath>
                </a14:m>
                <a:r>
                  <a:rPr lang="pt-BR" dirty="0"/>
                  <a:t> = 15 cm</a:t>
                </a:r>
              </a:p>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p</m:t>
                        </m:r>
                        <m:r>
                          <a:rPr lang="pt-BR" b="0" i="0" smtClean="0">
                            <a:latin typeface="Cambria Math" panose="02040503050406030204" pitchFamily="18" charset="0"/>
                          </a:rPr>
                          <m:t>′</m:t>
                        </m:r>
                      </m:e>
                      <m:sub>
                        <m:r>
                          <a:rPr lang="pt-BR" b="0" i="0" smtClean="0">
                            <a:latin typeface="Cambria Math" panose="02040503050406030204" pitchFamily="18" charset="0"/>
                          </a:rPr>
                          <m:t>1</m:t>
                        </m:r>
                      </m:sub>
                    </m:sSub>
                  </m:oMath>
                </a14:m>
                <a:r>
                  <a:rPr lang="pt-BR" dirty="0"/>
                  <a:t> = 30 cm</a:t>
                </a:r>
              </a:p>
              <a:p>
                <a:pPr marL="285750" indent="-285750">
                  <a:buFont typeface="Arial" panose="020B0604020202020204" pitchFamily="34" charset="0"/>
                  <a:buChar char="•"/>
                </a:pPr>
                <a14:m>
                  <m:oMath xmlns:m="http://schemas.openxmlformats.org/officeDocument/2006/math">
                    <m:sSub>
                      <m:sSubPr>
                        <m:ctrlPr>
                          <a:rPr lang="pt-BR" i="1">
                            <a:latin typeface="Cambria Math" panose="02040503050406030204" pitchFamily="18" charset="0"/>
                          </a:rPr>
                        </m:ctrlPr>
                      </m:sSubPr>
                      <m:e>
                        <m:r>
                          <m:rPr>
                            <m:sty m:val="p"/>
                          </m:rPr>
                          <a:rPr lang="pt-BR" b="0" i="0" smtClean="0">
                            <a:latin typeface="Cambria Math" panose="02040503050406030204" pitchFamily="18" charset="0"/>
                          </a:rPr>
                          <m:t>y</m:t>
                        </m:r>
                      </m:e>
                      <m:sub>
                        <m:r>
                          <a:rPr lang="pt-BR">
                            <a:latin typeface="Cambria Math" panose="02040503050406030204" pitchFamily="18" charset="0"/>
                          </a:rPr>
                          <m:t>1</m:t>
                        </m:r>
                      </m:sub>
                    </m:sSub>
                  </m:oMath>
                </a14:m>
                <a:r>
                  <a:rPr lang="pt-BR" dirty="0"/>
                  <a:t> = 4 cm</a:t>
                </a:r>
              </a:p>
              <a:p>
                <a:pPr marL="285750" indent="-285750">
                  <a:buFont typeface="Arial" panose="020B0604020202020204" pitchFamily="34" charset="0"/>
                  <a:buChar char="•"/>
                </a:pPr>
                <a14:m>
                  <m:oMath xmlns:m="http://schemas.openxmlformats.org/officeDocument/2006/math">
                    <m:sSub>
                      <m:sSubPr>
                        <m:ctrlPr>
                          <a:rPr lang="pt-BR" i="1">
                            <a:latin typeface="Cambria Math" panose="02040503050406030204" pitchFamily="18" charset="0"/>
                          </a:rPr>
                        </m:ctrlPr>
                      </m:sSubPr>
                      <m:e>
                        <m:r>
                          <m:rPr>
                            <m:sty m:val="p"/>
                          </m:rPr>
                          <a:rPr lang="pt-BR">
                            <a:latin typeface="Cambria Math" panose="02040503050406030204" pitchFamily="18" charset="0"/>
                          </a:rPr>
                          <m:t>y</m:t>
                        </m:r>
                        <m:r>
                          <a:rPr lang="pt-BR" b="0" i="1" smtClean="0">
                            <a:latin typeface="Cambria Math" panose="02040503050406030204" pitchFamily="18" charset="0"/>
                          </a:rPr>
                          <m:t>′</m:t>
                        </m:r>
                      </m:e>
                      <m:sub>
                        <m:r>
                          <a:rPr lang="pt-BR">
                            <a:latin typeface="Cambria Math" panose="02040503050406030204" pitchFamily="18" charset="0"/>
                          </a:rPr>
                          <m:t>1</m:t>
                        </m:r>
                      </m:sub>
                    </m:sSub>
                  </m:oMath>
                </a14:m>
                <a:r>
                  <a:rPr lang="pt-BR" dirty="0"/>
                  <a:t> =  ?</a:t>
                </a:r>
              </a:p>
            </p:txBody>
          </p:sp>
        </mc:Choice>
        <mc:Fallback xmlns="">
          <p:sp>
            <p:nvSpPr>
              <p:cNvPr id="3" name="CaixaDeTexto 2"/>
              <p:cNvSpPr txBox="1">
                <a:spLocks noRot="1" noChangeAspect="1" noMove="1" noResize="1" noEditPoints="1" noAdjustHandles="1" noChangeArrowheads="1" noChangeShapeType="1" noTextEdit="1"/>
              </p:cNvSpPr>
              <p:nvPr/>
            </p:nvSpPr>
            <p:spPr>
              <a:xfrm>
                <a:off x="209006" y="3319673"/>
                <a:ext cx="1619794" cy="1200329"/>
              </a:xfrm>
              <a:prstGeom prst="rect">
                <a:avLst/>
              </a:prstGeom>
              <a:blipFill>
                <a:blip r:embed="rId2"/>
                <a:stretch>
                  <a:fillRect l="-2256" t="-3061" b="-7653"/>
                </a:stretch>
              </a:blipFill>
            </p:spPr>
            <p:txBody>
              <a:bodyPr/>
              <a:lstStyle/>
              <a:p>
                <a:r>
                  <a:rPr lang="pt-BR">
                    <a:noFill/>
                  </a:rPr>
                  <a:t> </a:t>
                </a:r>
              </a:p>
            </p:txBody>
          </p:sp>
        </mc:Fallback>
      </mc:AlternateContent>
      <p:sp>
        <p:nvSpPr>
          <p:cNvPr id="19" name="CaixaDeTexto 18"/>
          <p:cNvSpPr txBox="1"/>
          <p:nvPr/>
        </p:nvSpPr>
        <p:spPr>
          <a:xfrm>
            <a:off x="209006" y="4697258"/>
            <a:ext cx="2743200" cy="369332"/>
          </a:xfrm>
          <a:prstGeom prst="rect">
            <a:avLst/>
          </a:prstGeom>
          <a:noFill/>
        </p:spPr>
        <p:txBody>
          <a:bodyPr wrap="square" rtlCol="0">
            <a:spAutoFit/>
          </a:bodyPr>
          <a:lstStyle/>
          <a:p>
            <a:r>
              <a:rPr lang="pt-BR" dirty="0"/>
              <a:t>Lente 2</a:t>
            </a:r>
          </a:p>
        </p:txBody>
      </p:sp>
      <mc:AlternateContent xmlns:mc="http://schemas.openxmlformats.org/markup-compatibility/2006" xmlns:a14="http://schemas.microsoft.com/office/drawing/2010/main">
        <mc:Choice Requires="a14">
          <p:sp>
            <p:nvSpPr>
              <p:cNvPr id="7" name="CaixaDeTexto 6"/>
              <p:cNvSpPr txBox="1"/>
              <p:nvPr/>
            </p:nvSpPr>
            <p:spPr>
              <a:xfrm>
                <a:off x="2050869" y="3602506"/>
                <a:ext cx="1515291" cy="634661"/>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sSub>
                          <m:sSubPr>
                            <m:ctrlPr>
                              <a:rPr lang="pt-BR" sz="2400" i="1" smtClean="0">
                                <a:latin typeface="Cambria Math" panose="02040503050406030204" pitchFamily="18" charset="0"/>
                              </a:rPr>
                            </m:ctrlPr>
                          </m:sSubPr>
                          <m:e>
                            <m:r>
                              <a:rPr lang="pt-BR" sz="2400" b="0" i="1" smtClean="0">
                                <a:latin typeface="Cambria Math" panose="02040503050406030204" pitchFamily="18" charset="0"/>
                              </a:rPr>
                              <m:t>𝑦</m:t>
                            </m:r>
                            <m:r>
                              <a:rPr lang="pt-BR" sz="2400" b="0" i="1" smtClean="0">
                                <a:latin typeface="Cambria Math" panose="02040503050406030204" pitchFamily="18" charset="0"/>
                              </a:rPr>
                              <m:t>′</m:t>
                            </m:r>
                          </m:e>
                          <m:sub>
                            <m:r>
                              <a:rPr lang="pt-BR" sz="2400" b="0" i="1" smtClean="0">
                                <a:latin typeface="Cambria Math" panose="02040503050406030204" pitchFamily="18" charset="0"/>
                              </a:rPr>
                              <m:t>1</m:t>
                            </m:r>
                          </m:sub>
                        </m:sSub>
                      </m:num>
                      <m:den>
                        <m:sSub>
                          <m:sSubPr>
                            <m:ctrlPr>
                              <a:rPr lang="pt-BR" sz="2400" i="1" smtClean="0">
                                <a:latin typeface="Cambria Math" panose="02040503050406030204" pitchFamily="18" charset="0"/>
                              </a:rPr>
                            </m:ctrlPr>
                          </m:sSubPr>
                          <m:e>
                            <m:r>
                              <a:rPr lang="pt-BR" sz="2400" b="0" i="1" smtClean="0">
                                <a:latin typeface="Cambria Math" panose="02040503050406030204" pitchFamily="18" charset="0"/>
                              </a:rPr>
                              <m:t>𝑦</m:t>
                            </m:r>
                          </m:e>
                          <m:sub>
                            <m:r>
                              <a:rPr lang="pt-BR" sz="2400" b="0" i="1" smtClean="0">
                                <a:latin typeface="Cambria Math" panose="02040503050406030204" pitchFamily="18" charset="0"/>
                              </a:rPr>
                              <m:t>1</m:t>
                            </m:r>
                          </m:sub>
                        </m:sSub>
                      </m:den>
                    </m:f>
                  </m:oMath>
                </a14:m>
                <a:r>
                  <a:rPr lang="pt-BR" sz="2400" dirty="0"/>
                  <a:t> = - </a:t>
                </a:r>
                <a14:m>
                  <m:oMath xmlns:m="http://schemas.openxmlformats.org/officeDocument/2006/math">
                    <m:f>
                      <m:fPr>
                        <m:ctrlPr>
                          <a:rPr lang="pt-BR" sz="2400" i="1">
                            <a:latin typeface="Cambria Math" panose="02040503050406030204" pitchFamily="18" charset="0"/>
                          </a:rPr>
                        </m:ctrlPr>
                      </m:fPr>
                      <m:num>
                        <m:sSub>
                          <m:sSubPr>
                            <m:ctrlPr>
                              <a:rPr lang="pt-BR" sz="2400" i="1">
                                <a:latin typeface="Cambria Math" panose="02040503050406030204" pitchFamily="18" charset="0"/>
                              </a:rPr>
                            </m:ctrlPr>
                          </m:sSubPr>
                          <m:e>
                            <m:r>
                              <a:rPr lang="pt-BR" sz="2400" b="0" i="1" smtClean="0">
                                <a:latin typeface="Cambria Math" panose="02040503050406030204" pitchFamily="18" charset="0"/>
                              </a:rPr>
                              <m:t>𝑝</m:t>
                            </m:r>
                            <m:r>
                              <a:rPr lang="pt-BR" sz="2400" i="1">
                                <a:latin typeface="Cambria Math" panose="02040503050406030204" pitchFamily="18" charset="0"/>
                              </a:rPr>
                              <m:t>′</m:t>
                            </m:r>
                          </m:e>
                          <m:sub>
                            <m:r>
                              <a:rPr lang="pt-BR" sz="2400" i="1">
                                <a:latin typeface="Cambria Math" panose="02040503050406030204" pitchFamily="18" charset="0"/>
                              </a:rPr>
                              <m:t>1</m:t>
                            </m:r>
                          </m:sub>
                        </m:sSub>
                      </m:num>
                      <m:den>
                        <m:sSub>
                          <m:sSubPr>
                            <m:ctrlPr>
                              <a:rPr lang="pt-BR" sz="2400" i="1">
                                <a:latin typeface="Cambria Math" panose="02040503050406030204" pitchFamily="18" charset="0"/>
                              </a:rPr>
                            </m:ctrlPr>
                          </m:sSubPr>
                          <m:e>
                            <m:r>
                              <a:rPr lang="pt-BR" sz="2400" b="0" i="1" smtClean="0">
                                <a:latin typeface="Cambria Math" panose="02040503050406030204" pitchFamily="18" charset="0"/>
                              </a:rPr>
                              <m:t>𝑝</m:t>
                            </m:r>
                          </m:e>
                          <m:sub>
                            <m:r>
                              <a:rPr lang="pt-BR" sz="2400" i="1">
                                <a:latin typeface="Cambria Math" panose="02040503050406030204" pitchFamily="18" charset="0"/>
                              </a:rPr>
                              <m:t>1</m:t>
                            </m:r>
                          </m:sub>
                        </m:sSub>
                      </m:den>
                    </m:f>
                  </m:oMath>
                </a14:m>
                <a:r>
                  <a:rPr lang="pt-BR" sz="2400" dirty="0"/>
                  <a:t> </a:t>
                </a:r>
              </a:p>
            </p:txBody>
          </p:sp>
        </mc:Choice>
        <mc:Fallback xmlns="">
          <p:sp>
            <p:nvSpPr>
              <p:cNvPr id="7" name="CaixaDeTexto 6"/>
              <p:cNvSpPr txBox="1">
                <a:spLocks noRot="1" noChangeAspect="1" noMove="1" noResize="1" noEditPoints="1" noAdjustHandles="1" noChangeArrowheads="1" noChangeShapeType="1" noTextEdit="1"/>
              </p:cNvSpPr>
              <p:nvPr/>
            </p:nvSpPr>
            <p:spPr>
              <a:xfrm>
                <a:off x="2050869" y="3602506"/>
                <a:ext cx="1515291" cy="634661"/>
              </a:xfrm>
              <a:prstGeom prst="rect">
                <a:avLst/>
              </a:prstGeom>
              <a:blipFill>
                <a:blip r:embed="rId3"/>
                <a:stretch>
                  <a:fillRect b="-2885"/>
                </a:stretch>
              </a:blipFill>
            </p:spPr>
            <p:txBody>
              <a:bodyPr/>
              <a:lstStyle/>
              <a:p>
                <a:r>
                  <a:rPr lang="pt-BR">
                    <a:noFill/>
                  </a:rPr>
                  <a:t> </a:t>
                </a:r>
              </a:p>
            </p:txBody>
          </p:sp>
        </mc:Fallback>
      </mc:AlternateContent>
      <p:sp>
        <p:nvSpPr>
          <p:cNvPr id="8" name="Seta para a Direita 7"/>
          <p:cNvSpPr/>
          <p:nvPr/>
        </p:nvSpPr>
        <p:spPr>
          <a:xfrm>
            <a:off x="3513908" y="3809276"/>
            <a:ext cx="287383" cy="20610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30" name="CaixaDeTexto 29"/>
              <p:cNvSpPr txBox="1"/>
              <p:nvPr/>
            </p:nvSpPr>
            <p:spPr>
              <a:xfrm>
                <a:off x="3997234" y="3602506"/>
                <a:ext cx="1515291" cy="614655"/>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sSub>
                          <m:sSubPr>
                            <m:ctrlPr>
                              <a:rPr lang="pt-BR" sz="2400" i="1" smtClean="0">
                                <a:latin typeface="Cambria Math" panose="02040503050406030204" pitchFamily="18" charset="0"/>
                              </a:rPr>
                            </m:ctrlPr>
                          </m:sSubPr>
                          <m:e>
                            <m:r>
                              <a:rPr lang="pt-BR" sz="2400" b="0" i="1" smtClean="0">
                                <a:latin typeface="Cambria Math" panose="02040503050406030204" pitchFamily="18" charset="0"/>
                              </a:rPr>
                              <m:t>𝑦</m:t>
                            </m:r>
                            <m:r>
                              <a:rPr lang="pt-BR" sz="2400" b="0" i="1" smtClean="0">
                                <a:latin typeface="Cambria Math" panose="02040503050406030204" pitchFamily="18" charset="0"/>
                              </a:rPr>
                              <m:t>′</m:t>
                            </m:r>
                          </m:e>
                          <m:sub>
                            <m:r>
                              <a:rPr lang="pt-BR" sz="2400" b="0" i="1" smtClean="0">
                                <a:latin typeface="Cambria Math" panose="02040503050406030204" pitchFamily="18" charset="0"/>
                              </a:rPr>
                              <m:t>1</m:t>
                            </m:r>
                          </m:sub>
                        </m:sSub>
                      </m:num>
                      <m:den>
                        <m:r>
                          <a:rPr lang="pt-BR" sz="2400" b="0" i="1" smtClean="0">
                            <a:latin typeface="Cambria Math" panose="02040503050406030204" pitchFamily="18" charset="0"/>
                          </a:rPr>
                          <m:t>4</m:t>
                        </m:r>
                      </m:den>
                    </m:f>
                  </m:oMath>
                </a14:m>
                <a:r>
                  <a:rPr lang="pt-BR" sz="2400" dirty="0"/>
                  <a:t> = - </a:t>
                </a:r>
                <a14:m>
                  <m:oMath xmlns:m="http://schemas.openxmlformats.org/officeDocument/2006/math">
                    <m:f>
                      <m:fPr>
                        <m:ctrlPr>
                          <a:rPr lang="pt-BR" sz="2400" i="1">
                            <a:latin typeface="Cambria Math" panose="02040503050406030204" pitchFamily="18" charset="0"/>
                          </a:rPr>
                        </m:ctrlPr>
                      </m:fPr>
                      <m:num>
                        <m:r>
                          <a:rPr lang="pt-BR" sz="2400" i="1" smtClean="0">
                            <a:latin typeface="Cambria Math" panose="02040503050406030204" pitchFamily="18" charset="0"/>
                          </a:rPr>
                          <m:t>3</m:t>
                        </m:r>
                        <m:r>
                          <a:rPr lang="pt-BR" sz="2400" b="0" i="1" smtClean="0">
                            <a:latin typeface="Cambria Math" panose="02040503050406030204" pitchFamily="18" charset="0"/>
                          </a:rPr>
                          <m:t>0</m:t>
                        </m:r>
                      </m:num>
                      <m:den>
                        <m:r>
                          <a:rPr lang="pt-BR" sz="2400" i="1" smtClean="0">
                            <a:latin typeface="Cambria Math" panose="02040503050406030204" pitchFamily="18" charset="0"/>
                          </a:rPr>
                          <m:t>1</m:t>
                        </m:r>
                        <m:r>
                          <a:rPr lang="pt-BR" sz="2400" b="0" i="1" smtClean="0">
                            <a:latin typeface="Cambria Math" panose="02040503050406030204" pitchFamily="18" charset="0"/>
                          </a:rPr>
                          <m:t>5</m:t>
                        </m:r>
                      </m:den>
                    </m:f>
                  </m:oMath>
                </a14:m>
                <a:r>
                  <a:rPr lang="pt-BR" sz="2400" dirty="0"/>
                  <a:t> </a:t>
                </a:r>
              </a:p>
            </p:txBody>
          </p:sp>
        </mc:Choice>
        <mc:Fallback xmlns="">
          <p:sp>
            <p:nvSpPr>
              <p:cNvPr id="30" name="CaixaDeTexto 29"/>
              <p:cNvSpPr txBox="1">
                <a:spLocks noRot="1" noChangeAspect="1" noMove="1" noResize="1" noEditPoints="1" noAdjustHandles="1" noChangeArrowheads="1" noChangeShapeType="1" noTextEdit="1"/>
              </p:cNvSpPr>
              <p:nvPr/>
            </p:nvSpPr>
            <p:spPr>
              <a:xfrm>
                <a:off x="3997234" y="3602506"/>
                <a:ext cx="1515291" cy="614655"/>
              </a:xfrm>
              <a:prstGeom prst="rect">
                <a:avLst/>
              </a:prstGeom>
              <a:blipFill>
                <a:blip r:embed="rId4"/>
                <a:stretch>
                  <a:fillRect b="-9901"/>
                </a:stretch>
              </a:blipFill>
            </p:spPr>
            <p:txBody>
              <a:bodyPr/>
              <a:lstStyle/>
              <a:p>
                <a:r>
                  <a:rPr lang="pt-BR">
                    <a:noFill/>
                  </a:rPr>
                  <a:t> </a:t>
                </a:r>
              </a:p>
            </p:txBody>
          </p:sp>
        </mc:Fallback>
      </mc:AlternateContent>
      <p:sp>
        <p:nvSpPr>
          <p:cNvPr id="32" name="Seta para a Direita 31"/>
          <p:cNvSpPr/>
          <p:nvPr/>
        </p:nvSpPr>
        <p:spPr>
          <a:xfrm>
            <a:off x="5421085" y="3806783"/>
            <a:ext cx="287383" cy="20610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9" name="Retângulo 8"/>
              <p:cNvSpPr/>
              <p:nvPr/>
            </p:nvSpPr>
            <p:spPr>
              <a:xfrm>
                <a:off x="5825100" y="3725167"/>
                <a:ext cx="1272528" cy="369332"/>
              </a:xfrm>
              <a:prstGeom prst="rect">
                <a:avLst/>
              </a:prstGeom>
            </p:spPr>
            <p:txBody>
              <a:bodyPr wrap="none">
                <a:spAutoFit/>
              </a:bodyPr>
              <a:lstStyle/>
              <a:p>
                <a14:m>
                  <m:oMath xmlns:m="http://schemas.openxmlformats.org/officeDocument/2006/math">
                    <m:sSub>
                      <m:sSubPr>
                        <m:ctrlPr>
                          <a:rPr lang="pt-BR" i="1">
                            <a:latin typeface="Cambria Math" panose="02040503050406030204" pitchFamily="18" charset="0"/>
                          </a:rPr>
                        </m:ctrlPr>
                      </m:sSubPr>
                      <m:e>
                        <m:r>
                          <a:rPr lang="pt-BR" i="1">
                            <a:latin typeface="Cambria Math" panose="02040503050406030204" pitchFamily="18" charset="0"/>
                          </a:rPr>
                          <m:t>𝑦</m:t>
                        </m:r>
                        <m:r>
                          <a:rPr lang="pt-BR" i="1">
                            <a:latin typeface="Cambria Math" panose="02040503050406030204" pitchFamily="18" charset="0"/>
                          </a:rPr>
                          <m:t>′</m:t>
                        </m:r>
                      </m:e>
                      <m:sub>
                        <m:r>
                          <a:rPr lang="pt-BR" i="1">
                            <a:latin typeface="Cambria Math" panose="02040503050406030204" pitchFamily="18" charset="0"/>
                          </a:rPr>
                          <m:t>1</m:t>
                        </m:r>
                      </m:sub>
                    </m:sSub>
                  </m:oMath>
                </a14:m>
                <a:r>
                  <a:rPr lang="pt-BR" dirty="0"/>
                  <a:t> = - 8 cm</a:t>
                </a:r>
              </a:p>
            </p:txBody>
          </p:sp>
        </mc:Choice>
        <mc:Fallback xmlns="">
          <p:sp>
            <p:nvSpPr>
              <p:cNvPr id="9" name="Retângulo 8"/>
              <p:cNvSpPr>
                <a:spLocks noRot="1" noChangeAspect="1" noMove="1" noResize="1" noEditPoints="1" noAdjustHandles="1" noChangeArrowheads="1" noChangeShapeType="1" noTextEdit="1"/>
              </p:cNvSpPr>
              <p:nvPr/>
            </p:nvSpPr>
            <p:spPr>
              <a:xfrm>
                <a:off x="5825100" y="3725167"/>
                <a:ext cx="1272528" cy="369332"/>
              </a:xfrm>
              <a:prstGeom prst="rect">
                <a:avLst/>
              </a:prstGeom>
              <a:blipFill>
                <a:blip r:embed="rId5"/>
                <a:stretch>
                  <a:fillRect l="-1923" t="-8197" r="-3365" b="-24590"/>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39" name="CaixaDeTexto 38"/>
              <p:cNvSpPr txBox="1"/>
              <p:nvPr/>
            </p:nvSpPr>
            <p:spPr>
              <a:xfrm>
                <a:off x="261258" y="5241153"/>
                <a:ext cx="1619794" cy="1200329"/>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p</m:t>
                        </m:r>
                      </m:e>
                      <m:sub>
                        <m:r>
                          <a:rPr lang="pt-BR" b="0" i="0" smtClean="0">
                            <a:latin typeface="Cambria Math" panose="02040503050406030204" pitchFamily="18" charset="0"/>
                          </a:rPr>
                          <m:t>2</m:t>
                        </m:r>
                      </m:sub>
                    </m:sSub>
                  </m:oMath>
                </a14:m>
                <a:r>
                  <a:rPr lang="pt-BR" dirty="0"/>
                  <a:t> = 20 cm</a:t>
                </a:r>
              </a:p>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p</m:t>
                        </m:r>
                        <m:r>
                          <a:rPr lang="pt-BR" b="0" i="0" smtClean="0">
                            <a:latin typeface="Cambria Math" panose="02040503050406030204" pitchFamily="18" charset="0"/>
                          </a:rPr>
                          <m:t>′</m:t>
                        </m:r>
                      </m:e>
                      <m:sub>
                        <m:r>
                          <a:rPr lang="pt-BR" b="0" i="0" smtClean="0">
                            <a:latin typeface="Cambria Math" panose="02040503050406030204" pitchFamily="18" charset="0"/>
                          </a:rPr>
                          <m:t>2</m:t>
                        </m:r>
                      </m:sub>
                    </m:sSub>
                  </m:oMath>
                </a14:m>
                <a:r>
                  <a:rPr lang="pt-BR" dirty="0"/>
                  <a:t> = 60 cm</a:t>
                </a:r>
              </a:p>
              <a:p>
                <a:pPr marL="285750" indent="-285750">
                  <a:buFont typeface="Arial" panose="020B0604020202020204" pitchFamily="34" charset="0"/>
                  <a:buChar char="•"/>
                </a:pPr>
                <a14:m>
                  <m:oMath xmlns:m="http://schemas.openxmlformats.org/officeDocument/2006/math">
                    <m:sSub>
                      <m:sSubPr>
                        <m:ctrlPr>
                          <a:rPr lang="pt-BR" i="1">
                            <a:latin typeface="Cambria Math" panose="02040503050406030204" pitchFamily="18" charset="0"/>
                          </a:rPr>
                        </m:ctrlPr>
                      </m:sSubPr>
                      <m:e>
                        <m:r>
                          <m:rPr>
                            <m:sty m:val="p"/>
                          </m:rPr>
                          <a:rPr lang="pt-BR" b="0" i="0" smtClean="0">
                            <a:latin typeface="Cambria Math" panose="02040503050406030204" pitchFamily="18" charset="0"/>
                          </a:rPr>
                          <m:t>y</m:t>
                        </m:r>
                      </m:e>
                      <m:sub>
                        <m:r>
                          <a:rPr lang="pt-BR" b="0" i="0" smtClean="0">
                            <a:latin typeface="Cambria Math" panose="02040503050406030204" pitchFamily="18" charset="0"/>
                          </a:rPr>
                          <m:t>2</m:t>
                        </m:r>
                      </m:sub>
                    </m:sSub>
                  </m:oMath>
                </a14:m>
                <a:r>
                  <a:rPr lang="pt-BR" dirty="0"/>
                  <a:t> = - 8 cm</a:t>
                </a:r>
              </a:p>
              <a:p>
                <a:pPr marL="285750" indent="-285750">
                  <a:buFont typeface="Arial" panose="020B0604020202020204" pitchFamily="34" charset="0"/>
                  <a:buChar char="•"/>
                </a:pPr>
                <a14:m>
                  <m:oMath xmlns:m="http://schemas.openxmlformats.org/officeDocument/2006/math">
                    <m:sSub>
                      <m:sSubPr>
                        <m:ctrlPr>
                          <a:rPr lang="pt-BR" i="1">
                            <a:latin typeface="Cambria Math" panose="02040503050406030204" pitchFamily="18" charset="0"/>
                          </a:rPr>
                        </m:ctrlPr>
                      </m:sSubPr>
                      <m:e>
                        <m:r>
                          <m:rPr>
                            <m:sty m:val="p"/>
                          </m:rPr>
                          <a:rPr lang="pt-BR">
                            <a:latin typeface="Cambria Math" panose="02040503050406030204" pitchFamily="18" charset="0"/>
                          </a:rPr>
                          <m:t>y</m:t>
                        </m:r>
                        <m:r>
                          <a:rPr lang="pt-BR" b="0" i="1" smtClean="0">
                            <a:latin typeface="Cambria Math" panose="02040503050406030204" pitchFamily="18" charset="0"/>
                          </a:rPr>
                          <m:t>′</m:t>
                        </m:r>
                      </m:e>
                      <m:sub>
                        <m:r>
                          <a:rPr lang="pt-BR" b="0" i="0" smtClean="0">
                            <a:latin typeface="Cambria Math" panose="02040503050406030204" pitchFamily="18" charset="0"/>
                          </a:rPr>
                          <m:t>2</m:t>
                        </m:r>
                      </m:sub>
                    </m:sSub>
                  </m:oMath>
                </a14:m>
                <a:r>
                  <a:rPr lang="pt-BR" dirty="0"/>
                  <a:t> =  ?</a:t>
                </a:r>
              </a:p>
            </p:txBody>
          </p:sp>
        </mc:Choice>
        <mc:Fallback xmlns="">
          <p:sp>
            <p:nvSpPr>
              <p:cNvPr id="39" name="CaixaDeTexto 38"/>
              <p:cNvSpPr txBox="1">
                <a:spLocks noRot="1" noChangeAspect="1" noMove="1" noResize="1" noEditPoints="1" noAdjustHandles="1" noChangeArrowheads="1" noChangeShapeType="1" noTextEdit="1"/>
              </p:cNvSpPr>
              <p:nvPr/>
            </p:nvSpPr>
            <p:spPr>
              <a:xfrm>
                <a:off x="261258" y="5241153"/>
                <a:ext cx="1619794" cy="1200329"/>
              </a:xfrm>
              <a:prstGeom prst="rect">
                <a:avLst/>
              </a:prstGeom>
              <a:blipFill>
                <a:blip r:embed="rId6"/>
                <a:stretch>
                  <a:fillRect l="-2632" t="-3046" b="-7107"/>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0" name="CaixaDeTexto 39"/>
              <p:cNvSpPr txBox="1"/>
              <p:nvPr/>
            </p:nvSpPr>
            <p:spPr>
              <a:xfrm>
                <a:off x="2103121" y="5523986"/>
                <a:ext cx="1515291" cy="649217"/>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sSub>
                          <m:sSubPr>
                            <m:ctrlPr>
                              <a:rPr lang="pt-BR" sz="2400" i="1" smtClean="0">
                                <a:latin typeface="Cambria Math" panose="02040503050406030204" pitchFamily="18" charset="0"/>
                              </a:rPr>
                            </m:ctrlPr>
                          </m:sSubPr>
                          <m:e>
                            <m:r>
                              <a:rPr lang="pt-BR" sz="2400" b="0" i="1" smtClean="0">
                                <a:latin typeface="Cambria Math" panose="02040503050406030204" pitchFamily="18" charset="0"/>
                              </a:rPr>
                              <m:t>𝑦</m:t>
                            </m:r>
                            <m:r>
                              <a:rPr lang="pt-BR" sz="2400" b="0" i="1" smtClean="0">
                                <a:latin typeface="Cambria Math" panose="02040503050406030204" pitchFamily="18" charset="0"/>
                              </a:rPr>
                              <m:t>′</m:t>
                            </m:r>
                          </m:e>
                          <m:sub>
                            <m:r>
                              <a:rPr lang="pt-BR" sz="2400" b="0" i="1" smtClean="0">
                                <a:latin typeface="Cambria Math" panose="02040503050406030204" pitchFamily="18" charset="0"/>
                              </a:rPr>
                              <m:t>2</m:t>
                            </m:r>
                          </m:sub>
                        </m:sSub>
                      </m:num>
                      <m:den>
                        <m:sSub>
                          <m:sSubPr>
                            <m:ctrlPr>
                              <a:rPr lang="pt-BR" sz="2400" i="1" smtClean="0">
                                <a:latin typeface="Cambria Math" panose="02040503050406030204" pitchFamily="18" charset="0"/>
                              </a:rPr>
                            </m:ctrlPr>
                          </m:sSubPr>
                          <m:e>
                            <m:r>
                              <a:rPr lang="pt-BR" sz="2400" b="0" i="1" smtClean="0">
                                <a:latin typeface="Cambria Math" panose="02040503050406030204" pitchFamily="18" charset="0"/>
                              </a:rPr>
                              <m:t>𝑦</m:t>
                            </m:r>
                          </m:e>
                          <m:sub>
                            <m:r>
                              <a:rPr lang="pt-BR" sz="2400" b="0" i="1" smtClean="0">
                                <a:latin typeface="Cambria Math" panose="02040503050406030204" pitchFamily="18" charset="0"/>
                              </a:rPr>
                              <m:t>2</m:t>
                            </m:r>
                          </m:sub>
                        </m:sSub>
                      </m:den>
                    </m:f>
                  </m:oMath>
                </a14:m>
                <a:r>
                  <a:rPr lang="pt-BR" sz="2400" dirty="0"/>
                  <a:t> = - </a:t>
                </a:r>
                <a14:m>
                  <m:oMath xmlns:m="http://schemas.openxmlformats.org/officeDocument/2006/math">
                    <m:f>
                      <m:fPr>
                        <m:ctrlPr>
                          <a:rPr lang="pt-BR" sz="2400" i="1">
                            <a:latin typeface="Cambria Math" panose="02040503050406030204" pitchFamily="18" charset="0"/>
                          </a:rPr>
                        </m:ctrlPr>
                      </m:fPr>
                      <m:num>
                        <m:sSub>
                          <m:sSubPr>
                            <m:ctrlPr>
                              <a:rPr lang="pt-BR" sz="2400" i="1">
                                <a:latin typeface="Cambria Math" panose="02040503050406030204" pitchFamily="18" charset="0"/>
                              </a:rPr>
                            </m:ctrlPr>
                          </m:sSubPr>
                          <m:e>
                            <m:r>
                              <a:rPr lang="pt-BR" sz="2400" b="0" i="1" smtClean="0">
                                <a:latin typeface="Cambria Math" panose="02040503050406030204" pitchFamily="18" charset="0"/>
                              </a:rPr>
                              <m:t>𝑝</m:t>
                            </m:r>
                            <m:r>
                              <a:rPr lang="pt-BR" sz="2400" i="1">
                                <a:latin typeface="Cambria Math" panose="02040503050406030204" pitchFamily="18" charset="0"/>
                              </a:rPr>
                              <m:t>′</m:t>
                            </m:r>
                          </m:e>
                          <m:sub>
                            <m:r>
                              <a:rPr lang="pt-BR" sz="2400" b="0" i="1" smtClean="0">
                                <a:latin typeface="Cambria Math" panose="02040503050406030204" pitchFamily="18" charset="0"/>
                              </a:rPr>
                              <m:t>2</m:t>
                            </m:r>
                          </m:sub>
                        </m:sSub>
                      </m:num>
                      <m:den>
                        <m:sSub>
                          <m:sSubPr>
                            <m:ctrlPr>
                              <a:rPr lang="pt-BR" sz="2400" i="1">
                                <a:latin typeface="Cambria Math" panose="02040503050406030204" pitchFamily="18" charset="0"/>
                              </a:rPr>
                            </m:ctrlPr>
                          </m:sSubPr>
                          <m:e>
                            <m:r>
                              <a:rPr lang="pt-BR" sz="2400" b="0" i="1" smtClean="0">
                                <a:latin typeface="Cambria Math" panose="02040503050406030204" pitchFamily="18" charset="0"/>
                              </a:rPr>
                              <m:t>𝑝</m:t>
                            </m:r>
                          </m:e>
                          <m:sub>
                            <m:r>
                              <a:rPr lang="pt-BR" sz="2400" b="0" i="1" smtClean="0">
                                <a:latin typeface="Cambria Math" panose="02040503050406030204" pitchFamily="18" charset="0"/>
                              </a:rPr>
                              <m:t>2</m:t>
                            </m:r>
                          </m:sub>
                        </m:sSub>
                      </m:den>
                    </m:f>
                  </m:oMath>
                </a14:m>
                <a:r>
                  <a:rPr lang="pt-BR" sz="2400" dirty="0"/>
                  <a:t> </a:t>
                </a:r>
              </a:p>
            </p:txBody>
          </p:sp>
        </mc:Choice>
        <mc:Fallback xmlns="">
          <p:sp>
            <p:nvSpPr>
              <p:cNvPr id="40" name="CaixaDeTexto 39"/>
              <p:cNvSpPr txBox="1">
                <a:spLocks noRot="1" noChangeAspect="1" noMove="1" noResize="1" noEditPoints="1" noAdjustHandles="1" noChangeArrowheads="1" noChangeShapeType="1" noTextEdit="1"/>
              </p:cNvSpPr>
              <p:nvPr/>
            </p:nvSpPr>
            <p:spPr>
              <a:xfrm>
                <a:off x="2103121" y="5523986"/>
                <a:ext cx="1515291" cy="649217"/>
              </a:xfrm>
              <a:prstGeom prst="rect">
                <a:avLst/>
              </a:prstGeom>
              <a:blipFill>
                <a:blip r:embed="rId7"/>
                <a:stretch>
                  <a:fillRect/>
                </a:stretch>
              </a:blipFill>
            </p:spPr>
            <p:txBody>
              <a:bodyPr/>
              <a:lstStyle/>
              <a:p>
                <a:r>
                  <a:rPr lang="pt-BR">
                    <a:noFill/>
                  </a:rPr>
                  <a:t> </a:t>
                </a:r>
              </a:p>
            </p:txBody>
          </p:sp>
        </mc:Fallback>
      </mc:AlternateContent>
      <p:sp>
        <p:nvSpPr>
          <p:cNvPr id="41" name="Seta para a Direita 40"/>
          <p:cNvSpPr/>
          <p:nvPr/>
        </p:nvSpPr>
        <p:spPr>
          <a:xfrm>
            <a:off x="3566160" y="5730756"/>
            <a:ext cx="287383" cy="20610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42" name="CaixaDeTexto 41"/>
              <p:cNvSpPr txBox="1"/>
              <p:nvPr/>
            </p:nvSpPr>
            <p:spPr>
              <a:xfrm>
                <a:off x="4049486" y="5508996"/>
                <a:ext cx="1515291" cy="614655"/>
              </a:xfrm>
              <a:prstGeom prst="rect">
                <a:avLst/>
              </a:prstGeom>
              <a:noFill/>
            </p:spPr>
            <p:txBody>
              <a:bodyPr wrap="square" rtlCol="0">
                <a:spAutoFit/>
              </a:bodyPr>
              <a:lstStyle/>
              <a:p>
                <a14:m>
                  <m:oMath xmlns:m="http://schemas.openxmlformats.org/officeDocument/2006/math">
                    <m:f>
                      <m:fPr>
                        <m:ctrlPr>
                          <a:rPr lang="pt-BR" sz="2400" i="1" smtClean="0">
                            <a:latin typeface="Cambria Math" panose="02040503050406030204" pitchFamily="18" charset="0"/>
                          </a:rPr>
                        </m:ctrlPr>
                      </m:fPr>
                      <m:num>
                        <m:sSub>
                          <m:sSubPr>
                            <m:ctrlPr>
                              <a:rPr lang="pt-BR" sz="2400" i="1" smtClean="0">
                                <a:latin typeface="Cambria Math" panose="02040503050406030204" pitchFamily="18" charset="0"/>
                              </a:rPr>
                            </m:ctrlPr>
                          </m:sSubPr>
                          <m:e>
                            <m:r>
                              <a:rPr lang="pt-BR" sz="2400" b="0" i="1" smtClean="0">
                                <a:latin typeface="Cambria Math" panose="02040503050406030204" pitchFamily="18" charset="0"/>
                              </a:rPr>
                              <m:t>𝑦</m:t>
                            </m:r>
                            <m:r>
                              <a:rPr lang="pt-BR" sz="2400" b="0" i="1" smtClean="0">
                                <a:latin typeface="Cambria Math" panose="02040503050406030204" pitchFamily="18" charset="0"/>
                              </a:rPr>
                              <m:t>′</m:t>
                            </m:r>
                          </m:e>
                          <m:sub>
                            <m:r>
                              <a:rPr lang="pt-BR" sz="2400" b="0" i="1" smtClean="0">
                                <a:latin typeface="Cambria Math" panose="02040503050406030204" pitchFamily="18" charset="0"/>
                              </a:rPr>
                              <m:t>2</m:t>
                            </m:r>
                          </m:sub>
                        </m:sSub>
                      </m:num>
                      <m:den>
                        <m:r>
                          <a:rPr lang="pt-BR" sz="2400" b="0" i="1" smtClean="0">
                            <a:latin typeface="Cambria Math" panose="02040503050406030204" pitchFamily="18" charset="0"/>
                          </a:rPr>
                          <m:t>−8</m:t>
                        </m:r>
                      </m:den>
                    </m:f>
                  </m:oMath>
                </a14:m>
                <a:r>
                  <a:rPr lang="pt-BR" sz="2400" dirty="0"/>
                  <a:t> = - </a:t>
                </a:r>
                <a14:m>
                  <m:oMath xmlns:m="http://schemas.openxmlformats.org/officeDocument/2006/math">
                    <m:f>
                      <m:fPr>
                        <m:ctrlPr>
                          <a:rPr lang="pt-BR" sz="2400" i="1">
                            <a:latin typeface="Cambria Math" panose="02040503050406030204" pitchFamily="18" charset="0"/>
                          </a:rPr>
                        </m:ctrlPr>
                      </m:fPr>
                      <m:num>
                        <m:r>
                          <a:rPr lang="pt-BR" sz="2400" i="1" smtClean="0">
                            <a:latin typeface="Cambria Math" panose="02040503050406030204" pitchFamily="18" charset="0"/>
                          </a:rPr>
                          <m:t>6</m:t>
                        </m:r>
                        <m:r>
                          <a:rPr lang="pt-BR" sz="2400" b="0" i="1" smtClean="0">
                            <a:latin typeface="Cambria Math" panose="02040503050406030204" pitchFamily="18" charset="0"/>
                          </a:rPr>
                          <m:t>0</m:t>
                        </m:r>
                      </m:num>
                      <m:den>
                        <m:r>
                          <a:rPr lang="pt-BR" sz="2400" i="1" smtClean="0">
                            <a:latin typeface="Cambria Math" panose="02040503050406030204" pitchFamily="18" charset="0"/>
                          </a:rPr>
                          <m:t>2</m:t>
                        </m:r>
                        <m:r>
                          <a:rPr lang="pt-BR" sz="2400" b="0" i="1" smtClean="0">
                            <a:latin typeface="Cambria Math" panose="02040503050406030204" pitchFamily="18" charset="0"/>
                          </a:rPr>
                          <m:t>0</m:t>
                        </m:r>
                      </m:den>
                    </m:f>
                  </m:oMath>
                </a14:m>
                <a:r>
                  <a:rPr lang="pt-BR" sz="2400" dirty="0"/>
                  <a:t> </a:t>
                </a:r>
              </a:p>
            </p:txBody>
          </p:sp>
        </mc:Choice>
        <mc:Fallback xmlns="">
          <p:sp>
            <p:nvSpPr>
              <p:cNvPr id="42" name="CaixaDeTexto 41"/>
              <p:cNvSpPr txBox="1">
                <a:spLocks noRot="1" noChangeAspect="1" noMove="1" noResize="1" noEditPoints="1" noAdjustHandles="1" noChangeArrowheads="1" noChangeShapeType="1" noTextEdit="1"/>
              </p:cNvSpPr>
              <p:nvPr/>
            </p:nvSpPr>
            <p:spPr>
              <a:xfrm>
                <a:off x="4049486" y="5508996"/>
                <a:ext cx="1515291" cy="614655"/>
              </a:xfrm>
              <a:prstGeom prst="rect">
                <a:avLst/>
              </a:prstGeom>
              <a:blipFill>
                <a:blip r:embed="rId8"/>
                <a:stretch>
                  <a:fillRect b="-9901"/>
                </a:stretch>
              </a:blipFill>
            </p:spPr>
            <p:txBody>
              <a:bodyPr/>
              <a:lstStyle/>
              <a:p>
                <a:r>
                  <a:rPr lang="pt-BR">
                    <a:noFill/>
                  </a:rPr>
                  <a:t> </a:t>
                </a:r>
              </a:p>
            </p:txBody>
          </p:sp>
        </mc:Fallback>
      </mc:AlternateContent>
      <p:sp>
        <p:nvSpPr>
          <p:cNvPr id="43" name="Seta para a Direita 42"/>
          <p:cNvSpPr/>
          <p:nvPr/>
        </p:nvSpPr>
        <p:spPr>
          <a:xfrm>
            <a:off x="5473337" y="5728263"/>
            <a:ext cx="287383" cy="20610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44" name="Retângulo 43"/>
              <p:cNvSpPr/>
              <p:nvPr/>
            </p:nvSpPr>
            <p:spPr>
              <a:xfrm>
                <a:off x="5877352" y="5646647"/>
                <a:ext cx="1439753" cy="369332"/>
              </a:xfrm>
              <a:prstGeom prst="rect">
                <a:avLst/>
              </a:prstGeom>
            </p:spPr>
            <p:txBody>
              <a:bodyPr wrap="none">
                <a:spAutoFit/>
              </a:bodyPr>
              <a:lstStyle/>
              <a:p>
                <a14:m>
                  <m:oMath xmlns:m="http://schemas.openxmlformats.org/officeDocument/2006/math">
                    <m:sSub>
                      <m:sSubPr>
                        <m:ctrlPr>
                          <a:rPr lang="pt-BR" i="1" smtClean="0">
                            <a:latin typeface="Cambria Math" panose="02040503050406030204" pitchFamily="18" charset="0"/>
                          </a:rPr>
                        </m:ctrlPr>
                      </m:sSubPr>
                      <m:e>
                        <m:r>
                          <a:rPr lang="pt-BR" i="1">
                            <a:latin typeface="Cambria Math" panose="02040503050406030204" pitchFamily="18" charset="0"/>
                          </a:rPr>
                          <m:t>𝑦</m:t>
                        </m:r>
                        <m:r>
                          <a:rPr lang="pt-BR" i="1">
                            <a:latin typeface="Cambria Math" panose="02040503050406030204" pitchFamily="18" charset="0"/>
                          </a:rPr>
                          <m:t>′</m:t>
                        </m:r>
                      </m:e>
                      <m:sub>
                        <m:r>
                          <a:rPr lang="pt-BR" b="0" i="1" smtClean="0">
                            <a:latin typeface="Cambria Math" panose="02040503050406030204" pitchFamily="18" charset="0"/>
                          </a:rPr>
                          <m:t>2</m:t>
                        </m:r>
                      </m:sub>
                    </m:sSub>
                  </m:oMath>
                </a14:m>
                <a:r>
                  <a:rPr lang="pt-BR" dirty="0"/>
                  <a:t> = + 24 cm</a:t>
                </a:r>
              </a:p>
            </p:txBody>
          </p:sp>
        </mc:Choice>
        <mc:Fallback xmlns="">
          <p:sp>
            <p:nvSpPr>
              <p:cNvPr id="44" name="Retângulo 43"/>
              <p:cNvSpPr>
                <a:spLocks noRot="1" noChangeAspect="1" noMove="1" noResize="1" noEditPoints="1" noAdjustHandles="1" noChangeArrowheads="1" noChangeShapeType="1" noTextEdit="1"/>
              </p:cNvSpPr>
              <p:nvPr/>
            </p:nvSpPr>
            <p:spPr>
              <a:xfrm>
                <a:off x="5877352" y="5646647"/>
                <a:ext cx="1439753" cy="369332"/>
              </a:xfrm>
              <a:prstGeom prst="rect">
                <a:avLst/>
              </a:prstGeom>
              <a:blipFill>
                <a:blip r:embed="rId9"/>
                <a:stretch>
                  <a:fillRect l="-1695" t="-8197" r="-2966" b="-24590"/>
                </a:stretch>
              </a:blipFill>
            </p:spPr>
            <p:txBody>
              <a:bodyPr/>
              <a:lstStyle/>
              <a:p>
                <a:r>
                  <a:rPr lang="pt-BR">
                    <a:noFill/>
                  </a:rPr>
                  <a:t> </a:t>
                </a:r>
              </a:p>
            </p:txBody>
          </p:sp>
        </mc:Fallback>
      </mc:AlternateContent>
    </p:spTree>
    <p:extLst>
      <p:ext uri="{BB962C8B-B14F-4D97-AF65-F5344CB8AC3E}">
        <p14:creationId xmlns:p14="http://schemas.microsoft.com/office/powerpoint/2010/main" val="131115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fade">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animBg="1"/>
      <p:bldP spid="30" grpId="0"/>
      <p:bldP spid="32" grpId="0" animBg="1"/>
      <p:bldP spid="9" grpId="0"/>
      <p:bldP spid="39" grpId="0"/>
      <p:bldP spid="40" grpId="0"/>
      <p:bldP spid="41" grpId="0" animBg="1"/>
      <p:bldP spid="42" grpId="0"/>
      <p:bldP spid="43" grpId="0" animBg="1"/>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magem 34"/>
          <p:cNvPicPr>
            <a:picLocks noChangeAspect="1"/>
          </p:cNvPicPr>
          <p:nvPr/>
        </p:nvPicPr>
        <p:blipFill>
          <a:blip r:embed="rId2"/>
          <a:stretch>
            <a:fillRect/>
          </a:stretch>
        </p:blipFill>
        <p:spPr>
          <a:xfrm>
            <a:off x="163776" y="1370092"/>
            <a:ext cx="11989879" cy="4212935"/>
          </a:xfrm>
          <a:prstGeom prst="rect">
            <a:avLst/>
          </a:prstGeom>
        </p:spPr>
      </p:pic>
      <p:cxnSp>
        <p:nvCxnSpPr>
          <p:cNvPr id="7" name="Conector de Seta Reta 6"/>
          <p:cNvCxnSpPr/>
          <p:nvPr/>
        </p:nvCxnSpPr>
        <p:spPr>
          <a:xfrm flipV="1">
            <a:off x="1620889" y="3358695"/>
            <a:ext cx="0" cy="288854"/>
          </a:xfrm>
          <a:prstGeom prst="straightConnector1">
            <a:avLst/>
          </a:prstGeom>
          <a:ln w="44450">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10" name="Conector reto 9"/>
          <p:cNvCxnSpPr/>
          <p:nvPr/>
        </p:nvCxnSpPr>
        <p:spPr>
          <a:xfrm>
            <a:off x="1619450" y="3382938"/>
            <a:ext cx="1118521" cy="0"/>
          </a:xfrm>
          <a:prstGeom prst="line">
            <a:avLst/>
          </a:prstGeom>
          <a:ln w="25400">
            <a:solidFill>
              <a:srgbClr val="FFC000"/>
            </a:solidFill>
          </a:ln>
        </p:spPr>
        <p:style>
          <a:lnRef idx="1">
            <a:schemeClr val="dk1"/>
          </a:lnRef>
          <a:fillRef idx="0">
            <a:schemeClr val="dk1"/>
          </a:fillRef>
          <a:effectRef idx="0">
            <a:schemeClr val="dk1"/>
          </a:effectRef>
          <a:fontRef idx="minor">
            <a:schemeClr val="tx1"/>
          </a:fontRef>
        </p:style>
      </p:cxnSp>
      <p:cxnSp>
        <p:nvCxnSpPr>
          <p:cNvPr id="11" name="Conector reto 10"/>
          <p:cNvCxnSpPr/>
          <p:nvPr/>
        </p:nvCxnSpPr>
        <p:spPr>
          <a:xfrm>
            <a:off x="2732325" y="3380197"/>
            <a:ext cx="2266046" cy="853625"/>
          </a:xfrm>
          <a:prstGeom prst="line">
            <a:avLst/>
          </a:prstGeom>
          <a:ln w="25400">
            <a:solidFill>
              <a:srgbClr val="FFC000"/>
            </a:solidFill>
          </a:ln>
        </p:spPr>
        <p:style>
          <a:lnRef idx="1">
            <a:schemeClr val="dk1"/>
          </a:lnRef>
          <a:fillRef idx="0">
            <a:schemeClr val="dk1"/>
          </a:fillRef>
          <a:effectRef idx="0">
            <a:schemeClr val="dk1"/>
          </a:effectRef>
          <a:fontRef idx="minor">
            <a:schemeClr val="tx1"/>
          </a:fontRef>
        </p:style>
      </p:cxnSp>
      <p:cxnSp>
        <p:nvCxnSpPr>
          <p:cNvPr id="13" name="Conector reto 12"/>
          <p:cNvCxnSpPr/>
          <p:nvPr/>
        </p:nvCxnSpPr>
        <p:spPr>
          <a:xfrm>
            <a:off x="1619450" y="3382341"/>
            <a:ext cx="3378921" cy="851481"/>
          </a:xfrm>
          <a:prstGeom prst="line">
            <a:avLst/>
          </a:prstGeom>
          <a:ln w="25400">
            <a:solidFill>
              <a:srgbClr val="FFC000"/>
            </a:solidFill>
          </a:ln>
        </p:spPr>
        <p:style>
          <a:lnRef idx="1">
            <a:schemeClr val="dk1"/>
          </a:lnRef>
          <a:fillRef idx="0">
            <a:schemeClr val="dk1"/>
          </a:fillRef>
          <a:effectRef idx="0">
            <a:schemeClr val="dk1"/>
          </a:effectRef>
          <a:fontRef idx="minor">
            <a:schemeClr val="tx1"/>
          </a:fontRef>
        </p:style>
      </p:cxnSp>
      <p:cxnSp>
        <p:nvCxnSpPr>
          <p:cNvPr id="16" name="Conector de Seta Reta 15"/>
          <p:cNvCxnSpPr/>
          <p:nvPr/>
        </p:nvCxnSpPr>
        <p:spPr>
          <a:xfrm flipH="1">
            <a:off x="4998371" y="3656929"/>
            <a:ext cx="3739" cy="588150"/>
          </a:xfrm>
          <a:prstGeom prst="straightConnector1">
            <a:avLst/>
          </a:prstGeom>
          <a:ln w="444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6" name="Conector reto 25"/>
          <p:cNvCxnSpPr/>
          <p:nvPr/>
        </p:nvCxnSpPr>
        <p:spPr>
          <a:xfrm>
            <a:off x="4993452" y="4233822"/>
            <a:ext cx="1506956"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flipV="1">
            <a:off x="6481026" y="1922962"/>
            <a:ext cx="4517473" cy="232101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flipV="1">
            <a:off x="5007029" y="1922962"/>
            <a:ext cx="5991470" cy="229960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flipV="1">
            <a:off x="10998499" y="1922962"/>
            <a:ext cx="0" cy="1773575"/>
          </a:xfrm>
          <a:prstGeom prst="straightConnector1">
            <a:avLst/>
          </a:prstGeom>
          <a:ln w="44450">
            <a:solidFill>
              <a:srgbClr val="00B0F0"/>
            </a:solidFill>
            <a:tailEnd type="triangle"/>
          </a:ln>
        </p:spPr>
        <p:style>
          <a:lnRef idx="1">
            <a:schemeClr val="dk1"/>
          </a:lnRef>
          <a:fillRef idx="0">
            <a:schemeClr val="dk1"/>
          </a:fillRef>
          <a:effectRef idx="0">
            <a:schemeClr val="dk1"/>
          </a:effectRef>
          <a:fontRef idx="minor">
            <a:schemeClr val="tx1"/>
          </a:fontRef>
        </p:style>
      </p:cxnSp>
      <p:sp>
        <p:nvSpPr>
          <p:cNvPr id="2" name="Triângulo isósceles 1"/>
          <p:cNvSpPr/>
          <p:nvPr/>
        </p:nvSpPr>
        <p:spPr>
          <a:xfrm rot="5400000">
            <a:off x="2136993" y="3319477"/>
            <a:ext cx="114781" cy="13014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riângulo isósceles 13"/>
          <p:cNvSpPr/>
          <p:nvPr/>
        </p:nvSpPr>
        <p:spPr>
          <a:xfrm rot="6578583">
            <a:off x="3227355" y="3518698"/>
            <a:ext cx="114781" cy="13014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Triângulo isósceles 17"/>
          <p:cNvSpPr/>
          <p:nvPr/>
        </p:nvSpPr>
        <p:spPr>
          <a:xfrm rot="6144098">
            <a:off x="3040163" y="3684694"/>
            <a:ext cx="114781" cy="13014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34" name="CaixaDeTexto 33"/>
              <p:cNvSpPr txBox="1"/>
              <p:nvPr/>
            </p:nvSpPr>
            <p:spPr>
              <a:xfrm>
                <a:off x="4327621" y="372270"/>
                <a:ext cx="3700533" cy="646331"/>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i</m:t>
                        </m:r>
                      </m:e>
                      <m:sub>
                        <m:r>
                          <a:rPr lang="pt-BR" b="0" i="0" smtClean="0">
                            <a:latin typeface="Cambria Math" panose="02040503050406030204" pitchFamily="18" charset="0"/>
                          </a:rPr>
                          <m:t>1</m:t>
                        </m:r>
                      </m:sub>
                    </m:sSub>
                  </m:oMath>
                </a14:m>
                <a:r>
                  <a:rPr lang="pt-BR" dirty="0"/>
                  <a:t>   (imagem real para a lente 1)</a:t>
                </a:r>
              </a:p>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o</m:t>
                        </m:r>
                      </m:e>
                      <m:sub>
                        <m:r>
                          <a:rPr lang="pt-BR" b="0" i="0" smtClean="0">
                            <a:latin typeface="Cambria Math" panose="02040503050406030204" pitchFamily="18" charset="0"/>
                          </a:rPr>
                          <m:t>2</m:t>
                        </m:r>
                      </m:sub>
                    </m:sSub>
                  </m:oMath>
                </a14:m>
                <a:r>
                  <a:rPr lang="pt-BR" dirty="0"/>
                  <a:t>  (objeto real para a lente 2)</a:t>
                </a:r>
              </a:p>
            </p:txBody>
          </p:sp>
        </mc:Choice>
        <mc:Fallback xmlns="">
          <p:sp>
            <p:nvSpPr>
              <p:cNvPr id="34" name="CaixaDeTexto 33"/>
              <p:cNvSpPr txBox="1">
                <a:spLocks noRot="1" noChangeAspect="1" noMove="1" noResize="1" noEditPoints="1" noAdjustHandles="1" noChangeArrowheads="1" noChangeShapeType="1" noTextEdit="1"/>
              </p:cNvSpPr>
              <p:nvPr/>
            </p:nvSpPr>
            <p:spPr>
              <a:xfrm>
                <a:off x="4327621" y="372270"/>
                <a:ext cx="3700533" cy="646331"/>
              </a:xfrm>
              <a:prstGeom prst="rect">
                <a:avLst/>
              </a:prstGeom>
              <a:blipFill>
                <a:blip r:embed="rId3"/>
                <a:stretch>
                  <a:fillRect l="-1153" t="-4717" b="-1415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2" name="CaixaDeTexto 41"/>
              <p:cNvSpPr txBox="1"/>
              <p:nvPr/>
            </p:nvSpPr>
            <p:spPr>
              <a:xfrm>
                <a:off x="603500" y="406581"/>
                <a:ext cx="3700533" cy="369332"/>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o</m:t>
                        </m:r>
                      </m:e>
                      <m:sub>
                        <m:r>
                          <a:rPr lang="pt-BR" b="0" i="0" smtClean="0">
                            <a:latin typeface="Cambria Math" panose="02040503050406030204" pitchFamily="18" charset="0"/>
                          </a:rPr>
                          <m:t>1</m:t>
                        </m:r>
                      </m:sub>
                    </m:sSub>
                  </m:oMath>
                </a14:m>
                <a:r>
                  <a:rPr lang="pt-BR" dirty="0"/>
                  <a:t>   (objeto real para a lente 1)</a:t>
                </a:r>
              </a:p>
            </p:txBody>
          </p:sp>
        </mc:Choice>
        <mc:Fallback xmlns="">
          <p:sp>
            <p:nvSpPr>
              <p:cNvPr id="42" name="CaixaDeTexto 41"/>
              <p:cNvSpPr txBox="1">
                <a:spLocks noRot="1" noChangeAspect="1" noMove="1" noResize="1" noEditPoints="1" noAdjustHandles="1" noChangeArrowheads="1" noChangeShapeType="1" noTextEdit="1"/>
              </p:cNvSpPr>
              <p:nvPr/>
            </p:nvSpPr>
            <p:spPr>
              <a:xfrm>
                <a:off x="603500" y="406581"/>
                <a:ext cx="3700533" cy="369332"/>
              </a:xfrm>
              <a:prstGeom prst="rect">
                <a:avLst/>
              </a:prstGeom>
              <a:blipFill>
                <a:blip r:embed="rId4"/>
                <a:stretch>
                  <a:fillRect l="-988" t="-10000" b="-26667"/>
                </a:stretch>
              </a:blipFill>
            </p:spPr>
            <p:txBody>
              <a:bodyPr/>
              <a:lstStyle/>
              <a:p>
                <a:r>
                  <a:rPr lang="pt-BR">
                    <a:noFill/>
                  </a:rPr>
                  <a:t> </a:t>
                </a:r>
              </a:p>
            </p:txBody>
          </p:sp>
        </mc:Fallback>
      </mc:AlternateContent>
      <p:sp>
        <p:nvSpPr>
          <p:cNvPr id="46" name="Triângulo isósceles 45"/>
          <p:cNvSpPr/>
          <p:nvPr/>
        </p:nvSpPr>
        <p:spPr>
          <a:xfrm rot="5400000">
            <a:off x="5552489" y="4168753"/>
            <a:ext cx="114781" cy="13014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4" name="Triângulo isósceles 53"/>
          <p:cNvSpPr/>
          <p:nvPr/>
        </p:nvSpPr>
        <p:spPr>
          <a:xfrm rot="3791751">
            <a:off x="8013488" y="3354658"/>
            <a:ext cx="114781" cy="13014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5" name="Triângulo isósceles 54"/>
          <p:cNvSpPr/>
          <p:nvPr/>
        </p:nvSpPr>
        <p:spPr>
          <a:xfrm rot="3791751">
            <a:off x="7772581" y="3080683"/>
            <a:ext cx="114781" cy="130140"/>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56" name="CaixaDeTexto 55"/>
              <p:cNvSpPr txBox="1"/>
              <p:nvPr/>
            </p:nvSpPr>
            <p:spPr>
              <a:xfrm>
                <a:off x="8573355" y="416757"/>
                <a:ext cx="3700533" cy="369332"/>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pt-BR" i="1" smtClean="0">
                            <a:latin typeface="Cambria Math" panose="02040503050406030204" pitchFamily="18" charset="0"/>
                          </a:rPr>
                        </m:ctrlPr>
                      </m:sSubPr>
                      <m:e>
                        <m:r>
                          <m:rPr>
                            <m:sty m:val="p"/>
                          </m:rPr>
                          <a:rPr lang="pt-BR" b="0" i="0" smtClean="0">
                            <a:latin typeface="Cambria Math" panose="02040503050406030204" pitchFamily="18" charset="0"/>
                          </a:rPr>
                          <m:t>i</m:t>
                        </m:r>
                      </m:e>
                      <m:sub>
                        <m:r>
                          <a:rPr lang="pt-BR" b="0" i="0" smtClean="0">
                            <a:latin typeface="Cambria Math" panose="02040503050406030204" pitchFamily="18" charset="0"/>
                          </a:rPr>
                          <m:t>2</m:t>
                        </m:r>
                      </m:sub>
                    </m:sSub>
                  </m:oMath>
                </a14:m>
                <a:r>
                  <a:rPr lang="pt-BR" dirty="0"/>
                  <a:t>   (imagem real para a lente 2)</a:t>
                </a:r>
              </a:p>
            </p:txBody>
          </p:sp>
        </mc:Choice>
        <mc:Fallback xmlns="">
          <p:sp>
            <p:nvSpPr>
              <p:cNvPr id="56" name="CaixaDeTexto 55"/>
              <p:cNvSpPr txBox="1">
                <a:spLocks noRot="1" noChangeAspect="1" noMove="1" noResize="1" noEditPoints="1" noAdjustHandles="1" noChangeArrowheads="1" noChangeShapeType="1" noTextEdit="1"/>
              </p:cNvSpPr>
              <p:nvPr/>
            </p:nvSpPr>
            <p:spPr>
              <a:xfrm>
                <a:off x="8573355" y="416757"/>
                <a:ext cx="3700533" cy="369332"/>
              </a:xfrm>
              <a:prstGeom prst="rect">
                <a:avLst/>
              </a:prstGeom>
              <a:blipFill>
                <a:blip r:embed="rId5"/>
                <a:stretch>
                  <a:fillRect l="-988" t="-8197" b="-24590"/>
                </a:stretch>
              </a:blipFill>
            </p:spPr>
            <p:txBody>
              <a:bodyPr/>
              <a:lstStyle/>
              <a:p>
                <a:r>
                  <a:rPr lang="pt-BR">
                    <a:noFill/>
                  </a:rPr>
                  <a:t> </a:t>
                </a:r>
              </a:p>
            </p:txBody>
          </p:sp>
        </mc:Fallback>
      </mc:AlternateContent>
      <p:cxnSp>
        <p:nvCxnSpPr>
          <p:cNvPr id="61" name="Conector reto 60"/>
          <p:cNvCxnSpPr/>
          <p:nvPr/>
        </p:nvCxnSpPr>
        <p:spPr>
          <a:xfrm>
            <a:off x="851139" y="3663753"/>
            <a:ext cx="11300798"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Conector reto 65"/>
          <p:cNvCxnSpPr/>
          <p:nvPr/>
        </p:nvCxnSpPr>
        <p:spPr>
          <a:xfrm>
            <a:off x="2744059" y="2439193"/>
            <a:ext cx="0" cy="2518119"/>
          </a:xfrm>
          <a:prstGeom prst="line">
            <a:avLst/>
          </a:prstGeom>
          <a:ln w="31750"/>
        </p:spPr>
        <p:style>
          <a:lnRef idx="1">
            <a:schemeClr val="dk1"/>
          </a:lnRef>
          <a:fillRef idx="0">
            <a:schemeClr val="dk1"/>
          </a:fillRef>
          <a:effectRef idx="0">
            <a:schemeClr val="dk1"/>
          </a:effectRef>
          <a:fontRef idx="minor">
            <a:schemeClr val="tx1"/>
          </a:fontRef>
        </p:style>
      </p:cxnSp>
      <p:sp>
        <p:nvSpPr>
          <p:cNvPr id="69" name="Triângulo isósceles 68"/>
          <p:cNvSpPr/>
          <p:nvPr/>
        </p:nvSpPr>
        <p:spPr>
          <a:xfrm>
            <a:off x="2664546" y="2208685"/>
            <a:ext cx="159026" cy="2226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0" name="Triângulo isósceles 69"/>
          <p:cNvSpPr/>
          <p:nvPr/>
        </p:nvSpPr>
        <p:spPr>
          <a:xfrm rot="10800000">
            <a:off x="2667715" y="4936215"/>
            <a:ext cx="159026" cy="2226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71" name="Conector reto 70"/>
          <p:cNvCxnSpPr/>
          <p:nvPr/>
        </p:nvCxnSpPr>
        <p:spPr>
          <a:xfrm>
            <a:off x="6492956" y="2465186"/>
            <a:ext cx="0" cy="2518119"/>
          </a:xfrm>
          <a:prstGeom prst="line">
            <a:avLst/>
          </a:prstGeom>
          <a:ln w="31750"/>
        </p:spPr>
        <p:style>
          <a:lnRef idx="1">
            <a:schemeClr val="dk1"/>
          </a:lnRef>
          <a:fillRef idx="0">
            <a:schemeClr val="dk1"/>
          </a:fillRef>
          <a:effectRef idx="0">
            <a:schemeClr val="dk1"/>
          </a:effectRef>
          <a:fontRef idx="minor">
            <a:schemeClr val="tx1"/>
          </a:fontRef>
        </p:style>
      </p:cxnSp>
      <p:sp>
        <p:nvSpPr>
          <p:cNvPr id="72" name="Triângulo isósceles 71"/>
          <p:cNvSpPr/>
          <p:nvPr/>
        </p:nvSpPr>
        <p:spPr>
          <a:xfrm>
            <a:off x="6399795" y="2234678"/>
            <a:ext cx="159026" cy="2226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3" name="Triângulo isósceles 72"/>
          <p:cNvSpPr/>
          <p:nvPr/>
        </p:nvSpPr>
        <p:spPr>
          <a:xfrm rot="10800000">
            <a:off x="6402964" y="4962208"/>
            <a:ext cx="159026" cy="2226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mc:AlternateContent xmlns:mc="http://schemas.openxmlformats.org/markup-compatibility/2006" xmlns:a14="http://schemas.microsoft.com/office/drawing/2010/main">
        <mc:Choice Requires="a14">
          <p:sp>
            <p:nvSpPr>
              <p:cNvPr id="74" name="CaixaDeTexto 73"/>
              <p:cNvSpPr txBox="1"/>
              <p:nvPr/>
            </p:nvSpPr>
            <p:spPr>
              <a:xfrm>
                <a:off x="2559296" y="1238528"/>
                <a:ext cx="3695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sz="2400" i="1" smtClean="0">
                              <a:latin typeface="Cambria Math" panose="02040503050406030204" pitchFamily="18" charset="0"/>
                            </a:rPr>
                          </m:ctrlPr>
                        </m:sSubPr>
                        <m:e>
                          <m:r>
                            <m:rPr>
                              <m:sty m:val="p"/>
                            </m:rPr>
                            <a:rPr lang="pt-BR" sz="2400" b="0" i="0" smtClean="0">
                              <a:latin typeface="Cambria Math" panose="02040503050406030204" pitchFamily="18" charset="0"/>
                            </a:rPr>
                            <m:t>L</m:t>
                          </m:r>
                        </m:e>
                        <m:sub>
                          <m:r>
                            <a:rPr lang="pt-BR" sz="2400" b="0" i="0" smtClean="0">
                              <a:latin typeface="Cambria Math" panose="02040503050406030204" pitchFamily="18" charset="0"/>
                            </a:rPr>
                            <m:t>1</m:t>
                          </m:r>
                        </m:sub>
                      </m:sSub>
                    </m:oMath>
                  </m:oMathPara>
                </a14:m>
                <a:endParaRPr lang="pt-BR" sz="2400" dirty="0"/>
              </a:p>
            </p:txBody>
          </p:sp>
        </mc:Choice>
        <mc:Fallback xmlns="">
          <p:sp>
            <p:nvSpPr>
              <p:cNvPr id="74" name="CaixaDeTexto 73"/>
              <p:cNvSpPr txBox="1">
                <a:spLocks noRot="1" noChangeAspect="1" noMove="1" noResize="1" noEditPoints="1" noAdjustHandles="1" noChangeArrowheads="1" noChangeShapeType="1" noTextEdit="1"/>
              </p:cNvSpPr>
              <p:nvPr/>
            </p:nvSpPr>
            <p:spPr>
              <a:xfrm>
                <a:off x="2559296" y="1238528"/>
                <a:ext cx="369525" cy="369332"/>
              </a:xfrm>
              <a:prstGeom prst="rect">
                <a:avLst/>
              </a:prstGeom>
              <a:blipFill>
                <a:blip r:embed="rId6"/>
                <a:stretch>
                  <a:fillRect l="-20000" r="-8333" b="-13115"/>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5" name="CaixaDeTexto 74"/>
              <p:cNvSpPr txBox="1"/>
              <p:nvPr/>
            </p:nvSpPr>
            <p:spPr>
              <a:xfrm>
                <a:off x="6374058" y="1238528"/>
                <a:ext cx="37664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sz="2400" i="1" smtClean="0">
                              <a:latin typeface="Cambria Math" panose="02040503050406030204" pitchFamily="18" charset="0"/>
                            </a:rPr>
                          </m:ctrlPr>
                        </m:sSubPr>
                        <m:e>
                          <m:r>
                            <m:rPr>
                              <m:sty m:val="p"/>
                            </m:rPr>
                            <a:rPr lang="pt-BR" sz="2400" b="0" i="0" smtClean="0">
                              <a:latin typeface="Cambria Math" panose="02040503050406030204" pitchFamily="18" charset="0"/>
                            </a:rPr>
                            <m:t>L</m:t>
                          </m:r>
                        </m:e>
                        <m:sub>
                          <m:r>
                            <a:rPr lang="pt-BR" sz="2400" b="0" i="0" smtClean="0">
                              <a:latin typeface="Cambria Math" panose="02040503050406030204" pitchFamily="18" charset="0"/>
                            </a:rPr>
                            <m:t>2</m:t>
                          </m:r>
                        </m:sub>
                      </m:sSub>
                    </m:oMath>
                  </m:oMathPara>
                </a14:m>
                <a:endParaRPr lang="pt-BR" sz="2400" dirty="0"/>
              </a:p>
            </p:txBody>
          </p:sp>
        </mc:Choice>
        <mc:Fallback xmlns="">
          <p:sp>
            <p:nvSpPr>
              <p:cNvPr id="75" name="CaixaDeTexto 74"/>
              <p:cNvSpPr txBox="1">
                <a:spLocks noRot="1" noChangeAspect="1" noMove="1" noResize="1" noEditPoints="1" noAdjustHandles="1" noChangeArrowheads="1" noChangeShapeType="1" noTextEdit="1"/>
              </p:cNvSpPr>
              <p:nvPr/>
            </p:nvSpPr>
            <p:spPr>
              <a:xfrm>
                <a:off x="6374058" y="1238528"/>
                <a:ext cx="376642" cy="369332"/>
              </a:xfrm>
              <a:prstGeom prst="rect">
                <a:avLst/>
              </a:prstGeom>
              <a:blipFill>
                <a:blip r:embed="rId7"/>
                <a:stretch>
                  <a:fillRect l="-19672" r="-8197" b="-13115"/>
                </a:stretch>
              </a:blipFill>
            </p:spPr>
            <p:txBody>
              <a:bodyPr/>
              <a:lstStyle/>
              <a:p>
                <a:r>
                  <a:rPr lang="pt-BR">
                    <a:noFill/>
                  </a:rPr>
                  <a:t> </a:t>
                </a:r>
              </a:p>
            </p:txBody>
          </p:sp>
        </mc:Fallback>
      </mc:AlternateContent>
      <p:sp>
        <p:nvSpPr>
          <p:cNvPr id="76" name="Chave Esquerda 75"/>
          <p:cNvSpPr/>
          <p:nvPr/>
        </p:nvSpPr>
        <p:spPr>
          <a:xfrm>
            <a:off x="1250951" y="3340969"/>
            <a:ext cx="122830" cy="30111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sz="1700"/>
          </a:p>
        </p:txBody>
      </p:sp>
      <mc:AlternateContent xmlns:mc="http://schemas.openxmlformats.org/markup-compatibility/2006" xmlns:a14="http://schemas.microsoft.com/office/drawing/2010/main">
        <mc:Choice Requires="a14">
          <p:sp>
            <p:nvSpPr>
              <p:cNvPr id="77" name="CaixaDeTexto 76"/>
              <p:cNvSpPr txBox="1"/>
              <p:nvPr/>
            </p:nvSpPr>
            <p:spPr>
              <a:xfrm>
                <a:off x="95795" y="3339162"/>
                <a:ext cx="1055223" cy="353943"/>
              </a:xfrm>
              <a:prstGeom prst="rect">
                <a:avLst/>
              </a:prstGeom>
              <a:solidFill>
                <a:schemeClr val="bg1"/>
              </a:solidFill>
            </p:spPr>
            <p:txBody>
              <a:bodyPr wrap="square" rtlCol="0">
                <a:spAutoFit/>
              </a:bodyPr>
              <a:lstStyle/>
              <a:p>
                <a:pPr algn="ctr"/>
                <a14:m>
                  <m:oMath xmlns:m="http://schemas.openxmlformats.org/officeDocument/2006/math">
                    <m:sSub>
                      <m:sSubPr>
                        <m:ctrlPr>
                          <a:rPr lang="pt-BR" sz="1700" i="1" smtClean="0">
                            <a:latin typeface="Cambria Math" panose="02040503050406030204" pitchFamily="18" charset="0"/>
                          </a:rPr>
                        </m:ctrlPr>
                      </m:sSubPr>
                      <m:e>
                        <m:r>
                          <a:rPr lang="pt-BR" sz="1700" b="0" i="1" smtClean="0">
                            <a:latin typeface="Cambria Math" panose="02040503050406030204" pitchFamily="18" charset="0"/>
                          </a:rPr>
                          <m:t>𝑦</m:t>
                        </m:r>
                      </m:e>
                      <m:sub>
                        <m:r>
                          <a:rPr lang="pt-BR" sz="1700" b="0" i="1" smtClean="0">
                            <a:latin typeface="Cambria Math" panose="02040503050406030204" pitchFamily="18" charset="0"/>
                          </a:rPr>
                          <m:t>1</m:t>
                        </m:r>
                      </m:sub>
                    </m:sSub>
                  </m:oMath>
                </a14:m>
                <a:r>
                  <a:rPr lang="pt-BR" sz="1700" dirty="0"/>
                  <a:t> = 4 cm</a:t>
                </a:r>
              </a:p>
            </p:txBody>
          </p:sp>
        </mc:Choice>
        <mc:Fallback xmlns="">
          <p:sp>
            <p:nvSpPr>
              <p:cNvPr id="77" name="CaixaDeTexto 76"/>
              <p:cNvSpPr txBox="1">
                <a:spLocks noRot="1" noChangeAspect="1" noMove="1" noResize="1" noEditPoints="1" noAdjustHandles="1" noChangeArrowheads="1" noChangeShapeType="1" noTextEdit="1"/>
              </p:cNvSpPr>
              <p:nvPr/>
            </p:nvSpPr>
            <p:spPr>
              <a:xfrm>
                <a:off x="95795" y="3339162"/>
                <a:ext cx="1055223" cy="353943"/>
              </a:xfrm>
              <a:prstGeom prst="rect">
                <a:avLst/>
              </a:prstGeom>
              <a:blipFill>
                <a:blip r:embed="rId8"/>
                <a:stretch>
                  <a:fillRect t="-6897" r="-1734" b="-22414"/>
                </a:stretch>
              </a:blipFill>
            </p:spPr>
            <p:txBody>
              <a:bodyPr/>
              <a:lstStyle/>
              <a:p>
                <a:r>
                  <a:rPr lang="pt-BR">
                    <a:noFill/>
                  </a:rPr>
                  <a:t> </a:t>
                </a:r>
              </a:p>
            </p:txBody>
          </p:sp>
        </mc:Fallback>
      </mc:AlternateContent>
      <p:sp>
        <p:nvSpPr>
          <p:cNvPr id="78" name="Chave Direita 77"/>
          <p:cNvSpPr/>
          <p:nvPr/>
        </p:nvSpPr>
        <p:spPr>
          <a:xfrm rot="5400000">
            <a:off x="2084073" y="5156592"/>
            <a:ext cx="183630" cy="111287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79" name="CaixaDeTexto 78"/>
              <p:cNvSpPr txBox="1"/>
              <p:nvPr/>
            </p:nvSpPr>
            <p:spPr>
              <a:xfrm>
                <a:off x="1619450" y="6072963"/>
                <a:ext cx="1248524"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1</m:t>
                        </m:r>
                      </m:sub>
                    </m:sSub>
                  </m:oMath>
                </a14:m>
                <a:r>
                  <a:rPr lang="pt-BR" dirty="0"/>
                  <a:t> = 15 cm</a:t>
                </a:r>
              </a:p>
            </p:txBody>
          </p:sp>
        </mc:Choice>
        <mc:Fallback xmlns="">
          <p:sp>
            <p:nvSpPr>
              <p:cNvPr id="79" name="CaixaDeTexto 78"/>
              <p:cNvSpPr txBox="1">
                <a:spLocks noRot="1" noChangeAspect="1" noMove="1" noResize="1" noEditPoints="1" noAdjustHandles="1" noChangeArrowheads="1" noChangeShapeType="1" noTextEdit="1"/>
              </p:cNvSpPr>
              <p:nvPr/>
            </p:nvSpPr>
            <p:spPr>
              <a:xfrm>
                <a:off x="1619450" y="6072963"/>
                <a:ext cx="1248524" cy="369332"/>
              </a:xfrm>
              <a:prstGeom prst="rect">
                <a:avLst/>
              </a:prstGeom>
              <a:blipFill>
                <a:blip r:embed="rId9"/>
                <a:stretch>
                  <a:fillRect t="-8197" b="-24590"/>
                </a:stretch>
              </a:blipFill>
            </p:spPr>
            <p:txBody>
              <a:bodyPr/>
              <a:lstStyle/>
              <a:p>
                <a:r>
                  <a:rPr lang="pt-BR">
                    <a:noFill/>
                  </a:rPr>
                  <a:t> </a:t>
                </a:r>
              </a:p>
            </p:txBody>
          </p:sp>
        </mc:Fallback>
      </mc:AlternateContent>
      <p:sp>
        <p:nvSpPr>
          <p:cNvPr id="80" name="Chave Direita 79"/>
          <p:cNvSpPr/>
          <p:nvPr/>
        </p:nvSpPr>
        <p:spPr>
          <a:xfrm rot="5400000">
            <a:off x="3794380" y="4597112"/>
            <a:ext cx="176044" cy="223941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81" name="CaixaDeTexto 80"/>
              <p:cNvSpPr txBox="1"/>
              <p:nvPr/>
            </p:nvSpPr>
            <p:spPr>
              <a:xfrm>
                <a:off x="3365322" y="6087162"/>
                <a:ext cx="1957306"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1</m:t>
                        </m:r>
                      </m:sub>
                    </m:sSub>
                  </m:oMath>
                </a14:m>
                <a:r>
                  <a:rPr lang="pt-BR" dirty="0"/>
                  <a:t> = 30 cm</a:t>
                </a:r>
              </a:p>
            </p:txBody>
          </p:sp>
        </mc:Choice>
        <mc:Fallback xmlns="">
          <p:sp>
            <p:nvSpPr>
              <p:cNvPr id="81" name="CaixaDeTexto 80"/>
              <p:cNvSpPr txBox="1">
                <a:spLocks noRot="1" noChangeAspect="1" noMove="1" noResize="1" noEditPoints="1" noAdjustHandles="1" noChangeArrowheads="1" noChangeShapeType="1" noTextEdit="1"/>
              </p:cNvSpPr>
              <p:nvPr/>
            </p:nvSpPr>
            <p:spPr>
              <a:xfrm>
                <a:off x="3365322" y="6087162"/>
                <a:ext cx="1957306" cy="369332"/>
              </a:xfrm>
              <a:prstGeom prst="rect">
                <a:avLst/>
              </a:prstGeom>
              <a:blipFill>
                <a:blip r:embed="rId10"/>
                <a:stretch>
                  <a:fillRect l="-1246" t="-10000" b="-26667"/>
                </a:stretch>
              </a:blipFill>
            </p:spPr>
            <p:txBody>
              <a:bodyPr/>
              <a:lstStyle/>
              <a:p>
                <a:r>
                  <a:rPr lang="pt-BR">
                    <a:noFill/>
                  </a:rPr>
                  <a:t> </a:t>
                </a:r>
              </a:p>
            </p:txBody>
          </p:sp>
        </mc:Fallback>
      </mc:AlternateContent>
      <p:sp>
        <p:nvSpPr>
          <p:cNvPr id="83" name="Chave Esquerda 82"/>
          <p:cNvSpPr/>
          <p:nvPr/>
        </p:nvSpPr>
        <p:spPr>
          <a:xfrm>
            <a:off x="1238361" y="3696213"/>
            <a:ext cx="145221" cy="52635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sz="1700"/>
          </a:p>
        </p:txBody>
      </p:sp>
      <mc:AlternateContent xmlns:mc="http://schemas.openxmlformats.org/markup-compatibility/2006" xmlns:a14="http://schemas.microsoft.com/office/drawing/2010/main">
        <mc:Choice Requires="a14">
          <p:sp>
            <p:nvSpPr>
              <p:cNvPr id="84" name="CaixaDeTexto 83"/>
              <p:cNvSpPr txBox="1"/>
              <p:nvPr/>
            </p:nvSpPr>
            <p:spPr>
              <a:xfrm>
                <a:off x="-12397" y="3746836"/>
                <a:ext cx="1202281" cy="353943"/>
              </a:xfrm>
              <a:prstGeom prst="rect">
                <a:avLst/>
              </a:prstGeom>
              <a:solidFill>
                <a:schemeClr val="bg1"/>
              </a:solidFill>
            </p:spPr>
            <p:txBody>
              <a:bodyPr wrap="square" rtlCol="0">
                <a:spAutoFit/>
              </a:bodyPr>
              <a:lstStyle/>
              <a:p>
                <a14:m>
                  <m:oMath xmlns:m="http://schemas.openxmlformats.org/officeDocument/2006/math">
                    <m:sSub>
                      <m:sSubPr>
                        <m:ctrlPr>
                          <a:rPr lang="pt-BR" sz="1700" i="1" smtClean="0">
                            <a:latin typeface="Cambria Math" panose="02040503050406030204" pitchFamily="18" charset="0"/>
                          </a:rPr>
                        </m:ctrlPr>
                      </m:sSubPr>
                      <m:e>
                        <m:r>
                          <a:rPr lang="pt-BR" sz="1700" b="0" i="1" smtClean="0">
                            <a:latin typeface="Cambria Math" panose="02040503050406030204" pitchFamily="18" charset="0"/>
                          </a:rPr>
                          <m:t>𝑦</m:t>
                        </m:r>
                        <m:r>
                          <a:rPr lang="pt-BR" sz="1700" b="0" i="1" smtClean="0">
                            <a:latin typeface="Cambria Math" panose="02040503050406030204" pitchFamily="18" charset="0"/>
                          </a:rPr>
                          <m:t>′</m:t>
                        </m:r>
                      </m:e>
                      <m:sub>
                        <m:r>
                          <a:rPr lang="pt-BR" sz="1700" b="0" i="1" smtClean="0">
                            <a:latin typeface="Cambria Math" panose="02040503050406030204" pitchFamily="18" charset="0"/>
                          </a:rPr>
                          <m:t>1</m:t>
                        </m:r>
                      </m:sub>
                    </m:sSub>
                  </m:oMath>
                </a14:m>
                <a:r>
                  <a:rPr lang="pt-BR" sz="1700" dirty="0"/>
                  <a:t> = - 8 cm</a:t>
                </a:r>
              </a:p>
            </p:txBody>
          </p:sp>
        </mc:Choice>
        <mc:Fallback xmlns="">
          <p:sp>
            <p:nvSpPr>
              <p:cNvPr id="84" name="CaixaDeTexto 83"/>
              <p:cNvSpPr txBox="1">
                <a:spLocks noRot="1" noChangeAspect="1" noMove="1" noResize="1" noEditPoints="1" noAdjustHandles="1" noChangeArrowheads="1" noChangeShapeType="1" noTextEdit="1"/>
              </p:cNvSpPr>
              <p:nvPr/>
            </p:nvSpPr>
            <p:spPr>
              <a:xfrm>
                <a:off x="-12397" y="3746836"/>
                <a:ext cx="1202281" cy="353943"/>
              </a:xfrm>
              <a:prstGeom prst="rect">
                <a:avLst/>
              </a:prstGeom>
              <a:blipFill>
                <a:blip r:embed="rId11"/>
                <a:stretch>
                  <a:fillRect t="-6897" r="-2538" b="-2241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5" name="CaixaDeTexto 84"/>
              <p:cNvSpPr txBox="1"/>
              <p:nvPr/>
            </p:nvSpPr>
            <p:spPr>
              <a:xfrm>
                <a:off x="5290444" y="6102817"/>
                <a:ext cx="1957306"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e>
                      <m:sub>
                        <m:r>
                          <a:rPr lang="pt-BR" b="0" i="1" smtClean="0">
                            <a:latin typeface="Cambria Math" panose="02040503050406030204" pitchFamily="18" charset="0"/>
                          </a:rPr>
                          <m:t>2</m:t>
                        </m:r>
                      </m:sub>
                    </m:sSub>
                  </m:oMath>
                </a14:m>
                <a:r>
                  <a:rPr lang="pt-BR" dirty="0"/>
                  <a:t>  = 20 cm</a:t>
                </a:r>
              </a:p>
            </p:txBody>
          </p:sp>
        </mc:Choice>
        <mc:Fallback xmlns="">
          <p:sp>
            <p:nvSpPr>
              <p:cNvPr id="85" name="CaixaDeTexto 84"/>
              <p:cNvSpPr txBox="1">
                <a:spLocks noRot="1" noChangeAspect="1" noMove="1" noResize="1" noEditPoints="1" noAdjustHandles="1" noChangeArrowheads="1" noChangeShapeType="1" noTextEdit="1"/>
              </p:cNvSpPr>
              <p:nvPr/>
            </p:nvSpPr>
            <p:spPr>
              <a:xfrm>
                <a:off x="5290444" y="6102817"/>
                <a:ext cx="1957306" cy="369332"/>
              </a:xfrm>
              <a:prstGeom prst="rect">
                <a:avLst/>
              </a:prstGeom>
              <a:blipFill>
                <a:blip r:embed="rId12"/>
                <a:stretch>
                  <a:fillRect t="-8197" b="-24590"/>
                </a:stretch>
              </a:blipFill>
            </p:spPr>
            <p:txBody>
              <a:bodyPr/>
              <a:lstStyle/>
              <a:p>
                <a:r>
                  <a:rPr lang="pt-BR">
                    <a:noFill/>
                  </a:rPr>
                  <a:t> </a:t>
                </a:r>
              </a:p>
            </p:txBody>
          </p:sp>
        </mc:Fallback>
      </mc:AlternateContent>
      <p:sp>
        <p:nvSpPr>
          <p:cNvPr id="87" name="Chave Direita 86"/>
          <p:cNvSpPr/>
          <p:nvPr/>
        </p:nvSpPr>
        <p:spPr>
          <a:xfrm rot="5400000">
            <a:off x="5678513" y="4985673"/>
            <a:ext cx="176448" cy="145243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90" name="Chave Esquerda 89"/>
          <p:cNvSpPr/>
          <p:nvPr/>
        </p:nvSpPr>
        <p:spPr>
          <a:xfrm rot="10800000">
            <a:off x="10674125" y="3679092"/>
            <a:ext cx="164847" cy="52482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sz="1700"/>
          </a:p>
        </p:txBody>
      </p:sp>
      <mc:AlternateContent xmlns:mc="http://schemas.openxmlformats.org/markup-compatibility/2006" xmlns:a14="http://schemas.microsoft.com/office/drawing/2010/main">
        <mc:Choice Requires="a14">
          <p:sp>
            <p:nvSpPr>
              <p:cNvPr id="91" name="CaixaDeTexto 90"/>
              <p:cNvSpPr txBox="1"/>
              <p:nvPr/>
            </p:nvSpPr>
            <p:spPr>
              <a:xfrm>
                <a:off x="10898937" y="3708597"/>
                <a:ext cx="1202281" cy="353943"/>
              </a:xfrm>
              <a:prstGeom prst="rect">
                <a:avLst/>
              </a:prstGeom>
              <a:solidFill>
                <a:schemeClr val="bg1"/>
              </a:solidFill>
            </p:spPr>
            <p:txBody>
              <a:bodyPr wrap="square" rtlCol="0">
                <a:spAutoFit/>
              </a:bodyPr>
              <a:lstStyle/>
              <a:p>
                <a14:m>
                  <m:oMath xmlns:m="http://schemas.openxmlformats.org/officeDocument/2006/math">
                    <m:sSub>
                      <m:sSubPr>
                        <m:ctrlPr>
                          <a:rPr lang="pt-BR" sz="1700" i="1" smtClean="0">
                            <a:latin typeface="Cambria Math" panose="02040503050406030204" pitchFamily="18" charset="0"/>
                          </a:rPr>
                        </m:ctrlPr>
                      </m:sSubPr>
                      <m:e>
                        <m:r>
                          <a:rPr lang="pt-BR" sz="1700" b="0" i="1" smtClean="0">
                            <a:latin typeface="Cambria Math" panose="02040503050406030204" pitchFamily="18" charset="0"/>
                          </a:rPr>
                          <m:t>𝑦</m:t>
                        </m:r>
                      </m:e>
                      <m:sub>
                        <m:r>
                          <a:rPr lang="pt-BR" sz="1700" b="0" i="1" smtClean="0">
                            <a:latin typeface="Cambria Math" panose="02040503050406030204" pitchFamily="18" charset="0"/>
                          </a:rPr>
                          <m:t>2</m:t>
                        </m:r>
                      </m:sub>
                    </m:sSub>
                  </m:oMath>
                </a14:m>
                <a:r>
                  <a:rPr lang="pt-BR" sz="1700" dirty="0"/>
                  <a:t> = - 8 cm</a:t>
                </a:r>
              </a:p>
            </p:txBody>
          </p:sp>
        </mc:Choice>
        <mc:Fallback xmlns="">
          <p:sp>
            <p:nvSpPr>
              <p:cNvPr id="91" name="CaixaDeTexto 90"/>
              <p:cNvSpPr txBox="1">
                <a:spLocks noRot="1" noChangeAspect="1" noMove="1" noResize="1" noEditPoints="1" noAdjustHandles="1" noChangeArrowheads="1" noChangeShapeType="1" noTextEdit="1"/>
              </p:cNvSpPr>
              <p:nvPr/>
            </p:nvSpPr>
            <p:spPr>
              <a:xfrm>
                <a:off x="10898937" y="3708597"/>
                <a:ext cx="1202281" cy="353943"/>
              </a:xfrm>
              <a:prstGeom prst="rect">
                <a:avLst/>
              </a:prstGeom>
              <a:blipFill>
                <a:blip r:embed="rId13"/>
                <a:stretch>
                  <a:fillRect t="-5172" b="-2241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2" name="CaixaDeTexto 91"/>
              <p:cNvSpPr txBox="1"/>
              <p:nvPr/>
            </p:nvSpPr>
            <p:spPr>
              <a:xfrm>
                <a:off x="8154837" y="6087162"/>
                <a:ext cx="1957306" cy="369332"/>
              </a:xfrm>
              <a:prstGeom prst="rect">
                <a:avLst/>
              </a:prstGeom>
              <a:noFill/>
            </p:spPr>
            <p:txBody>
              <a:bodyPr wrap="square" rtlCol="0">
                <a:spAutoFit/>
              </a:bodyPr>
              <a:lstStyle/>
              <a:p>
                <a14:m>
                  <m:oMath xmlns:m="http://schemas.openxmlformats.org/officeDocument/2006/math">
                    <m:sSub>
                      <m:sSubPr>
                        <m:ctrlPr>
                          <a:rPr lang="pt-BR" i="1" smtClean="0">
                            <a:latin typeface="Cambria Math" panose="02040503050406030204" pitchFamily="18" charset="0"/>
                          </a:rPr>
                        </m:ctrlPr>
                      </m:sSubPr>
                      <m:e>
                        <m:r>
                          <a:rPr lang="pt-BR" b="0" i="1" smtClean="0">
                            <a:latin typeface="Cambria Math" panose="02040503050406030204" pitchFamily="18" charset="0"/>
                          </a:rPr>
                          <m:t>𝑝</m:t>
                        </m:r>
                        <m:r>
                          <a:rPr lang="pt-BR" b="0" i="1" smtClean="0">
                            <a:latin typeface="Cambria Math" panose="02040503050406030204" pitchFamily="18" charset="0"/>
                          </a:rPr>
                          <m:t>′</m:t>
                        </m:r>
                      </m:e>
                      <m:sub>
                        <m:r>
                          <a:rPr lang="pt-BR" b="0" i="1" smtClean="0">
                            <a:latin typeface="Cambria Math" panose="02040503050406030204" pitchFamily="18" charset="0"/>
                          </a:rPr>
                          <m:t>2</m:t>
                        </m:r>
                      </m:sub>
                    </m:sSub>
                  </m:oMath>
                </a14:m>
                <a:r>
                  <a:rPr lang="pt-BR" dirty="0"/>
                  <a:t>  = 60 cm</a:t>
                </a:r>
              </a:p>
            </p:txBody>
          </p:sp>
        </mc:Choice>
        <mc:Fallback xmlns="">
          <p:sp>
            <p:nvSpPr>
              <p:cNvPr id="92" name="CaixaDeTexto 91"/>
              <p:cNvSpPr txBox="1">
                <a:spLocks noRot="1" noChangeAspect="1" noMove="1" noResize="1" noEditPoints="1" noAdjustHandles="1" noChangeArrowheads="1" noChangeShapeType="1" noTextEdit="1"/>
              </p:cNvSpPr>
              <p:nvPr/>
            </p:nvSpPr>
            <p:spPr>
              <a:xfrm>
                <a:off x="8154837" y="6087162"/>
                <a:ext cx="1957306" cy="369332"/>
              </a:xfrm>
              <a:prstGeom prst="rect">
                <a:avLst/>
              </a:prstGeom>
              <a:blipFill>
                <a:blip r:embed="rId14"/>
                <a:stretch>
                  <a:fillRect l="-1246" t="-10000" b="-26667"/>
                </a:stretch>
              </a:blipFill>
            </p:spPr>
            <p:txBody>
              <a:bodyPr/>
              <a:lstStyle/>
              <a:p>
                <a:r>
                  <a:rPr lang="pt-BR">
                    <a:noFill/>
                  </a:rPr>
                  <a:t> </a:t>
                </a:r>
              </a:p>
            </p:txBody>
          </p:sp>
        </mc:Fallback>
      </mc:AlternateContent>
      <p:sp>
        <p:nvSpPr>
          <p:cNvPr id="93" name="Chave Direita 92"/>
          <p:cNvSpPr/>
          <p:nvPr/>
        </p:nvSpPr>
        <p:spPr>
          <a:xfrm rot="5400000">
            <a:off x="8694212" y="3500558"/>
            <a:ext cx="172841" cy="4435731"/>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94" name="Chave Esquerda 93"/>
          <p:cNvSpPr/>
          <p:nvPr/>
        </p:nvSpPr>
        <p:spPr>
          <a:xfrm rot="10800000">
            <a:off x="11166857" y="1936788"/>
            <a:ext cx="224812" cy="170529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sz="1700"/>
          </a:p>
        </p:txBody>
      </p:sp>
      <mc:AlternateContent xmlns:mc="http://schemas.openxmlformats.org/markup-compatibility/2006" xmlns:a14="http://schemas.microsoft.com/office/drawing/2010/main">
        <mc:Choice Requires="a14">
          <p:sp>
            <p:nvSpPr>
              <p:cNvPr id="95" name="CaixaDeTexto 94"/>
              <p:cNvSpPr txBox="1"/>
              <p:nvPr/>
            </p:nvSpPr>
            <p:spPr>
              <a:xfrm>
                <a:off x="9638780" y="2597236"/>
                <a:ext cx="1459654" cy="353943"/>
              </a:xfrm>
              <a:prstGeom prst="rect">
                <a:avLst/>
              </a:prstGeom>
              <a:solidFill>
                <a:schemeClr val="bg1"/>
              </a:solidFill>
            </p:spPr>
            <p:txBody>
              <a:bodyPr wrap="square" rtlCol="0">
                <a:spAutoFit/>
              </a:bodyPr>
              <a:lstStyle/>
              <a:p>
                <a14:m>
                  <m:oMath xmlns:m="http://schemas.openxmlformats.org/officeDocument/2006/math">
                    <m:sSub>
                      <m:sSubPr>
                        <m:ctrlPr>
                          <a:rPr lang="pt-BR" sz="1700" i="1" smtClean="0">
                            <a:latin typeface="Cambria Math" panose="02040503050406030204" pitchFamily="18" charset="0"/>
                          </a:rPr>
                        </m:ctrlPr>
                      </m:sSubPr>
                      <m:e>
                        <m:r>
                          <a:rPr lang="pt-BR" sz="1700" b="0" i="1" smtClean="0">
                            <a:latin typeface="Cambria Math" panose="02040503050406030204" pitchFamily="18" charset="0"/>
                          </a:rPr>
                          <m:t>𝑦</m:t>
                        </m:r>
                        <m:r>
                          <a:rPr lang="pt-BR" sz="1700" b="0" i="1" smtClean="0">
                            <a:latin typeface="Cambria Math" panose="02040503050406030204" pitchFamily="18" charset="0"/>
                          </a:rPr>
                          <m:t>′</m:t>
                        </m:r>
                      </m:e>
                      <m:sub>
                        <m:r>
                          <a:rPr lang="pt-BR" sz="1700" b="0" i="1" smtClean="0">
                            <a:latin typeface="Cambria Math" panose="02040503050406030204" pitchFamily="18" charset="0"/>
                          </a:rPr>
                          <m:t>2</m:t>
                        </m:r>
                      </m:sub>
                    </m:sSub>
                  </m:oMath>
                </a14:m>
                <a:r>
                  <a:rPr lang="pt-BR" sz="1700" dirty="0"/>
                  <a:t> = 24 cm</a:t>
                </a:r>
              </a:p>
            </p:txBody>
          </p:sp>
        </mc:Choice>
        <mc:Fallback xmlns="">
          <p:sp>
            <p:nvSpPr>
              <p:cNvPr id="95" name="CaixaDeTexto 94"/>
              <p:cNvSpPr txBox="1">
                <a:spLocks noRot="1" noChangeAspect="1" noMove="1" noResize="1" noEditPoints="1" noAdjustHandles="1" noChangeArrowheads="1" noChangeShapeType="1" noTextEdit="1"/>
              </p:cNvSpPr>
              <p:nvPr/>
            </p:nvSpPr>
            <p:spPr>
              <a:xfrm>
                <a:off x="9638780" y="2597236"/>
                <a:ext cx="1459654" cy="353943"/>
              </a:xfrm>
              <a:prstGeom prst="rect">
                <a:avLst/>
              </a:prstGeom>
              <a:blipFill>
                <a:blip r:embed="rId15"/>
                <a:stretch>
                  <a:fillRect l="-833" t="-5172" b="-22414"/>
                </a:stretch>
              </a:blipFill>
            </p:spPr>
            <p:txBody>
              <a:bodyPr/>
              <a:lstStyle/>
              <a:p>
                <a:r>
                  <a:rPr lang="pt-BR">
                    <a:noFill/>
                  </a:rPr>
                  <a:t> </a:t>
                </a:r>
              </a:p>
            </p:txBody>
          </p:sp>
        </mc:Fallback>
      </mc:AlternateContent>
      <p:cxnSp>
        <p:nvCxnSpPr>
          <p:cNvPr id="97" name="Conector de Seta Reta 96"/>
          <p:cNvCxnSpPr/>
          <p:nvPr/>
        </p:nvCxnSpPr>
        <p:spPr>
          <a:xfrm>
            <a:off x="2744656" y="1712363"/>
            <a:ext cx="37351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8" name="CaixaDeTexto 97"/>
          <p:cNvSpPr txBox="1"/>
          <p:nvPr/>
        </p:nvSpPr>
        <p:spPr>
          <a:xfrm>
            <a:off x="4304033" y="1301563"/>
            <a:ext cx="1095535" cy="369332"/>
          </a:xfrm>
          <a:prstGeom prst="rect">
            <a:avLst/>
          </a:prstGeom>
          <a:noFill/>
        </p:spPr>
        <p:txBody>
          <a:bodyPr wrap="square" rtlCol="0">
            <a:spAutoFit/>
          </a:bodyPr>
          <a:lstStyle/>
          <a:p>
            <a:r>
              <a:rPr lang="pt-BR" dirty="0"/>
              <a:t>50 cm</a:t>
            </a:r>
          </a:p>
        </p:txBody>
      </p:sp>
    </p:spTree>
    <p:extLst>
      <p:ext uri="{BB962C8B-B14F-4D97-AF65-F5344CB8AC3E}">
        <p14:creationId xmlns:p14="http://schemas.microsoft.com/office/powerpoint/2010/main" val="279854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6"/>
                                        </p:tgtEl>
                                        <p:attrNameLst>
                                          <p:attrName>style.visibility</p:attrName>
                                        </p:attrNameLst>
                                      </p:cBhvr>
                                      <p:to>
                                        <p:strVal val="visible"/>
                                      </p:to>
                                    </p:set>
                                    <p:animEffect transition="in" filter="fade">
                                      <p:cBhvr>
                                        <p:cTn id="15" dur="500"/>
                                        <p:tgtEl>
                                          <p:spTgt spid="7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7"/>
                                        </p:tgtEl>
                                        <p:attrNameLst>
                                          <p:attrName>style.visibility</p:attrName>
                                        </p:attrNameLst>
                                      </p:cBhvr>
                                      <p:to>
                                        <p:strVal val="visible"/>
                                      </p:to>
                                    </p:set>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9"/>
                                        </p:tgtEl>
                                        <p:attrNameLst>
                                          <p:attrName>style.visibility</p:attrName>
                                        </p:attrNameLst>
                                      </p:cBhvr>
                                      <p:to>
                                        <p:strVal val="visible"/>
                                      </p:to>
                                    </p:set>
                                    <p:animEffect transition="in" filter="fade">
                                      <p:cBhvr>
                                        <p:cTn id="26" dur="500"/>
                                        <p:tgtEl>
                                          <p:spTgt spid="7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fade">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80"/>
                                        </p:tgtEl>
                                        <p:attrNameLst>
                                          <p:attrName>style.visibility</p:attrName>
                                        </p:attrNameLst>
                                      </p:cBhvr>
                                      <p:to>
                                        <p:strVal val="visible"/>
                                      </p:to>
                                    </p:set>
                                    <p:animEffect transition="in" filter="fade">
                                      <p:cBhvr>
                                        <p:cTn id="71" dur="500"/>
                                        <p:tgtEl>
                                          <p:spTgt spid="8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81"/>
                                        </p:tgtEl>
                                        <p:attrNameLst>
                                          <p:attrName>style.visibility</p:attrName>
                                        </p:attrNameLst>
                                      </p:cBhvr>
                                      <p:to>
                                        <p:strVal val="visible"/>
                                      </p:to>
                                    </p:set>
                                    <p:animEffect transition="in" filter="fade">
                                      <p:cBhvr>
                                        <p:cTn id="74" dur="500"/>
                                        <p:tgtEl>
                                          <p:spTgt spid="8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fade">
                                      <p:cBhvr>
                                        <p:cTn id="77" dur="500"/>
                                        <p:tgtEl>
                                          <p:spTgt spid="8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4"/>
                                        </p:tgtEl>
                                        <p:attrNameLst>
                                          <p:attrName>style.visibility</p:attrName>
                                        </p:attrNameLst>
                                      </p:cBhvr>
                                      <p:to>
                                        <p:strVal val="visible"/>
                                      </p:to>
                                    </p:set>
                                    <p:animEffect transition="in" filter="fade">
                                      <p:cBhvr>
                                        <p:cTn id="80" dur="500"/>
                                        <p:tgtEl>
                                          <p:spTgt spid="8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85"/>
                                        </p:tgtEl>
                                        <p:attrNameLst>
                                          <p:attrName>style.visibility</p:attrName>
                                        </p:attrNameLst>
                                      </p:cBhvr>
                                      <p:to>
                                        <p:strVal val="visible"/>
                                      </p:to>
                                    </p:set>
                                    <p:animEffect transition="in" filter="fade">
                                      <p:cBhvr>
                                        <p:cTn id="85" dur="500"/>
                                        <p:tgtEl>
                                          <p:spTgt spid="8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87"/>
                                        </p:tgtEl>
                                        <p:attrNameLst>
                                          <p:attrName>style.visibility</p:attrName>
                                        </p:attrNameLst>
                                      </p:cBhvr>
                                      <p:to>
                                        <p:strVal val="visible"/>
                                      </p:to>
                                    </p:set>
                                    <p:animEffect transition="in" filter="fade">
                                      <p:cBhvr>
                                        <p:cTn id="88" dur="500"/>
                                        <p:tgtEl>
                                          <p:spTgt spid="8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fade">
                                      <p:cBhvr>
                                        <p:cTn id="93" dur="500"/>
                                        <p:tgtEl>
                                          <p:spTgt spid="9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91"/>
                                        </p:tgtEl>
                                        <p:attrNameLst>
                                          <p:attrName>style.visibility</p:attrName>
                                        </p:attrNameLst>
                                      </p:cBhvr>
                                      <p:to>
                                        <p:strVal val="visible"/>
                                      </p:to>
                                    </p:set>
                                    <p:animEffect transition="in" filter="fade">
                                      <p:cBhvr>
                                        <p:cTn id="96" dur="500"/>
                                        <p:tgtEl>
                                          <p:spTgt spid="9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500"/>
                                        <p:tgtEl>
                                          <p:spTgt spid="46"/>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fade">
                                      <p:cBhvr>
                                        <p:cTn id="106" dur="500"/>
                                        <p:tgtEl>
                                          <p:spTgt spid="26"/>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fade">
                                      <p:cBhvr>
                                        <p:cTn id="111" dur="500"/>
                                        <p:tgtEl>
                                          <p:spTgt spid="27"/>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54"/>
                                        </p:tgtEl>
                                        <p:attrNameLst>
                                          <p:attrName>style.visibility</p:attrName>
                                        </p:attrNameLst>
                                      </p:cBhvr>
                                      <p:to>
                                        <p:strVal val="visible"/>
                                      </p:to>
                                    </p:set>
                                    <p:animEffect transition="in" filter="fade">
                                      <p:cBhvr>
                                        <p:cTn id="116" dur="500"/>
                                        <p:tgtEl>
                                          <p:spTgt spid="54"/>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fade">
                                      <p:cBhvr>
                                        <p:cTn id="121" dur="500"/>
                                        <p:tgtEl>
                                          <p:spTgt spid="30"/>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55"/>
                                        </p:tgtEl>
                                        <p:attrNameLst>
                                          <p:attrName>style.visibility</p:attrName>
                                        </p:attrNameLst>
                                      </p:cBhvr>
                                      <p:to>
                                        <p:strVal val="visible"/>
                                      </p:to>
                                    </p:set>
                                    <p:animEffect transition="in" filter="fade">
                                      <p:cBhvr>
                                        <p:cTn id="126" dur="500"/>
                                        <p:tgtEl>
                                          <p:spTgt spid="55"/>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nodeType="click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fade">
                                      <p:cBhvr>
                                        <p:cTn id="131" dur="500"/>
                                        <p:tgtEl>
                                          <p:spTgt spid="47"/>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56"/>
                                        </p:tgtEl>
                                        <p:attrNameLst>
                                          <p:attrName>style.visibility</p:attrName>
                                        </p:attrNameLst>
                                      </p:cBhvr>
                                      <p:to>
                                        <p:strVal val="visible"/>
                                      </p:to>
                                    </p:set>
                                    <p:animEffect transition="in" filter="fade">
                                      <p:cBhvr>
                                        <p:cTn id="136" dur="500"/>
                                        <p:tgtEl>
                                          <p:spTgt spid="56"/>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92"/>
                                        </p:tgtEl>
                                        <p:attrNameLst>
                                          <p:attrName>style.visibility</p:attrName>
                                        </p:attrNameLst>
                                      </p:cBhvr>
                                      <p:to>
                                        <p:strVal val="visible"/>
                                      </p:to>
                                    </p:set>
                                    <p:animEffect transition="in" filter="fade">
                                      <p:cBhvr>
                                        <p:cTn id="141" dur="500"/>
                                        <p:tgtEl>
                                          <p:spTgt spid="92"/>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93"/>
                                        </p:tgtEl>
                                        <p:attrNameLst>
                                          <p:attrName>style.visibility</p:attrName>
                                        </p:attrNameLst>
                                      </p:cBhvr>
                                      <p:to>
                                        <p:strVal val="visible"/>
                                      </p:to>
                                    </p:set>
                                    <p:animEffect transition="in" filter="fade">
                                      <p:cBhvr>
                                        <p:cTn id="144" dur="500"/>
                                        <p:tgtEl>
                                          <p:spTgt spid="93"/>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94"/>
                                        </p:tgtEl>
                                        <p:attrNameLst>
                                          <p:attrName>style.visibility</p:attrName>
                                        </p:attrNameLst>
                                      </p:cBhvr>
                                      <p:to>
                                        <p:strVal val="visible"/>
                                      </p:to>
                                    </p:set>
                                    <p:animEffect transition="in" filter="fade">
                                      <p:cBhvr>
                                        <p:cTn id="149" dur="500"/>
                                        <p:tgtEl>
                                          <p:spTgt spid="94"/>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95"/>
                                        </p:tgtEl>
                                        <p:attrNameLst>
                                          <p:attrName>style.visibility</p:attrName>
                                        </p:attrNameLst>
                                      </p:cBhvr>
                                      <p:to>
                                        <p:strVal val="visible"/>
                                      </p:to>
                                    </p:set>
                                    <p:animEffect transition="in" filter="fade">
                                      <p:cBhvr>
                                        <p:cTn id="152"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8" grpId="0" animBg="1"/>
      <p:bldP spid="34" grpId="0"/>
      <p:bldP spid="42" grpId="0"/>
      <p:bldP spid="46" grpId="0" animBg="1"/>
      <p:bldP spid="54" grpId="0" animBg="1"/>
      <p:bldP spid="55" grpId="0" animBg="1"/>
      <p:bldP spid="56" grpId="0"/>
      <p:bldP spid="76" grpId="0" animBg="1"/>
      <p:bldP spid="77" grpId="0" animBg="1"/>
      <p:bldP spid="78" grpId="0" animBg="1"/>
      <p:bldP spid="79" grpId="0"/>
      <p:bldP spid="80" grpId="0" animBg="1"/>
      <p:bldP spid="81" grpId="0"/>
      <p:bldP spid="83" grpId="0" animBg="1"/>
      <p:bldP spid="84" grpId="0" animBg="1"/>
      <p:bldP spid="85" grpId="0"/>
      <p:bldP spid="87" grpId="0" animBg="1"/>
      <p:bldP spid="90" grpId="0" animBg="1"/>
      <p:bldP spid="91" grpId="0" animBg="1"/>
      <p:bldP spid="92" grpId="0"/>
      <p:bldP spid="93" grpId="0" animBg="1"/>
      <p:bldP spid="94" grpId="0" animBg="1"/>
      <p:bldP spid="95"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5376</TotalTime>
  <Words>3656</Words>
  <Application>Microsoft Office PowerPoint</Application>
  <PresentationFormat>Widescreen</PresentationFormat>
  <Paragraphs>381</Paragraphs>
  <Slides>34</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34</vt:i4>
      </vt:variant>
    </vt:vector>
  </HeadingPairs>
  <TitlesOfParts>
    <vt:vector size="41" baseType="lpstr">
      <vt:lpstr>Aharoni</vt:lpstr>
      <vt:lpstr>Arial</vt:lpstr>
      <vt:lpstr>Calibri</vt:lpstr>
      <vt:lpstr>Calibri Light</vt:lpstr>
      <vt:lpstr>Cambria</vt:lpstr>
      <vt:lpstr>Cambria Math</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Caio Gomes</dc:creator>
  <cp:lastModifiedBy>Caio Gomes</cp:lastModifiedBy>
  <cp:revision>938</cp:revision>
  <cp:lastPrinted>2022-05-03T11:27:54Z</cp:lastPrinted>
  <dcterms:created xsi:type="dcterms:W3CDTF">2019-03-20T22:32:25Z</dcterms:created>
  <dcterms:modified xsi:type="dcterms:W3CDTF">2022-05-15T17:33:23Z</dcterms:modified>
</cp:coreProperties>
</file>