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7" r:id="rId2"/>
    <p:sldId id="358" r:id="rId3"/>
    <p:sldId id="359" r:id="rId4"/>
    <p:sldId id="360" r:id="rId5"/>
    <p:sldId id="361" r:id="rId6"/>
    <p:sldId id="357" r:id="rId7"/>
    <p:sldId id="319" r:id="rId8"/>
    <p:sldId id="340" r:id="rId9"/>
    <p:sldId id="324" r:id="rId10"/>
    <p:sldId id="325" r:id="rId11"/>
    <p:sldId id="323" r:id="rId12"/>
    <p:sldId id="354" r:id="rId13"/>
    <p:sldId id="355" r:id="rId14"/>
    <p:sldId id="344" r:id="rId15"/>
    <p:sldId id="345" r:id="rId16"/>
    <p:sldId id="338" r:id="rId17"/>
    <p:sldId id="266" r:id="rId18"/>
    <p:sldId id="356" r:id="rId19"/>
    <p:sldId id="36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849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147C6-A523-40EC-95DA-FAA626015B46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8FD16-63EB-4736-9411-5103B93E48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043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1696-E9D7-4D20-9535-22CCF8A4239E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C9EA2-F370-4D32-88D8-28AF7DB048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5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C9EA2-F370-4D32-88D8-28AF7DB048E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250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C9EA2-F370-4D32-88D8-28AF7DB048E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81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C9EA2-F370-4D32-88D8-28AF7DB048E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52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C365-E8A3-4226-91FA-434274E9196B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BC4F-54B2-4499-9CA1-87620D6BE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17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C365-E8A3-4226-91FA-434274E9196B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BC4F-54B2-4499-9CA1-87620D6BE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C365-E8A3-4226-91FA-434274E9196B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BC4F-54B2-4499-9CA1-87620D6BE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2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C365-E8A3-4226-91FA-434274E9196B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BC4F-54B2-4499-9CA1-87620D6BE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4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C365-E8A3-4226-91FA-434274E9196B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BC4F-54B2-4499-9CA1-87620D6BE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07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C365-E8A3-4226-91FA-434274E9196B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BC4F-54B2-4499-9CA1-87620D6BE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1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C365-E8A3-4226-91FA-434274E9196B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BC4F-54B2-4499-9CA1-87620D6BE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44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C365-E8A3-4226-91FA-434274E9196B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BC4F-54B2-4499-9CA1-87620D6BE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7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C365-E8A3-4226-91FA-434274E9196B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BC4F-54B2-4499-9CA1-87620D6BE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C365-E8A3-4226-91FA-434274E9196B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BC4F-54B2-4499-9CA1-87620D6BE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362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C365-E8A3-4226-91FA-434274E9196B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1BC4F-54B2-4499-9CA1-87620D6BE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8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C365-E8A3-4226-91FA-434274E9196B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BC4F-54B2-4499-9CA1-87620D6BE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92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1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30.png"/><Relationship Id="rId5" Type="http://schemas.openxmlformats.org/officeDocument/2006/relationships/image" Target="../media/image121.png"/><Relationship Id="rId10" Type="http://schemas.openxmlformats.org/officeDocument/2006/relationships/image" Target="../media/image120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81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.png"/><Relationship Id="rId11" Type="http://schemas.openxmlformats.org/officeDocument/2006/relationships/image" Target="../media/image31.png"/><Relationship Id="rId5" Type="http://schemas.openxmlformats.org/officeDocument/2006/relationships/image" Target="../media/image201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2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7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1.png"/><Relationship Id="rId9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77598" y="6066165"/>
            <a:ext cx="649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Apresentação e demais documentos: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fisicasp.com.br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64E9FAA-3F2D-D81E-D102-CFAB3EB41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19B6039-F990-7C1D-7533-5F9FDA84F4BF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FCDE3B04-76E2-478F-9739-B7C2E122C6A7}"/>
              </a:ext>
            </a:extLst>
          </p:cNvPr>
          <p:cNvSpPr/>
          <p:nvPr/>
        </p:nvSpPr>
        <p:spPr>
          <a:xfrm>
            <a:off x="9157215" y="6066165"/>
            <a:ext cx="2795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Professor Caio Gomes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756F30-9F2B-592C-39F2-E19A0F2496A0}"/>
              </a:ext>
            </a:extLst>
          </p:cNvPr>
          <p:cNvSpPr/>
          <p:nvPr/>
        </p:nvSpPr>
        <p:spPr>
          <a:xfrm>
            <a:off x="577598" y="2468885"/>
            <a:ext cx="108850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Aula 3 - Grandezas diretamente proporcionais e grandezas inversamente proporcionais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576881B-61AB-6D51-9931-973B71876CDC}"/>
              </a:ext>
            </a:extLst>
          </p:cNvPr>
          <p:cNvSpPr/>
          <p:nvPr/>
        </p:nvSpPr>
        <p:spPr>
          <a:xfrm>
            <a:off x="577598" y="2899772"/>
            <a:ext cx="77434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002060"/>
                </a:solidFill>
              </a:rPr>
              <a:t>- Estudos Avançados / Caderno 1 / Módulo 1 / Objetivo 2 /   Pg. 9 </a:t>
            </a:r>
          </a:p>
        </p:txBody>
      </p:sp>
    </p:spTree>
    <p:extLst>
      <p:ext uri="{BB962C8B-B14F-4D97-AF65-F5344CB8AC3E}">
        <p14:creationId xmlns:p14="http://schemas.microsoft.com/office/powerpoint/2010/main" val="12981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42859" y="1046263"/>
            <a:ext cx="50530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200" dirty="0"/>
              <a:t>É a taxa de variação temporal do espaço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991110" y="1757936"/>
                <a:ext cx="2846100" cy="902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sz="3000" dirty="0"/>
                  <a:t> </a:t>
                </a:r>
                <a:r>
                  <a:rPr lang="pt-BR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3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pt-BR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sz="36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pt-BR" sz="36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10" y="1757936"/>
                <a:ext cx="2846100" cy="902555"/>
              </a:xfrm>
              <a:prstGeom prst="rect">
                <a:avLst/>
              </a:prstGeom>
              <a:blipFill>
                <a:blip r:embed="rId2"/>
                <a:stretch>
                  <a:fillRect b="-74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427729" y="3576473"/>
            <a:ext cx="128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Unidades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523552" y="4363794"/>
                <a:ext cx="1480662" cy="545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2200" dirty="0"/>
                  <a:t>SI: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sz="2200" dirty="0"/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52" y="4363794"/>
                <a:ext cx="1480662" cy="545406"/>
              </a:xfrm>
              <a:prstGeom prst="rect">
                <a:avLst/>
              </a:prstGeom>
              <a:blipFill>
                <a:blip r:embed="rId3"/>
                <a:stretch>
                  <a:fillRect l="-4938" b="-89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523551" y="5039886"/>
                <a:ext cx="1716304" cy="580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2200" dirty="0"/>
                  <a:t>SU: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sz="2200" dirty="0"/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51" y="5039886"/>
                <a:ext cx="1716304" cy="580031"/>
              </a:xfrm>
              <a:prstGeom prst="rect">
                <a:avLst/>
              </a:prstGeom>
              <a:blipFill>
                <a:blip r:embed="rId4"/>
                <a:stretch>
                  <a:fillRect l="-4270" b="-84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to 8"/>
          <p:cNvCxnSpPr/>
          <p:nvPr/>
        </p:nvCxnSpPr>
        <p:spPr>
          <a:xfrm>
            <a:off x="2710414" y="3694282"/>
            <a:ext cx="0" cy="2433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0D7974AC-E0BC-63FD-0D0D-FA15630E9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8581A18-04DD-6B50-6C16-43E5D3651401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06FBB7C-D9EF-7244-2F52-5CDFB7ECDA4A}"/>
                  </a:ext>
                </a:extLst>
              </p:cNvPr>
              <p:cNvSpPr txBox="1"/>
              <p:nvPr/>
            </p:nvSpPr>
            <p:spPr>
              <a:xfrm>
                <a:off x="277891" y="380026"/>
                <a:ext cx="4458375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200" b="1" dirty="0">
                    <a:solidFill>
                      <a:srgbClr val="002060"/>
                    </a:solidFill>
                  </a:rPr>
                  <a:t>3. Velocidade escalar média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pt-BR" sz="2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pt-BR" sz="2200" b="1" dirty="0">
                    <a:solidFill>
                      <a:srgbClr val="00206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06FBB7C-D9EF-7244-2F52-5CDFB7ECD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91" y="380026"/>
                <a:ext cx="4458375" cy="430887"/>
              </a:xfrm>
              <a:prstGeom prst="rect">
                <a:avLst/>
              </a:prstGeom>
              <a:blipFill>
                <a:blip r:embed="rId6"/>
                <a:stretch>
                  <a:fillRect t="-8451" b="-281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D53E4ED-DAF0-B06C-90B5-B378C8E809D9}"/>
                  </a:ext>
                </a:extLst>
              </p:cNvPr>
              <p:cNvSpPr txBox="1"/>
              <p:nvPr/>
            </p:nvSpPr>
            <p:spPr>
              <a:xfrm>
                <a:off x="3473060" y="4494747"/>
                <a:ext cx="142860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pt-BR" sz="2400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FD53E4ED-DAF0-B06C-90B5-B378C8E80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060" y="4494747"/>
                <a:ext cx="1428600" cy="624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eta em Curva para Baixo 26">
            <a:extLst>
              <a:ext uri="{FF2B5EF4-FFF2-40B4-BE49-F238E27FC236}">
                <a16:creationId xmlns:a16="http://schemas.microsoft.com/office/drawing/2014/main" id="{9AD34D6F-DE4B-6CC5-8166-658093C66E97}"/>
              </a:ext>
            </a:extLst>
          </p:cNvPr>
          <p:cNvSpPr/>
          <p:nvPr/>
        </p:nvSpPr>
        <p:spPr>
          <a:xfrm>
            <a:off x="3712940" y="4190237"/>
            <a:ext cx="670560" cy="217868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Seta em Curva para Baixo 28">
            <a:extLst>
              <a:ext uri="{FF2B5EF4-FFF2-40B4-BE49-F238E27FC236}">
                <a16:creationId xmlns:a16="http://schemas.microsoft.com/office/drawing/2014/main" id="{6E538654-4075-D5C0-8F34-63DB1D5B86E2}"/>
              </a:ext>
            </a:extLst>
          </p:cNvPr>
          <p:cNvSpPr/>
          <p:nvPr/>
        </p:nvSpPr>
        <p:spPr>
          <a:xfrm rot="10800000">
            <a:off x="3712940" y="5145415"/>
            <a:ext cx="670560" cy="217868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3304218-A326-E077-AA7A-ED9B33361EEB}"/>
              </a:ext>
            </a:extLst>
          </p:cNvPr>
          <p:cNvSpPr/>
          <p:nvPr/>
        </p:nvSpPr>
        <p:spPr>
          <a:xfrm>
            <a:off x="3738772" y="3715271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÷ 3,6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AF6663C8-47D6-3BC6-8513-09336286E470}"/>
              </a:ext>
            </a:extLst>
          </p:cNvPr>
          <p:cNvSpPr/>
          <p:nvPr/>
        </p:nvSpPr>
        <p:spPr>
          <a:xfrm>
            <a:off x="3712940" y="5442405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x 3,6</a:t>
            </a:r>
          </a:p>
        </p:txBody>
      </p:sp>
    </p:spTree>
    <p:extLst>
      <p:ext uri="{BB962C8B-B14F-4D97-AF65-F5344CB8AC3E}">
        <p14:creationId xmlns:p14="http://schemas.microsoft.com/office/powerpoint/2010/main" val="85859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9459B5C3-CD80-001E-D5C2-17E1A1BB0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494" y="1394040"/>
            <a:ext cx="6679524" cy="1519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ela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362391"/>
                  </p:ext>
                </p:extLst>
              </p:nvPr>
            </p:nvGraphicFramePr>
            <p:xfrm>
              <a:off x="277893" y="4490946"/>
              <a:ext cx="11694215" cy="129714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sx="101000" sy="101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921565">
                      <a:extLst>
                        <a:ext uri="{9D8B030D-6E8A-4147-A177-3AD203B41FA5}">
                          <a16:colId xmlns:a16="http://schemas.microsoft.com/office/drawing/2014/main" val="297635017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3022017841"/>
                        </a:ext>
                      </a:extLst>
                    </a:gridCol>
                    <a:gridCol w="1866900">
                      <a:extLst>
                        <a:ext uri="{9D8B030D-6E8A-4147-A177-3AD203B41FA5}">
                          <a16:colId xmlns:a16="http://schemas.microsoft.com/office/drawing/2014/main" val="2759484963"/>
                        </a:ext>
                      </a:extLst>
                    </a:gridCol>
                    <a:gridCol w="1085902">
                      <a:extLst>
                        <a:ext uri="{9D8B030D-6E8A-4147-A177-3AD203B41FA5}">
                          <a16:colId xmlns:a16="http://schemas.microsoft.com/office/drawing/2014/main" val="386152098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3381338259"/>
                        </a:ext>
                      </a:extLst>
                    </a:gridCol>
                    <a:gridCol w="3124148">
                      <a:extLst>
                        <a:ext uri="{9D8B030D-6E8A-4147-A177-3AD203B41FA5}">
                          <a16:colId xmlns:a16="http://schemas.microsoft.com/office/drawing/2014/main" val="424245717"/>
                        </a:ext>
                      </a:extLst>
                    </a:gridCol>
                  </a:tblGrid>
                  <a:tr h="39013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pt-BR" baseline="0" dirty="0"/>
                            <a:t>t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baseline="0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pt-BR" b="1" i="1" baseline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1" i="1" baseline="0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pt-BR" b="1" i="1" baseline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baseline="0" dirty="0"/>
                            <a:t> (s)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pt-BR" dirty="0"/>
                            <a:t>S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/>
                            <a:t> 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num>
                                <m:den>
                                  <m:r>
                                    <a:rPr lang="pt-B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2200" dirty="0"/>
                            <a:t> </a:t>
                          </a:r>
                          <a:r>
                            <a:rPr lang="pt-BR" dirty="0"/>
                            <a:t>(m/s)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Movimento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4917536"/>
                      </a:ext>
                    </a:extLst>
                  </a:tr>
                  <a:tr h="721387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4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ela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6362391"/>
                  </p:ext>
                </p:extLst>
              </p:nvPr>
            </p:nvGraphicFramePr>
            <p:xfrm>
              <a:off x="277893" y="4490946"/>
              <a:ext cx="11694215" cy="129714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sx="101000" sy="101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921565">
                      <a:extLst>
                        <a:ext uri="{9D8B030D-6E8A-4147-A177-3AD203B41FA5}">
                          <a16:colId xmlns:a16="http://schemas.microsoft.com/office/drawing/2014/main" val="297635017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3022017841"/>
                        </a:ext>
                      </a:extLst>
                    </a:gridCol>
                    <a:gridCol w="1866900">
                      <a:extLst>
                        <a:ext uri="{9D8B030D-6E8A-4147-A177-3AD203B41FA5}">
                          <a16:colId xmlns:a16="http://schemas.microsoft.com/office/drawing/2014/main" val="2759484963"/>
                        </a:ext>
                      </a:extLst>
                    </a:gridCol>
                    <a:gridCol w="1085902">
                      <a:extLst>
                        <a:ext uri="{9D8B030D-6E8A-4147-A177-3AD203B41FA5}">
                          <a16:colId xmlns:a16="http://schemas.microsoft.com/office/drawing/2014/main" val="386152098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3381338259"/>
                        </a:ext>
                      </a:extLst>
                    </a:gridCol>
                    <a:gridCol w="3124148">
                      <a:extLst>
                        <a:ext uri="{9D8B030D-6E8A-4147-A177-3AD203B41FA5}">
                          <a16:colId xmlns:a16="http://schemas.microsoft.com/office/drawing/2014/main" val="424245717"/>
                        </a:ext>
                      </a:extLst>
                    </a:gridCol>
                  </a:tblGrid>
                  <a:tr h="57575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87" t="-5263" r="-520000" b="-14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563" t="-5263" r="-276552" b="-14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6732" t="-5263" r="-293137" b="-14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Movimento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4917536"/>
                      </a:ext>
                    </a:extLst>
                  </a:tr>
                  <a:tr h="721387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458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Elipse 2"/>
          <p:cNvSpPr/>
          <p:nvPr/>
        </p:nvSpPr>
        <p:spPr>
          <a:xfrm>
            <a:off x="4862799" y="2004870"/>
            <a:ext cx="324464" cy="3097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6861152" y="2004870"/>
            <a:ext cx="324464" cy="3097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568286" y="1036297"/>
                <a:ext cx="10527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286" y="1036297"/>
                <a:ext cx="105272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644955" y="1021625"/>
                <a:ext cx="102245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955" y="1021625"/>
                <a:ext cx="102245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B2520418-A48E-BD7A-FB66-58DBFEC0B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1860A92-4930-065E-B7B8-6E2CF09337C2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DB903D5-64BA-21AA-419B-C592B666688A}"/>
              </a:ext>
            </a:extLst>
          </p:cNvPr>
          <p:cNvSpPr txBox="1"/>
          <p:nvPr/>
        </p:nvSpPr>
        <p:spPr>
          <a:xfrm>
            <a:off x="277893" y="380026"/>
            <a:ext cx="18030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Exemplo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B187C5E-0F4A-2779-C2BE-598E171D8AE5}"/>
                  </a:ext>
                </a:extLst>
              </p:cNvPr>
              <p:cNvSpPr txBox="1"/>
              <p:nvPr/>
            </p:nvSpPr>
            <p:spPr>
              <a:xfrm>
                <a:off x="6881706" y="5217499"/>
                <a:ext cx="8634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&gt; 0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B187C5E-0F4A-2779-C2BE-598E171D8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706" y="5217499"/>
                <a:ext cx="863486" cy="400110"/>
              </a:xfrm>
              <a:prstGeom prst="rect">
                <a:avLst/>
              </a:prstGeom>
              <a:blipFill>
                <a:blip r:embed="rId10"/>
                <a:stretch>
                  <a:fillRect t="-9091" r="-2817" b="-2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9ABDAC8-8807-D25C-4427-8637191B3AE6}"/>
                  </a:ext>
                </a:extLst>
              </p:cNvPr>
              <p:cNvSpPr txBox="1"/>
              <p:nvPr/>
            </p:nvSpPr>
            <p:spPr>
              <a:xfrm>
                <a:off x="7938875" y="5217499"/>
                <a:ext cx="8634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&gt; 0</a:t>
                </a: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9ABDAC8-8807-D25C-4427-8637191B3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875" y="5217499"/>
                <a:ext cx="863486" cy="400110"/>
              </a:xfrm>
              <a:prstGeom prst="rect">
                <a:avLst/>
              </a:prstGeom>
              <a:blipFill>
                <a:blip r:embed="rId11"/>
                <a:stretch>
                  <a:fillRect t="-9091" r="-4930" b="-2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>
            <a:extLst>
              <a:ext uri="{FF2B5EF4-FFF2-40B4-BE49-F238E27FC236}">
                <a16:creationId xmlns:a16="http://schemas.microsoft.com/office/drawing/2014/main" id="{098F9B76-0AD3-1EB0-7391-EFE7D9757EB2}"/>
              </a:ext>
            </a:extLst>
          </p:cNvPr>
          <p:cNvSpPr txBox="1"/>
          <p:nvPr/>
        </p:nvSpPr>
        <p:spPr>
          <a:xfrm>
            <a:off x="8996045" y="5057522"/>
            <a:ext cx="284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predominantemente a favor da orientação trajetória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1BDBA4B-A02C-1D80-7C72-C387B7045850}"/>
              </a:ext>
            </a:extLst>
          </p:cNvPr>
          <p:cNvSpPr txBox="1"/>
          <p:nvPr/>
        </p:nvSpPr>
        <p:spPr>
          <a:xfrm>
            <a:off x="9641373" y="1991876"/>
            <a:ext cx="117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s (m)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06ABF83-9EA3-B733-5773-385E0ED62285}"/>
              </a:ext>
            </a:extLst>
          </p:cNvPr>
          <p:cNvSpPr txBox="1"/>
          <p:nvPr/>
        </p:nvSpPr>
        <p:spPr>
          <a:xfrm>
            <a:off x="3882962" y="2691655"/>
            <a:ext cx="401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0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AEE3E66-421A-9E2A-2CB4-DA435DA0D440}"/>
              </a:ext>
            </a:extLst>
          </p:cNvPr>
          <p:cNvSpPr txBox="1"/>
          <p:nvPr/>
        </p:nvSpPr>
        <p:spPr>
          <a:xfrm>
            <a:off x="4812810" y="2723462"/>
            <a:ext cx="557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10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8C02C3B-0A6A-FE3B-21AD-7D611C6BCDCD}"/>
              </a:ext>
            </a:extLst>
          </p:cNvPr>
          <p:cNvSpPr txBox="1"/>
          <p:nvPr/>
        </p:nvSpPr>
        <p:spPr>
          <a:xfrm>
            <a:off x="5770232" y="2723462"/>
            <a:ext cx="557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20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1E0C9EF-EA83-BA1E-2AB8-4D3B051263AA}"/>
              </a:ext>
            </a:extLst>
          </p:cNvPr>
          <p:cNvSpPr txBox="1"/>
          <p:nvPr/>
        </p:nvSpPr>
        <p:spPr>
          <a:xfrm>
            <a:off x="6861152" y="2736753"/>
            <a:ext cx="557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30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0652F30-0328-66BD-6DB0-8305C2FE1F4C}"/>
              </a:ext>
            </a:extLst>
          </p:cNvPr>
          <p:cNvSpPr txBox="1"/>
          <p:nvPr/>
        </p:nvSpPr>
        <p:spPr>
          <a:xfrm>
            <a:off x="7831453" y="2677782"/>
            <a:ext cx="557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40</a:t>
            </a:r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6AAD2E8D-142E-E587-4B0F-BD30BED9C71E}"/>
              </a:ext>
            </a:extLst>
          </p:cNvPr>
          <p:cNvSpPr/>
          <p:nvPr/>
        </p:nvSpPr>
        <p:spPr>
          <a:xfrm rot="21426182">
            <a:off x="5192031" y="2138484"/>
            <a:ext cx="1673889" cy="45719"/>
          </a:xfrm>
          <a:custGeom>
            <a:avLst/>
            <a:gdLst>
              <a:gd name="connsiteX0" fmla="*/ 0 w 1524000"/>
              <a:gd name="connsiteY0" fmla="*/ 0 h 45720"/>
              <a:gd name="connsiteX1" fmla="*/ 1524000 w 1524000"/>
              <a:gd name="connsiteY1" fmla="*/ 4572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0" h="45720">
                <a:moveTo>
                  <a:pt x="0" y="0"/>
                </a:moveTo>
                <a:lnTo>
                  <a:pt x="1524000" y="4572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3F73F8F6-12D4-B9B8-6FC6-1FF6430DC504}"/>
              </a:ext>
            </a:extLst>
          </p:cNvPr>
          <p:cNvSpPr/>
          <p:nvPr/>
        </p:nvSpPr>
        <p:spPr>
          <a:xfrm rot="5108579">
            <a:off x="6030070" y="2065545"/>
            <a:ext cx="110988" cy="19159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585B0786-5115-B2DF-D00D-381A53F7BF75}"/>
              </a:ext>
            </a:extLst>
          </p:cNvPr>
          <p:cNvSpPr/>
          <p:nvPr/>
        </p:nvSpPr>
        <p:spPr>
          <a:xfrm>
            <a:off x="7192115" y="2024691"/>
            <a:ext cx="746760" cy="121920"/>
          </a:xfrm>
          <a:custGeom>
            <a:avLst/>
            <a:gdLst>
              <a:gd name="connsiteX0" fmla="*/ 0 w 746760"/>
              <a:gd name="connsiteY0" fmla="*/ 121920 h 121920"/>
              <a:gd name="connsiteX1" fmla="*/ 746760 w 746760"/>
              <a:gd name="connsiteY1" fmla="*/ 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121920">
                <a:moveTo>
                  <a:pt x="0" y="121920"/>
                </a:moveTo>
                <a:lnTo>
                  <a:pt x="7467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35B1485E-F482-FF9E-086A-3016951D2C56}"/>
              </a:ext>
            </a:extLst>
          </p:cNvPr>
          <p:cNvSpPr/>
          <p:nvPr/>
        </p:nvSpPr>
        <p:spPr>
          <a:xfrm rot="21088256">
            <a:off x="7700773" y="1641111"/>
            <a:ext cx="390173" cy="390767"/>
          </a:xfrm>
          <a:prstGeom prst="arc">
            <a:avLst>
              <a:gd name="adj1" fmla="val 16442536"/>
              <a:gd name="adj2" fmla="val 5444770"/>
            </a:avLst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Triângulo isósceles 39">
            <a:extLst>
              <a:ext uri="{FF2B5EF4-FFF2-40B4-BE49-F238E27FC236}">
                <a16:creationId xmlns:a16="http://schemas.microsoft.com/office/drawing/2014/main" id="{1F78EABF-FB20-370E-971A-0BCA5C3B6A32}"/>
              </a:ext>
            </a:extLst>
          </p:cNvPr>
          <p:cNvSpPr/>
          <p:nvPr/>
        </p:nvSpPr>
        <p:spPr>
          <a:xfrm rot="15631866">
            <a:off x="7522759" y="1984790"/>
            <a:ext cx="110988" cy="191599"/>
          </a:xfrm>
          <a:prstGeom prst="triangle">
            <a:avLst/>
          </a:prstGeom>
          <a:solidFill>
            <a:srgbClr val="41719C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Triângulo isósceles 40">
            <a:extLst>
              <a:ext uri="{FF2B5EF4-FFF2-40B4-BE49-F238E27FC236}">
                <a16:creationId xmlns:a16="http://schemas.microsoft.com/office/drawing/2014/main" id="{B285242C-06FB-CFF7-7EC8-EDA7A4B196A7}"/>
              </a:ext>
            </a:extLst>
          </p:cNvPr>
          <p:cNvSpPr/>
          <p:nvPr/>
        </p:nvSpPr>
        <p:spPr>
          <a:xfrm rot="5139944">
            <a:off x="6556464" y="1612891"/>
            <a:ext cx="110988" cy="191599"/>
          </a:xfrm>
          <a:prstGeom prst="triangle">
            <a:avLst/>
          </a:prstGeom>
          <a:solidFill>
            <a:srgbClr val="41719C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E4809C4E-3685-954E-DEBC-8B4C03241A03}"/>
              </a:ext>
            </a:extLst>
          </p:cNvPr>
          <p:cNvSpPr/>
          <p:nvPr/>
        </p:nvSpPr>
        <p:spPr>
          <a:xfrm>
            <a:off x="5104738" y="1639446"/>
            <a:ext cx="2771764" cy="158874"/>
          </a:xfrm>
          <a:custGeom>
            <a:avLst/>
            <a:gdLst>
              <a:gd name="connsiteX0" fmla="*/ 0 w 746760"/>
              <a:gd name="connsiteY0" fmla="*/ 121920 h 121920"/>
              <a:gd name="connsiteX1" fmla="*/ 746760 w 746760"/>
              <a:gd name="connsiteY1" fmla="*/ 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121920">
                <a:moveTo>
                  <a:pt x="0" y="121920"/>
                </a:moveTo>
                <a:lnTo>
                  <a:pt x="7467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3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56">
            <a:extLst>
              <a:ext uri="{FF2B5EF4-FFF2-40B4-BE49-F238E27FC236}">
                <a16:creationId xmlns:a16="http://schemas.microsoft.com/office/drawing/2014/main" id="{F9075DB2-CEE4-8FCA-0690-28EE9CE9E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494" y="1394040"/>
            <a:ext cx="6679524" cy="1519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ela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105221"/>
                  </p:ext>
                </p:extLst>
              </p:nvPr>
            </p:nvGraphicFramePr>
            <p:xfrm>
              <a:off x="248892" y="4316814"/>
              <a:ext cx="11694215" cy="129714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sx="101000" sy="101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921565">
                      <a:extLst>
                        <a:ext uri="{9D8B030D-6E8A-4147-A177-3AD203B41FA5}">
                          <a16:colId xmlns:a16="http://schemas.microsoft.com/office/drawing/2014/main" val="297635017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3022017841"/>
                        </a:ext>
                      </a:extLst>
                    </a:gridCol>
                    <a:gridCol w="1866900">
                      <a:extLst>
                        <a:ext uri="{9D8B030D-6E8A-4147-A177-3AD203B41FA5}">
                          <a16:colId xmlns:a16="http://schemas.microsoft.com/office/drawing/2014/main" val="2759484963"/>
                        </a:ext>
                      </a:extLst>
                    </a:gridCol>
                    <a:gridCol w="1085902">
                      <a:extLst>
                        <a:ext uri="{9D8B030D-6E8A-4147-A177-3AD203B41FA5}">
                          <a16:colId xmlns:a16="http://schemas.microsoft.com/office/drawing/2014/main" val="386152098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3381338259"/>
                        </a:ext>
                      </a:extLst>
                    </a:gridCol>
                    <a:gridCol w="3124148">
                      <a:extLst>
                        <a:ext uri="{9D8B030D-6E8A-4147-A177-3AD203B41FA5}">
                          <a16:colId xmlns:a16="http://schemas.microsoft.com/office/drawing/2014/main" val="424245717"/>
                        </a:ext>
                      </a:extLst>
                    </a:gridCol>
                  </a:tblGrid>
                  <a:tr h="39013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pt-BR" baseline="0" dirty="0"/>
                            <a:t>t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baseline="0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pt-BR" b="1" i="1" baseline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1" i="1" baseline="0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pt-BR" b="1" i="1" baseline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baseline="0" dirty="0"/>
                            <a:t> (s)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pt-BR" dirty="0"/>
                            <a:t>S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/>
                            <a:t> 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num>
                                <m:den>
                                  <m:r>
                                    <a:rPr lang="pt-B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2200" dirty="0"/>
                            <a:t> </a:t>
                          </a:r>
                          <a:r>
                            <a:rPr lang="pt-BR" dirty="0"/>
                            <a:t>(m/s)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Movimento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4917536"/>
                      </a:ext>
                    </a:extLst>
                  </a:tr>
                  <a:tr h="721387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458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ela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6105221"/>
                  </p:ext>
                </p:extLst>
              </p:nvPr>
            </p:nvGraphicFramePr>
            <p:xfrm>
              <a:off x="248892" y="4316814"/>
              <a:ext cx="11694215" cy="129714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sx="101000" sy="101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921565">
                      <a:extLst>
                        <a:ext uri="{9D8B030D-6E8A-4147-A177-3AD203B41FA5}">
                          <a16:colId xmlns:a16="http://schemas.microsoft.com/office/drawing/2014/main" val="297635017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3022017841"/>
                        </a:ext>
                      </a:extLst>
                    </a:gridCol>
                    <a:gridCol w="1866900">
                      <a:extLst>
                        <a:ext uri="{9D8B030D-6E8A-4147-A177-3AD203B41FA5}">
                          <a16:colId xmlns:a16="http://schemas.microsoft.com/office/drawing/2014/main" val="2759484963"/>
                        </a:ext>
                      </a:extLst>
                    </a:gridCol>
                    <a:gridCol w="1085902">
                      <a:extLst>
                        <a:ext uri="{9D8B030D-6E8A-4147-A177-3AD203B41FA5}">
                          <a16:colId xmlns:a16="http://schemas.microsoft.com/office/drawing/2014/main" val="386152098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3381338259"/>
                        </a:ext>
                      </a:extLst>
                    </a:gridCol>
                    <a:gridCol w="3124148">
                      <a:extLst>
                        <a:ext uri="{9D8B030D-6E8A-4147-A177-3AD203B41FA5}">
                          <a16:colId xmlns:a16="http://schemas.microsoft.com/office/drawing/2014/main" val="424245717"/>
                        </a:ext>
                      </a:extLst>
                    </a:gridCol>
                  </a:tblGrid>
                  <a:tr h="57575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87" t="-5263" r="-520317" b="-1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563" t="-5263" r="-276782" b="-1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5928" t="-5263" r="-292182" b="-14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Movimento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4917536"/>
                      </a:ext>
                    </a:extLst>
                  </a:tr>
                  <a:tr h="721387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458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" name="Elipse 27"/>
          <p:cNvSpPr/>
          <p:nvPr/>
        </p:nvSpPr>
        <p:spPr>
          <a:xfrm>
            <a:off x="6880754" y="2007401"/>
            <a:ext cx="324464" cy="3097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4879442" y="2007401"/>
            <a:ext cx="324464" cy="3097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03864" y="1054389"/>
                <a:ext cx="118673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sz="22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864" y="1054389"/>
                <a:ext cx="1186735" cy="430887"/>
              </a:xfrm>
              <a:prstGeom prst="rect">
                <a:avLst/>
              </a:prstGeom>
              <a:blipFill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4060125" y="1038947"/>
                <a:ext cx="102245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125" y="1038947"/>
                <a:ext cx="102245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B2520418-A48E-BD7A-FB66-58DBFEC0B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1860A92-4930-065E-B7B8-6E2CF09337C2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DB903D5-64BA-21AA-419B-C592B666688A}"/>
              </a:ext>
            </a:extLst>
          </p:cNvPr>
          <p:cNvSpPr txBox="1"/>
          <p:nvPr/>
        </p:nvSpPr>
        <p:spPr>
          <a:xfrm>
            <a:off x="277893" y="380026"/>
            <a:ext cx="18030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Exemplo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E8DCEB6-5251-A644-E16D-9D2B5F626B70}"/>
                  </a:ext>
                </a:extLst>
              </p:cNvPr>
              <p:cNvSpPr txBox="1"/>
              <p:nvPr/>
            </p:nvSpPr>
            <p:spPr>
              <a:xfrm>
                <a:off x="6773475" y="5054259"/>
                <a:ext cx="8634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&lt; 0</a:t>
                </a: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E8DCEB6-5251-A644-E16D-9D2B5F626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75" y="5054259"/>
                <a:ext cx="863486" cy="400110"/>
              </a:xfrm>
              <a:prstGeom prst="rect">
                <a:avLst/>
              </a:prstGeom>
              <a:blipFill>
                <a:blip r:embed="rId8"/>
                <a:stretch>
                  <a:fillRect t="-7576" r="-3521" b="-2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E28E317-F5A0-721A-36D1-9A450FB55B25}"/>
                  </a:ext>
                </a:extLst>
              </p:cNvPr>
              <p:cNvSpPr txBox="1"/>
              <p:nvPr/>
            </p:nvSpPr>
            <p:spPr>
              <a:xfrm>
                <a:off x="7909946" y="5046889"/>
                <a:ext cx="8634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sz="2000" dirty="0"/>
                  <a:t> </a:t>
                </a:r>
                <a:r>
                  <a:rPr lang="pt-BR" sz="2000" dirty="0">
                    <a:solidFill>
                      <a:schemeClr val="tx1"/>
                    </a:solidFill>
                  </a:rPr>
                  <a:t>&lt; 0</a:t>
                </a: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BE28E317-F5A0-721A-36D1-9A450FB55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946" y="5046889"/>
                <a:ext cx="863486" cy="400110"/>
              </a:xfrm>
              <a:prstGeom prst="rect">
                <a:avLst/>
              </a:prstGeom>
              <a:blipFill>
                <a:blip r:embed="rId9"/>
                <a:stretch>
                  <a:fillRect t="-9091" r="-4965" b="-2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>
            <a:extLst>
              <a:ext uri="{FF2B5EF4-FFF2-40B4-BE49-F238E27FC236}">
                <a16:creationId xmlns:a16="http://schemas.microsoft.com/office/drawing/2014/main" id="{C84B3B8B-E0E0-1032-270E-495BD9FE30F9}"/>
              </a:ext>
            </a:extLst>
          </p:cNvPr>
          <p:cNvSpPr txBox="1"/>
          <p:nvPr/>
        </p:nvSpPr>
        <p:spPr>
          <a:xfrm>
            <a:off x="8973986" y="4937362"/>
            <a:ext cx="293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predominantemente contra a orientação da trajetória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76B8C4F-50FC-3BF9-3859-AA4189F9F9CC}"/>
              </a:ext>
            </a:extLst>
          </p:cNvPr>
          <p:cNvSpPr txBox="1"/>
          <p:nvPr/>
        </p:nvSpPr>
        <p:spPr>
          <a:xfrm>
            <a:off x="9641373" y="1991876"/>
            <a:ext cx="117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s (m)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A59A54E-C1A8-B3F3-383D-CCA87E94F12F}"/>
              </a:ext>
            </a:extLst>
          </p:cNvPr>
          <p:cNvSpPr txBox="1"/>
          <p:nvPr/>
        </p:nvSpPr>
        <p:spPr>
          <a:xfrm>
            <a:off x="3882962" y="2691655"/>
            <a:ext cx="401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0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2FA3F7C-0B2B-A61E-00EE-64FEBBCCBCDC}"/>
              </a:ext>
            </a:extLst>
          </p:cNvPr>
          <p:cNvSpPr txBox="1"/>
          <p:nvPr/>
        </p:nvSpPr>
        <p:spPr>
          <a:xfrm>
            <a:off x="4812810" y="2723462"/>
            <a:ext cx="557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10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48E2E210-F620-67DA-93DA-0DFDAC8A3C29}"/>
              </a:ext>
            </a:extLst>
          </p:cNvPr>
          <p:cNvSpPr txBox="1"/>
          <p:nvPr/>
        </p:nvSpPr>
        <p:spPr>
          <a:xfrm>
            <a:off x="5770232" y="2723462"/>
            <a:ext cx="557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20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0612B0DB-2ED7-2F76-5566-62B8D115C1F0}"/>
              </a:ext>
            </a:extLst>
          </p:cNvPr>
          <p:cNvSpPr txBox="1"/>
          <p:nvPr/>
        </p:nvSpPr>
        <p:spPr>
          <a:xfrm>
            <a:off x="6861152" y="2736753"/>
            <a:ext cx="557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30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29F69C00-DD97-298B-9B9E-657F31178A40}"/>
              </a:ext>
            </a:extLst>
          </p:cNvPr>
          <p:cNvSpPr txBox="1"/>
          <p:nvPr/>
        </p:nvSpPr>
        <p:spPr>
          <a:xfrm>
            <a:off x="7831453" y="2677782"/>
            <a:ext cx="557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40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80752E74-F907-C705-796A-52FC17450E9F}"/>
              </a:ext>
            </a:extLst>
          </p:cNvPr>
          <p:cNvSpPr/>
          <p:nvPr/>
        </p:nvSpPr>
        <p:spPr>
          <a:xfrm rot="21426182">
            <a:off x="5192031" y="2138484"/>
            <a:ext cx="1673889" cy="45719"/>
          </a:xfrm>
          <a:custGeom>
            <a:avLst/>
            <a:gdLst>
              <a:gd name="connsiteX0" fmla="*/ 0 w 1524000"/>
              <a:gd name="connsiteY0" fmla="*/ 0 h 45720"/>
              <a:gd name="connsiteX1" fmla="*/ 1524000 w 1524000"/>
              <a:gd name="connsiteY1" fmla="*/ 4572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0" h="45720">
                <a:moveTo>
                  <a:pt x="0" y="0"/>
                </a:moveTo>
                <a:lnTo>
                  <a:pt x="1524000" y="4572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62AE571C-5B1C-4CF0-8A82-33558BC88BC6}"/>
              </a:ext>
            </a:extLst>
          </p:cNvPr>
          <p:cNvSpPr/>
          <p:nvPr/>
        </p:nvSpPr>
        <p:spPr>
          <a:xfrm rot="16200000">
            <a:off x="6030070" y="2065545"/>
            <a:ext cx="110988" cy="191599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9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CA49F6C6-1869-00E6-6E69-EB7EEC70B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494" y="1394040"/>
            <a:ext cx="6679524" cy="1519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ela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0041247"/>
                  </p:ext>
                </p:extLst>
              </p:nvPr>
            </p:nvGraphicFramePr>
            <p:xfrm>
              <a:off x="248892" y="4339430"/>
              <a:ext cx="11694215" cy="129714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sx="101000" sy="101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921565">
                      <a:extLst>
                        <a:ext uri="{9D8B030D-6E8A-4147-A177-3AD203B41FA5}">
                          <a16:colId xmlns:a16="http://schemas.microsoft.com/office/drawing/2014/main" val="297635017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3022017841"/>
                        </a:ext>
                      </a:extLst>
                    </a:gridCol>
                    <a:gridCol w="1866900">
                      <a:extLst>
                        <a:ext uri="{9D8B030D-6E8A-4147-A177-3AD203B41FA5}">
                          <a16:colId xmlns:a16="http://schemas.microsoft.com/office/drawing/2014/main" val="2759484963"/>
                        </a:ext>
                      </a:extLst>
                    </a:gridCol>
                    <a:gridCol w="1085902">
                      <a:extLst>
                        <a:ext uri="{9D8B030D-6E8A-4147-A177-3AD203B41FA5}">
                          <a16:colId xmlns:a16="http://schemas.microsoft.com/office/drawing/2014/main" val="386152098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3381338259"/>
                        </a:ext>
                      </a:extLst>
                    </a:gridCol>
                    <a:gridCol w="3124148">
                      <a:extLst>
                        <a:ext uri="{9D8B030D-6E8A-4147-A177-3AD203B41FA5}">
                          <a16:colId xmlns:a16="http://schemas.microsoft.com/office/drawing/2014/main" val="424245717"/>
                        </a:ext>
                      </a:extLst>
                    </a:gridCol>
                  </a:tblGrid>
                  <a:tr h="39013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pt-BR" baseline="0" dirty="0"/>
                            <a:t>t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baseline="0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  <m:r>
                                    <a:rPr lang="pt-BR" b="1" i="1" baseline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1" i="1" baseline="0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pt-BR" b="1" i="1" baseline="0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baseline="0" dirty="0"/>
                            <a:t> (s)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pt-BR" dirty="0"/>
                            <a:t>S 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/>
                            <a:t>  (m)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num>
                                <m:den>
                                  <m:r>
                                    <a:rPr lang="pt-B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pt-B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2200" dirty="0"/>
                            <a:t> </a:t>
                          </a:r>
                          <a:r>
                            <a:rPr lang="pt-BR" dirty="0"/>
                            <a:t>(m/s)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Movimento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4917536"/>
                      </a:ext>
                    </a:extLst>
                  </a:tr>
                  <a:tr h="721387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06402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ela 5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0041247"/>
                  </p:ext>
                </p:extLst>
              </p:nvPr>
            </p:nvGraphicFramePr>
            <p:xfrm>
              <a:off x="248892" y="4339430"/>
              <a:ext cx="11694215" cy="1297142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sx="101000" sy="101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921565">
                      <a:extLst>
                        <a:ext uri="{9D8B030D-6E8A-4147-A177-3AD203B41FA5}">
                          <a16:colId xmlns:a16="http://schemas.microsoft.com/office/drawing/2014/main" val="297635017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3022017841"/>
                        </a:ext>
                      </a:extLst>
                    </a:gridCol>
                    <a:gridCol w="1866900">
                      <a:extLst>
                        <a:ext uri="{9D8B030D-6E8A-4147-A177-3AD203B41FA5}">
                          <a16:colId xmlns:a16="http://schemas.microsoft.com/office/drawing/2014/main" val="2759484963"/>
                        </a:ext>
                      </a:extLst>
                    </a:gridCol>
                    <a:gridCol w="1085902">
                      <a:extLst>
                        <a:ext uri="{9D8B030D-6E8A-4147-A177-3AD203B41FA5}">
                          <a16:colId xmlns:a16="http://schemas.microsoft.com/office/drawing/2014/main" val="386152098"/>
                        </a:ext>
                      </a:extLst>
                    </a:gridCol>
                    <a:gridCol w="1047750">
                      <a:extLst>
                        <a:ext uri="{9D8B030D-6E8A-4147-A177-3AD203B41FA5}">
                          <a16:colId xmlns:a16="http://schemas.microsoft.com/office/drawing/2014/main" val="3381338259"/>
                        </a:ext>
                      </a:extLst>
                    </a:gridCol>
                    <a:gridCol w="3124148">
                      <a:extLst>
                        <a:ext uri="{9D8B030D-6E8A-4147-A177-3AD203B41FA5}">
                          <a16:colId xmlns:a16="http://schemas.microsoft.com/office/drawing/2014/main" val="424245717"/>
                        </a:ext>
                      </a:extLst>
                    </a:gridCol>
                  </a:tblGrid>
                  <a:tr h="575755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87" t="-5263" r="-520317" b="-14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3563" t="-5263" r="-276782" b="-14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5928" t="-5263" r="-292182" b="-14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Movimento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4917536"/>
                      </a:ext>
                    </a:extLst>
                  </a:tr>
                  <a:tr h="721387"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06402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Elipse 2"/>
          <p:cNvSpPr/>
          <p:nvPr/>
        </p:nvSpPr>
        <p:spPr>
          <a:xfrm>
            <a:off x="4928769" y="2042132"/>
            <a:ext cx="324464" cy="3097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4760620" y="2042132"/>
            <a:ext cx="324464" cy="3097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4986743" y="1380589"/>
                <a:ext cx="10527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0 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743" y="1380589"/>
                <a:ext cx="105272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649376" y="1389076"/>
                <a:ext cx="102245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pt-BR" sz="2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76" y="1389076"/>
                <a:ext cx="102245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B2520418-A48E-BD7A-FB66-58DBFEC0B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1860A92-4930-065E-B7B8-6E2CF09337C2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DB903D5-64BA-21AA-419B-C592B666688A}"/>
              </a:ext>
            </a:extLst>
          </p:cNvPr>
          <p:cNvSpPr txBox="1"/>
          <p:nvPr/>
        </p:nvSpPr>
        <p:spPr>
          <a:xfrm>
            <a:off x="277893" y="380026"/>
            <a:ext cx="18030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Exemplo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6A569ED-8403-B549-B1C3-365A7BF29A0E}"/>
                  </a:ext>
                </a:extLst>
              </p:cNvPr>
              <p:cNvSpPr txBox="1"/>
              <p:nvPr/>
            </p:nvSpPr>
            <p:spPr>
              <a:xfrm>
                <a:off x="6780690" y="5038189"/>
                <a:ext cx="8634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= 0</a:t>
                </a: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16A569ED-8403-B549-B1C3-365A7BF2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690" y="5038189"/>
                <a:ext cx="863486" cy="400110"/>
              </a:xfrm>
              <a:prstGeom prst="rect">
                <a:avLst/>
              </a:prstGeom>
              <a:blipFill>
                <a:blip r:embed="rId10"/>
                <a:stretch>
                  <a:fillRect t="-7576" r="-3521" b="-2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C9F80DD-8D54-1AC1-C079-F5B7BE21F251}"/>
                  </a:ext>
                </a:extLst>
              </p:cNvPr>
              <p:cNvSpPr txBox="1"/>
              <p:nvPr/>
            </p:nvSpPr>
            <p:spPr>
              <a:xfrm>
                <a:off x="7904472" y="5077989"/>
                <a:ext cx="8634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sz="2000" dirty="0"/>
                  <a:t> </a:t>
                </a:r>
                <a:r>
                  <a:rPr lang="pt-BR" sz="2000" dirty="0">
                    <a:solidFill>
                      <a:schemeClr val="tx1"/>
                    </a:solidFill>
                  </a:rPr>
                  <a:t>= 0</a:t>
                </a: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C9F80DD-8D54-1AC1-C079-F5B7BE21F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472" y="5077989"/>
                <a:ext cx="863486" cy="400110"/>
              </a:xfrm>
              <a:prstGeom prst="rect">
                <a:avLst/>
              </a:prstGeom>
              <a:blipFill>
                <a:blip r:embed="rId11"/>
                <a:stretch>
                  <a:fillRect t="-7576" r="-4965" b="-2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aixaDeTexto 29">
            <a:extLst>
              <a:ext uri="{FF2B5EF4-FFF2-40B4-BE49-F238E27FC236}">
                <a16:creationId xmlns:a16="http://schemas.microsoft.com/office/drawing/2014/main" id="{CD17D869-20AC-673A-C483-86B5D61770E5}"/>
              </a:ext>
            </a:extLst>
          </p:cNvPr>
          <p:cNvSpPr txBox="1"/>
          <p:nvPr/>
        </p:nvSpPr>
        <p:spPr>
          <a:xfrm>
            <a:off x="9172291" y="4954879"/>
            <a:ext cx="288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Repouso    ou      começa e termina no mesmo espaço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6626B4D-9B12-309E-3BB7-4A5B4C7CD5FE}"/>
              </a:ext>
            </a:extLst>
          </p:cNvPr>
          <p:cNvSpPr txBox="1"/>
          <p:nvPr/>
        </p:nvSpPr>
        <p:spPr>
          <a:xfrm>
            <a:off x="9641373" y="1991876"/>
            <a:ext cx="1172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s (m)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87886FC-FD4E-587A-A421-2C180BEEE625}"/>
              </a:ext>
            </a:extLst>
          </p:cNvPr>
          <p:cNvSpPr txBox="1"/>
          <p:nvPr/>
        </p:nvSpPr>
        <p:spPr>
          <a:xfrm>
            <a:off x="3882962" y="2691655"/>
            <a:ext cx="401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0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0399C33-C66D-CBE0-F4E1-8AE2D038554E}"/>
              </a:ext>
            </a:extLst>
          </p:cNvPr>
          <p:cNvSpPr txBox="1"/>
          <p:nvPr/>
        </p:nvSpPr>
        <p:spPr>
          <a:xfrm>
            <a:off x="4812810" y="2723462"/>
            <a:ext cx="557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10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44601EC-7E0A-67C7-5F4F-D69771B1B396}"/>
              </a:ext>
            </a:extLst>
          </p:cNvPr>
          <p:cNvSpPr txBox="1"/>
          <p:nvPr/>
        </p:nvSpPr>
        <p:spPr>
          <a:xfrm>
            <a:off x="5770232" y="2723462"/>
            <a:ext cx="557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20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B2F4F46-4275-76E2-F03A-1763A8AA918E}"/>
              </a:ext>
            </a:extLst>
          </p:cNvPr>
          <p:cNvSpPr txBox="1"/>
          <p:nvPr/>
        </p:nvSpPr>
        <p:spPr>
          <a:xfrm>
            <a:off x="6861152" y="2736753"/>
            <a:ext cx="557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30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82289EE4-68E0-3AF2-7711-2F392905ECD0}"/>
              </a:ext>
            </a:extLst>
          </p:cNvPr>
          <p:cNvSpPr txBox="1"/>
          <p:nvPr/>
        </p:nvSpPr>
        <p:spPr>
          <a:xfrm>
            <a:off x="7831453" y="2677782"/>
            <a:ext cx="557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40</a:t>
            </a: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FFFB89B5-6FBE-0BEB-D76C-300E56A90049}"/>
              </a:ext>
            </a:extLst>
          </p:cNvPr>
          <p:cNvSpPr/>
          <p:nvPr/>
        </p:nvSpPr>
        <p:spPr>
          <a:xfrm>
            <a:off x="5254128" y="2112758"/>
            <a:ext cx="2665093" cy="158874"/>
          </a:xfrm>
          <a:custGeom>
            <a:avLst/>
            <a:gdLst>
              <a:gd name="connsiteX0" fmla="*/ 0 w 746760"/>
              <a:gd name="connsiteY0" fmla="*/ 121920 h 121920"/>
              <a:gd name="connsiteX1" fmla="*/ 746760 w 746760"/>
              <a:gd name="connsiteY1" fmla="*/ 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121920">
                <a:moveTo>
                  <a:pt x="0" y="121920"/>
                </a:moveTo>
                <a:lnTo>
                  <a:pt x="7467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Arco 18">
            <a:extLst>
              <a:ext uri="{FF2B5EF4-FFF2-40B4-BE49-F238E27FC236}">
                <a16:creationId xmlns:a16="http://schemas.microsoft.com/office/drawing/2014/main" id="{16410D08-1ED5-FECC-787F-E8A9E2C78DD2}"/>
              </a:ext>
            </a:extLst>
          </p:cNvPr>
          <p:cNvSpPr/>
          <p:nvPr/>
        </p:nvSpPr>
        <p:spPr>
          <a:xfrm rot="21088256">
            <a:off x="7681119" y="1729178"/>
            <a:ext cx="390173" cy="390767"/>
          </a:xfrm>
          <a:prstGeom prst="arc">
            <a:avLst>
              <a:gd name="adj1" fmla="val 16442536"/>
              <a:gd name="adj2" fmla="val 5444770"/>
            </a:avLst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riângulo isósceles 20">
            <a:extLst>
              <a:ext uri="{FF2B5EF4-FFF2-40B4-BE49-F238E27FC236}">
                <a16:creationId xmlns:a16="http://schemas.microsoft.com/office/drawing/2014/main" id="{43D9F204-B874-1DA2-3BF6-3445533A40FF}"/>
              </a:ext>
            </a:extLst>
          </p:cNvPr>
          <p:cNvSpPr/>
          <p:nvPr/>
        </p:nvSpPr>
        <p:spPr>
          <a:xfrm rot="15895380">
            <a:off x="6315137" y="1708832"/>
            <a:ext cx="110988" cy="191599"/>
          </a:xfrm>
          <a:prstGeom prst="triangle">
            <a:avLst/>
          </a:prstGeom>
          <a:solidFill>
            <a:srgbClr val="41719C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Triângulo isósceles 22">
            <a:extLst>
              <a:ext uri="{FF2B5EF4-FFF2-40B4-BE49-F238E27FC236}">
                <a16:creationId xmlns:a16="http://schemas.microsoft.com/office/drawing/2014/main" id="{954EC3A0-E42C-C1DD-A211-CE71A208307D}"/>
              </a:ext>
            </a:extLst>
          </p:cNvPr>
          <p:cNvSpPr/>
          <p:nvPr/>
        </p:nvSpPr>
        <p:spPr>
          <a:xfrm rot="5139944">
            <a:off x="6465525" y="2112973"/>
            <a:ext cx="110988" cy="191599"/>
          </a:xfrm>
          <a:prstGeom prst="triangle">
            <a:avLst/>
          </a:prstGeom>
          <a:solidFill>
            <a:srgbClr val="41719C"/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58AE46D2-8CDB-CCB1-BEEF-9534D7715430}"/>
              </a:ext>
            </a:extLst>
          </p:cNvPr>
          <p:cNvSpPr/>
          <p:nvPr/>
        </p:nvSpPr>
        <p:spPr>
          <a:xfrm>
            <a:off x="5085084" y="1727513"/>
            <a:ext cx="2771764" cy="158874"/>
          </a:xfrm>
          <a:custGeom>
            <a:avLst/>
            <a:gdLst>
              <a:gd name="connsiteX0" fmla="*/ 0 w 746760"/>
              <a:gd name="connsiteY0" fmla="*/ 121920 h 121920"/>
              <a:gd name="connsiteX1" fmla="*/ 746760 w 746760"/>
              <a:gd name="connsiteY1" fmla="*/ 0 h 12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760" h="121920">
                <a:moveTo>
                  <a:pt x="0" y="121920"/>
                </a:moveTo>
                <a:lnTo>
                  <a:pt x="74676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A48F363-F3A0-5A96-A673-56FF2859380C}"/>
              </a:ext>
            </a:extLst>
          </p:cNvPr>
          <p:cNvSpPr txBox="1"/>
          <p:nvPr/>
        </p:nvSpPr>
        <p:spPr>
          <a:xfrm>
            <a:off x="8847606" y="834002"/>
            <a:ext cx="275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Distância percorrida = 60 m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0D38795B-F184-D0FC-0CFC-6FC4991E2C60}"/>
              </a:ext>
            </a:extLst>
          </p:cNvPr>
          <p:cNvCxnSpPr/>
          <p:nvPr/>
        </p:nvCxnSpPr>
        <p:spPr>
          <a:xfrm flipV="1">
            <a:off x="8098113" y="1184627"/>
            <a:ext cx="669845" cy="405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5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24DE621B-51EA-3333-4EE9-9B5DAC2A4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82856" y="2387873"/>
            <a:ext cx="626287" cy="34212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08D7399F-D4F1-1E82-E574-80BFBD962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77806" flipH="1">
            <a:off x="8354516" y="2058407"/>
            <a:ext cx="626287" cy="342125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C5BFE79-ED02-EAAA-E770-486B6EF00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75245" y="1568135"/>
            <a:ext cx="626287" cy="34212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8C2671F-46B6-CAA2-9F27-2524CCC4E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AA053FC-CD98-28A5-FD3C-356C3350D6AB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0B736A62-709A-086F-9066-14FC0C9CBAC5}"/>
              </a:ext>
            </a:extLst>
          </p:cNvPr>
          <p:cNvSpPr/>
          <p:nvPr/>
        </p:nvSpPr>
        <p:spPr>
          <a:xfrm>
            <a:off x="1157287" y="1879651"/>
            <a:ext cx="8629650" cy="836955"/>
          </a:xfrm>
          <a:custGeom>
            <a:avLst/>
            <a:gdLst>
              <a:gd name="connsiteX0" fmla="*/ 0 w 8629650"/>
              <a:gd name="connsiteY0" fmla="*/ 520649 h 836955"/>
              <a:gd name="connsiteX1" fmla="*/ 1443038 w 8629650"/>
              <a:gd name="connsiteY1" fmla="*/ 6299 h 836955"/>
              <a:gd name="connsiteX2" fmla="*/ 5100638 w 8629650"/>
              <a:gd name="connsiteY2" fmla="*/ 834974 h 836955"/>
              <a:gd name="connsiteX3" fmla="*/ 8629650 w 8629650"/>
              <a:gd name="connsiteY3" fmla="*/ 192036 h 83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650" h="836955">
                <a:moveTo>
                  <a:pt x="0" y="520649"/>
                </a:moveTo>
                <a:cubicBezTo>
                  <a:pt x="296466" y="237280"/>
                  <a:pt x="592932" y="-46088"/>
                  <a:pt x="1443038" y="6299"/>
                </a:cubicBezTo>
                <a:cubicBezTo>
                  <a:pt x="2293144" y="58686"/>
                  <a:pt x="3902869" y="804018"/>
                  <a:pt x="5100638" y="834974"/>
                </a:cubicBezTo>
                <a:cubicBezTo>
                  <a:pt x="6298407" y="865930"/>
                  <a:pt x="7464028" y="528983"/>
                  <a:pt x="8629650" y="19203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BCA081E-AE68-0A48-58AA-FDB8A13956DD}"/>
                  </a:ext>
                </a:extLst>
              </p:cNvPr>
              <p:cNvSpPr txBox="1"/>
              <p:nvPr/>
            </p:nvSpPr>
            <p:spPr>
              <a:xfrm>
                <a:off x="1811700" y="1202543"/>
                <a:ext cx="114056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=13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BCA081E-AE68-0A48-58AA-FDB8A1395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700" y="1202543"/>
                <a:ext cx="1140569" cy="338554"/>
              </a:xfrm>
              <a:prstGeom prst="rect">
                <a:avLst/>
              </a:prstGeom>
              <a:blipFill>
                <a:blip r:embed="rId4"/>
                <a:stretch>
                  <a:fillRect l="-4278" r="-5348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ED1B4FB3-54E1-9201-B3DA-270087260358}"/>
                  </a:ext>
                </a:extLst>
              </p:cNvPr>
              <p:cNvSpPr txBox="1"/>
              <p:nvPr/>
            </p:nvSpPr>
            <p:spPr>
              <a:xfrm>
                <a:off x="8367712" y="1541097"/>
                <a:ext cx="120308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ED1B4FB3-54E1-9201-B3DA-270087260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712" y="1541097"/>
                <a:ext cx="1203086" cy="338554"/>
              </a:xfrm>
              <a:prstGeom prst="rect">
                <a:avLst/>
              </a:prstGeom>
              <a:blipFill>
                <a:blip r:embed="rId5"/>
                <a:stretch>
                  <a:fillRect l="-4569" r="-5076" b="-1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05DF5A90-5FEE-4923-9770-DD4F549AFC47}"/>
              </a:ext>
            </a:extLst>
          </p:cNvPr>
          <p:cNvSpPr/>
          <p:nvPr/>
        </p:nvSpPr>
        <p:spPr>
          <a:xfrm rot="4444302">
            <a:off x="9818356" y="1933805"/>
            <a:ext cx="182422" cy="23270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931188-AE8F-57C9-1164-F822537E61D6}"/>
                  </a:ext>
                </a:extLst>
              </p:cNvPr>
              <p:cNvSpPr txBox="1"/>
              <p:nvPr/>
            </p:nvSpPr>
            <p:spPr>
              <a:xfrm>
                <a:off x="1736234" y="2349555"/>
                <a:ext cx="167321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=200 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9931188-AE8F-57C9-1164-F822537E6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34" y="2349555"/>
                <a:ext cx="1673215" cy="338554"/>
              </a:xfrm>
              <a:prstGeom prst="rect">
                <a:avLst/>
              </a:prstGeom>
              <a:blipFill>
                <a:blip r:embed="rId6"/>
                <a:stretch>
                  <a:fillRect l="-2190" r="-3285" b="-142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619088A-26DD-29E9-3347-D461FD9466DC}"/>
                  </a:ext>
                </a:extLst>
              </p:cNvPr>
              <p:cNvSpPr txBox="1"/>
              <p:nvPr/>
            </p:nvSpPr>
            <p:spPr>
              <a:xfrm>
                <a:off x="8315345" y="2631265"/>
                <a:ext cx="155549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=300  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pt-BR" sz="22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619088A-26DD-29E9-3347-D461FD946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345" y="2631265"/>
                <a:ext cx="1555490" cy="338554"/>
              </a:xfrm>
              <a:prstGeom prst="rect">
                <a:avLst/>
              </a:prstGeom>
              <a:blipFill>
                <a:blip r:embed="rId7"/>
                <a:stretch>
                  <a:fillRect l="-1961" r="-3922" b="-72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835DA7D0-A04D-634C-33C2-C189161B1FCC}"/>
                  </a:ext>
                </a:extLst>
              </p:cNvPr>
              <p:cNvSpPr txBox="1"/>
              <p:nvPr/>
            </p:nvSpPr>
            <p:spPr>
              <a:xfrm>
                <a:off x="721893" y="5213771"/>
                <a:ext cx="2553540" cy="6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2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2200" dirty="0"/>
                  <a:t> = 50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pt-BR" sz="2200" dirty="0"/>
                  <a:t> </a:t>
                </a: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835DA7D0-A04D-634C-33C2-C189161B1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93" y="5213771"/>
                <a:ext cx="2553540" cy="601062"/>
              </a:xfrm>
              <a:prstGeom prst="rect">
                <a:avLst/>
              </a:prstGeom>
              <a:blipFill>
                <a:blip r:embed="rId8"/>
                <a:stretch>
                  <a:fillRect b="-50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38AABC93-F776-8016-FDDD-1D0C54305CE8}"/>
              </a:ext>
            </a:extLst>
          </p:cNvPr>
          <p:cNvCxnSpPr>
            <a:cxnSpLocks/>
          </p:cNvCxnSpPr>
          <p:nvPr/>
        </p:nvCxnSpPr>
        <p:spPr>
          <a:xfrm>
            <a:off x="6095999" y="2758573"/>
            <a:ext cx="190501" cy="784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BFBA9E68-BA71-6186-6577-C983A3207873}"/>
                  </a:ext>
                </a:extLst>
              </p:cNvPr>
              <p:cNvSpPr txBox="1"/>
              <p:nvPr/>
            </p:nvSpPr>
            <p:spPr>
              <a:xfrm>
                <a:off x="5944517" y="3645124"/>
                <a:ext cx="9244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pt-BR" sz="2200" dirty="0"/>
                  <a:t> = ?</a:t>
                </a:r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BFBA9E68-BA71-6186-6577-C983A3207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517" y="3645124"/>
                <a:ext cx="924456" cy="430887"/>
              </a:xfrm>
              <a:prstGeom prst="rect">
                <a:avLst/>
              </a:prstGeom>
              <a:blipFill>
                <a:blip r:embed="rId9"/>
                <a:stretch>
                  <a:fillRect l="-658" t="-9859" b="-267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AE5978CC-44CC-78D5-C40A-EED71738046A}"/>
                  </a:ext>
                </a:extLst>
              </p:cNvPr>
              <p:cNvSpPr txBox="1"/>
              <p:nvPr/>
            </p:nvSpPr>
            <p:spPr>
              <a:xfrm>
                <a:off x="4887241" y="5222389"/>
                <a:ext cx="1399259" cy="581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34" name="CaixaDeTexto 33">
                <a:extLst>
                  <a:ext uri="{FF2B5EF4-FFF2-40B4-BE49-F238E27FC236}">
                    <a16:creationId xmlns:a16="http://schemas.microsoft.com/office/drawing/2014/main" id="{AE5978CC-44CC-78D5-C40A-EED717380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241" y="5222389"/>
                <a:ext cx="1399259" cy="581569"/>
              </a:xfrm>
              <a:prstGeom prst="rect">
                <a:avLst/>
              </a:prstGeom>
              <a:blipFill>
                <a:blip r:embed="rId10"/>
                <a:stretch>
                  <a:fillRect l="-4803" b="-52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243BE2A3-1914-51DD-DE60-7CB5CB2A15FB}"/>
              </a:ext>
            </a:extLst>
          </p:cNvPr>
          <p:cNvCxnSpPr/>
          <p:nvPr/>
        </p:nvCxnSpPr>
        <p:spPr>
          <a:xfrm>
            <a:off x="6091963" y="5806719"/>
            <a:ext cx="477891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8D6F78F0-933F-452E-15D0-B944B3F6BE2F}"/>
              </a:ext>
            </a:extLst>
          </p:cNvPr>
          <p:cNvCxnSpPr>
            <a:cxnSpLocks/>
          </p:cNvCxnSpPr>
          <p:nvPr/>
        </p:nvCxnSpPr>
        <p:spPr>
          <a:xfrm flipV="1">
            <a:off x="6129881" y="5109175"/>
            <a:ext cx="553728" cy="215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39A0329-BDDD-C414-765C-EF49B3A11EE3}"/>
              </a:ext>
            </a:extLst>
          </p:cNvPr>
          <p:cNvSpPr txBox="1"/>
          <p:nvPr/>
        </p:nvSpPr>
        <p:spPr>
          <a:xfrm>
            <a:off x="6751058" y="488964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Muito pequeno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7C8E396A-4065-F41A-6B5E-04293E8F0EBC}"/>
              </a:ext>
            </a:extLst>
          </p:cNvPr>
          <p:cNvSpPr txBox="1"/>
          <p:nvPr/>
        </p:nvSpPr>
        <p:spPr>
          <a:xfrm>
            <a:off x="6578673" y="589351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Muito pequeno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B659C0B-E6D4-617D-6228-302EAAD22A71}"/>
              </a:ext>
            </a:extLst>
          </p:cNvPr>
          <p:cNvSpPr txBox="1"/>
          <p:nvPr/>
        </p:nvSpPr>
        <p:spPr>
          <a:xfrm>
            <a:off x="647003" y="4131939"/>
            <a:ext cx="2971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/>
              <a:t>Velocidade escalar média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40BCACE-0267-DF01-F467-CE181BCD516C}"/>
              </a:ext>
            </a:extLst>
          </p:cNvPr>
          <p:cNvSpPr txBox="1"/>
          <p:nvPr/>
        </p:nvSpPr>
        <p:spPr>
          <a:xfrm>
            <a:off x="6975918" y="4114237"/>
            <a:ext cx="352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/>
              <a:t>Velocidade escalar instantânea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BF1E0112-EFE5-4CED-5D5B-E381D5C184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0798" y="4889648"/>
            <a:ext cx="1819275" cy="1428750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5F818789-8351-5F7E-C52C-EA18211AD257}"/>
              </a:ext>
            </a:extLst>
          </p:cNvPr>
          <p:cNvSpPr txBox="1"/>
          <p:nvPr/>
        </p:nvSpPr>
        <p:spPr>
          <a:xfrm>
            <a:off x="8736034" y="5423099"/>
            <a:ext cx="46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ou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6A4FD63-C3A8-78CD-DC2B-58C2387321B1}"/>
              </a:ext>
            </a:extLst>
          </p:cNvPr>
          <p:cNvSpPr txBox="1"/>
          <p:nvPr/>
        </p:nvSpPr>
        <p:spPr>
          <a:xfrm>
            <a:off x="275794" y="379709"/>
            <a:ext cx="466774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4. Velocidade escalar instantânea (V)</a:t>
            </a:r>
          </a:p>
        </p:txBody>
      </p:sp>
    </p:spTree>
    <p:extLst>
      <p:ext uri="{BB962C8B-B14F-4D97-AF65-F5344CB8AC3E}">
        <p14:creationId xmlns:p14="http://schemas.microsoft.com/office/powerpoint/2010/main" val="328065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34058" y="932948"/>
            <a:ext cx="86958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Indica a velocidade escalar do ponto material em um exato instante (t)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269" y="3307211"/>
            <a:ext cx="3312262" cy="2133861"/>
          </a:xfrm>
          <a:prstGeom prst="rect">
            <a:avLst/>
          </a:prstGeom>
        </p:spPr>
      </p:pic>
      <p:sp>
        <p:nvSpPr>
          <p:cNvPr id="9" name="Triângulo isósceles 8"/>
          <p:cNvSpPr/>
          <p:nvPr/>
        </p:nvSpPr>
        <p:spPr>
          <a:xfrm rot="18883353">
            <a:off x="8368473" y="3816839"/>
            <a:ext cx="155277" cy="1007266"/>
          </a:xfrm>
          <a:prstGeom prst="triangle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34058" y="1340201"/>
            <a:ext cx="83033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O velocímetro mede o módulo da velocidade instantânea |V|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34058" y="2659354"/>
            <a:ext cx="128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Unidades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1091762" y="3935204"/>
                <a:ext cx="1323119" cy="545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2200" dirty="0"/>
                  <a:t>SI: [V]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62" y="3935204"/>
                <a:ext cx="1323119" cy="545406"/>
              </a:xfrm>
              <a:prstGeom prst="rect">
                <a:avLst/>
              </a:prstGeom>
              <a:blipFill>
                <a:blip r:embed="rId3"/>
                <a:stretch>
                  <a:fillRect l="-5530" b="-89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1091762" y="4647975"/>
                <a:ext cx="1558760" cy="579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2200" dirty="0"/>
                  <a:t>SU: [V]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pt-BR" sz="22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62" y="4647975"/>
                <a:ext cx="1558760" cy="579967"/>
              </a:xfrm>
              <a:prstGeom prst="rect">
                <a:avLst/>
              </a:prstGeom>
              <a:blipFill>
                <a:blip r:embed="rId4"/>
                <a:stretch>
                  <a:fillRect l="-4688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726074" y="4238364"/>
                <a:ext cx="1428600" cy="624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pt-BR" sz="2400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pt-BR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pt-BR" sz="24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074" y="4238364"/>
                <a:ext cx="1428600" cy="6242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eta em Curva para Baixo 14"/>
          <p:cNvSpPr/>
          <p:nvPr/>
        </p:nvSpPr>
        <p:spPr>
          <a:xfrm>
            <a:off x="3965954" y="3933854"/>
            <a:ext cx="670560" cy="217868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em Curva para Baixo 15"/>
          <p:cNvSpPr/>
          <p:nvPr/>
        </p:nvSpPr>
        <p:spPr>
          <a:xfrm rot="10800000">
            <a:off x="3965954" y="4889032"/>
            <a:ext cx="670560" cy="217868"/>
          </a:xfrm>
          <a:prstGeom prst="curved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65953" y="3550435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÷ 3,6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965954" y="5133295"/>
            <a:ext cx="628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x 3,6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591046" y="5133295"/>
            <a:ext cx="776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km/h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58C2671F-46B6-CAA2-9F27-2524CCC4E1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AA053FC-CD98-28A5-FD3C-356C3350D6AB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A0C1EE3-DE8A-7ED3-1DE1-FFFA01DBA174}"/>
              </a:ext>
            </a:extLst>
          </p:cNvPr>
          <p:cNvSpPr txBox="1"/>
          <p:nvPr/>
        </p:nvSpPr>
        <p:spPr>
          <a:xfrm>
            <a:off x="275794" y="379709"/>
            <a:ext cx="466774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4. Velocidade escalar instantânea (V)</a:t>
            </a:r>
          </a:p>
        </p:txBody>
      </p:sp>
    </p:spTree>
    <p:extLst>
      <p:ext uri="{BB962C8B-B14F-4D97-AF65-F5344CB8AC3E}">
        <p14:creationId xmlns:p14="http://schemas.microsoft.com/office/powerpoint/2010/main" val="16755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D20DB1B8-45A3-D80E-9ABF-ECC3B33E6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671" y="4357687"/>
            <a:ext cx="2971800" cy="240982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7DDFF4C-C2F2-0F1B-377E-E1195C767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DE21D19-1384-9AE8-B8AD-16601D57361A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1377E2-9E65-E905-567B-6BBE1D033503}"/>
              </a:ext>
            </a:extLst>
          </p:cNvPr>
          <p:cNvSpPr txBox="1"/>
          <p:nvPr/>
        </p:nvSpPr>
        <p:spPr>
          <a:xfrm>
            <a:off x="261506" y="762078"/>
            <a:ext cx="808239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5. Classificação do movimento em relação ao sentido do movimento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4E74D57-7BB0-A8ED-B036-8BA2A79C2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" y="1333500"/>
            <a:ext cx="10982325" cy="2095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261D2B-4C4E-7C87-09A3-EEBECB3C7B6C}"/>
              </a:ext>
            </a:extLst>
          </p:cNvPr>
          <p:cNvSpPr txBox="1"/>
          <p:nvPr/>
        </p:nvSpPr>
        <p:spPr>
          <a:xfrm>
            <a:off x="332942" y="3724439"/>
            <a:ext cx="801095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6. Classificação do movimento em relação à variação da 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258C31B-FDEB-0D91-398D-4AE661173C28}"/>
                  </a:ext>
                </a:extLst>
              </p:cNvPr>
              <p:cNvSpPr txBox="1"/>
              <p:nvPr/>
            </p:nvSpPr>
            <p:spPr>
              <a:xfrm>
                <a:off x="856819" y="4571908"/>
                <a:ext cx="43719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chemeClr val="accent6">
                        <a:lumMod val="50000"/>
                      </a:schemeClr>
                    </a:solidFill>
                  </a:rPr>
                  <a:t>|V| constante </a:t>
                </a:r>
                <a14:m>
                  <m:oMath xmlns:m="http://schemas.openxmlformats.org/officeDocument/2006/math">
                    <m:r>
                      <a:rPr lang="pt-BR" sz="2000" b="0" i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0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2000" dirty="0">
                    <a:solidFill>
                      <a:schemeClr val="accent6">
                        <a:lumMod val="50000"/>
                      </a:schemeClr>
                    </a:solidFill>
                  </a:rPr>
                  <a:t>  movimento uniforme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D258C31B-FDEB-0D91-398D-4AE661173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19" y="4571908"/>
                <a:ext cx="4371975" cy="400110"/>
              </a:xfrm>
              <a:prstGeom prst="rect">
                <a:avLst/>
              </a:prstGeom>
              <a:blipFill>
                <a:blip r:embed="rId5"/>
                <a:stretch>
                  <a:fillRect l="-1534" t="-9091" b="-2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A2FCBA3-9FB0-B28A-758C-693BD0AB638C}"/>
                  </a:ext>
                </a:extLst>
              </p:cNvPr>
              <p:cNvSpPr txBox="1"/>
              <p:nvPr/>
            </p:nvSpPr>
            <p:spPr>
              <a:xfrm>
                <a:off x="6424571" y="4253755"/>
                <a:ext cx="45292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rgbClr val="002060"/>
                    </a:solidFill>
                  </a:rPr>
                  <a:t>|V| aumenta   </a:t>
                </a: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2000" dirty="0">
                    <a:solidFill>
                      <a:srgbClr val="002060"/>
                    </a:solidFill>
                  </a:rPr>
                  <a:t>  movimento acelerado </a:t>
                </a:r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A2FCBA3-9FB0-B28A-758C-693BD0AB6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571" y="4253755"/>
                <a:ext cx="4529267" cy="400110"/>
              </a:xfrm>
              <a:prstGeom prst="rect">
                <a:avLst/>
              </a:prstGeom>
              <a:blipFill>
                <a:blip r:embed="rId6"/>
                <a:stretch>
                  <a:fillRect l="-1480" t="-9231" b="-2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197338F-773C-8ECF-E9F0-E46B43D23D08}"/>
                  </a:ext>
                </a:extLst>
              </p:cNvPr>
              <p:cNvSpPr txBox="1"/>
              <p:nvPr/>
            </p:nvSpPr>
            <p:spPr>
              <a:xfrm>
                <a:off x="856819" y="6095922"/>
                <a:ext cx="43719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>
                    <a:solidFill>
                      <a:schemeClr val="accent4">
                        <a:lumMod val="50000"/>
                      </a:schemeClr>
                    </a:solidFill>
                  </a:rPr>
                  <a:t>|V| diminui     </a:t>
                </a: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2000" dirty="0">
                    <a:solidFill>
                      <a:schemeClr val="accent4">
                        <a:lumMod val="50000"/>
                      </a:schemeClr>
                    </a:solidFill>
                  </a:rPr>
                  <a:t>  movimento retardado</a:t>
                </a: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197338F-773C-8ECF-E9F0-E46B43D23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19" y="6095922"/>
                <a:ext cx="4371975" cy="400110"/>
              </a:xfrm>
              <a:prstGeom prst="rect">
                <a:avLst/>
              </a:prstGeom>
              <a:blipFill>
                <a:blip r:embed="rId7"/>
                <a:stretch>
                  <a:fillRect l="-1534" t="-9091" b="-257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91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634" y="1222284"/>
            <a:ext cx="5981700" cy="443865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252634" y="1113351"/>
            <a:ext cx="589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939366" y="3540892"/>
            <a:ext cx="589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572001" y="2342855"/>
                <a:ext cx="10323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pt-BR" dirty="0"/>
                  <a:t> &gt; 0</a:t>
                </a:r>
              </a:p>
              <a:p>
                <a:pPr algn="ctr"/>
                <a:r>
                  <a:rPr lang="pt-BR" dirty="0"/>
                  <a:t>(a favor)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2342855"/>
                <a:ext cx="1032387" cy="646331"/>
              </a:xfrm>
              <a:prstGeom prst="rect">
                <a:avLst/>
              </a:prstGeom>
              <a:blipFill>
                <a:blip r:embed="rId4"/>
                <a:stretch>
                  <a:fillRect l="-1775" t="-4717" r="-1775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7039898" y="3719055"/>
                <a:ext cx="10323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pt-BR" dirty="0"/>
                  <a:t> &lt; 0</a:t>
                </a:r>
              </a:p>
              <a:p>
                <a:pPr algn="ctr"/>
                <a:r>
                  <a:rPr lang="pt-BR" dirty="0"/>
                  <a:t>(contra)</a:t>
                </a: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898" y="3719055"/>
                <a:ext cx="1032387" cy="646331"/>
              </a:xfrm>
              <a:prstGeom prst="rect">
                <a:avLst/>
              </a:prstGeom>
              <a:blipFill>
                <a:blip r:embed="rId5"/>
                <a:stretch>
                  <a:fillRect l="-592" t="-4717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196348" y="6016626"/>
                <a:ext cx="1666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|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pt-BR" sz="2400" dirty="0"/>
                  <a:t>|   =   A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348" y="6016626"/>
                <a:ext cx="1666568" cy="461665"/>
              </a:xfrm>
              <a:prstGeom prst="rect">
                <a:avLst/>
              </a:prstGeom>
              <a:blipFill>
                <a:blip r:embed="rId6"/>
                <a:stretch>
                  <a:fillRect l="-5474" t="-10526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ixaDeTexto 18"/>
          <p:cNvSpPr txBox="1"/>
          <p:nvPr/>
        </p:nvSpPr>
        <p:spPr>
          <a:xfrm>
            <a:off x="6022259" y="5868298"/>
            <a:ext cx="781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</a:t>
            </a:r>
          </a:p>
        </p:txBody>
      </p:sp>
      <p:sp>
        <p:nvSpPr>
          <p:cNvPr id="20" name="Retângulo Arredondado 19"/>
          <p:cNvSpPr/>
          <p:nvPr/>
        </p:nvSpPr>
        <p:spPr>
          <a:xfrm>
            <a:off x="5196348" y="5868298"/>
            <a:ext cx="1799304" cy="609993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725DAF5-CAF5-DDD6-9886-BC249D5D6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E358593-F7DF-EA56-7A54-6AFB47FB1AD9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91EC9E3-3F70-50A4-CE5F-8406BEFA09C9}"/>
              </a:ext>
            </a:extLst>
          </p:cNvPr>
          <p:cNvSpPr txBox="1"/>
          <p:nvPr/>
        </p:nvSpPr>
        <p:spPr>
          <a:xfrm>
            <a:off x="332942" y="379709"/>
            <a:ext cx="49076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7. Gráfico da velocidade x tempo (V x t)</a:t>
            </a:r>
          </a:p>
        </p:txBody>
      </p:sp>
    </p:spTree>
    <p:extLst>
      <p:ext uri="{BB962C8B-B14F-4D97-AF65-F5344CB8AC3E}">
        <p14:creationId xmlns:p14="http://schemas.microsoft.com/office/powerpoint/2010/main" val="25066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>
            <a:extLst>
              <a:ext uri="{FF2B5EF4-FFF2-40B4-BE49-F238E27FC236}">
                <a16:creationId xmlns:a16="http://schemas.microsoft.com/office/drawing/2014/main" id="{DFD432B4-84C5-2B88-D1BA-E8CE9F1B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42" y="2292293"/>
            <a:ext cx="2624571" cy="30147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725DAF5-CAF5-DDD6-9886-BC249D5D6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E358593-F7DF-EA56-7A54-6AFB47FB1AD9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91EC9E3-3F70-50A4-CE5F-8406BEFA09C9}"/>
              </a:ext>
            </a:extLst>
          </p:cNvPr>
          <p:cNvSpPr txBox="1"/>
          <p:nvPr/>
        </p:nvSpPr>
        <p:spPr>
          <a:xfrm>
            <a:off x="332942" y="379709"/>
            <a:ext cx="490765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7.  Gráfico da velocidade x tempo (V x t)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5480429-D31B-F112-570F-C9592ABFC1DF}"/>
              </a:ext>
            </a:extLst>
          </p:cNvPr>
          <p:cNvSpPr txBox="1"/>
          <p:nvPr/>
        </p:nvSpPr>
        <p:spPr>
          <a:xfrm>
            <a:off x="461685" y="1643756"/>
            <a:ext cx="955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a. Calcule o deslocamento escalar do ponto material entre os instantes 5 e 25 s. 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4752BAC-CD59-D345-4AF1-CFDB91372FEC}"/>
              </a:ext>
            </a:extLst>
          </p:cNvPr>
          <p:cNvSpPr txBox="1"/>
          <p:nvPr/>
        </p:nvSpPr>
        <p:spPr>
          <a:xfrm>
            <a:off x="461685" y="5524653"/>
            <a:ext cx="9740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b. Calcule a velocidade escalar média do ponto material entre os instantes 5 e 25 s.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7FBDDFC-AD7F-EAA7-5A24-644DC2C32452}"/>
              </a:ext>
            </a:extLst>
          </p:cNvPr>
          <p:cNvSpPr txBox="1"/>
          <p:nvPr/>
        </p:nvSpPr>
        <p:spPr>
          <a:xfrm>
            <a:off x="461685" y="922426"/>
            <a:ext cx="1554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2762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9DAA46D-CD93-1AC6-167A-6A15E1354C3C}"/>
              </a:ext>
            </a:extLst>
          </p:cNvPr>
          <p:cNvSpPr txBox="1"/>
          <p:nvPr/>
        </p:nvSpPr>
        <p:spPr>
          <a:xfrm>
            <a:off x="281940" y="423386"/>
            <a:ext cx="11757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2. (Extra que o Caio inventou) Uma motorista percorre o primeiro quarto de um trecho com velocidade de 20 km/h e o restante do trecho com velocidade de 40 km/h. Calcule a velocidade escalar média no trecho todo.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4BEB8C-CE0B-D3EF-A57B-52026EF5539D}"/>
              </a:ext>
            </a:extLst>
          </p:cNvPr>
          <p:cNvSpPr txBox="1"/>
          <p:nvPr/>
        </p:nvSpPr>
        <p:spPr>
          <a:xfrm>
            <a:off x="281940" y="6249948"/>
            <a:ext cx="2129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Resposta: 32 km/h</a:t>
            </a:r>
          </a:p>
        </p:txBody>
      </p:sp>
    </p:spTree>
    <p:extLst>
      <p:ext uri="{BB962C8B-B14F-4D97-AF65-F5344CB8AC3E}">
        <p14:creationId xmlns:p14="http://schemas.microsoft.com/office/powerpoint/2010/main" val="3104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0566430-55CC-4F1E-7436-2F63B66F4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B449F6-5235-3854-FA08-04A16447AAAA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39FDD934-E0FD-AAF6-1FA9-BFF01F50D842}"/>
              </a:ext>
            </a:extLst>
          </p:cNvPr>
          <p:cNvSpPr txBox="1"/>
          <p:nvPr/>
        </p:nvSpPr>
        <p:spPr>
          <a:xfrm>
            <a:off x="277893" y="380026"/>
            <a:ext cx="506155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1. Grandezas diretamente proporcionais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9228C85-7A3A-D06E-39A7-3922651BB0F4}"/>
              </a:ext>
            </a:extLst>
          </p:cNvPr>
          <p:cNvSpPr txBox="1"/>
          <p:nvPr/>
        </p:nvSpPr>
        <p:spPr>
          <a:xfrm>
            <a:off x="305532" y="1159658"/>
            <a:ext cx="1156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effectLst/>
                <a:ea typeface="Calibri" panose="020F0502020204030204" pitchFamily="34" charset="0"/>
              </a:rPr>
              <a:t>Duas grandezas físicas </a:t>
            </a:r>
            <a:r>
              <a:rPr lang="pt-BR" sz="2000" i="1" dirty="0">
                <a:effectLst/>
                <a:ea typeface="Calibri" panose="020F0502020204030204" pitchFamily="34" charset="0"/>
              </a:rPr>
              <a:t>x </a:t>
            </a:r>
            <a:r>
              <a:rPr lang="pt-BR" sz="2000" dirty="0">
                <a:effectLst/>
                <a:ea typeface="Calibri" panose="020F0502020204030204" pitchFamily="34" charset="0"/>
              </a:rPr>
              <a:t>e </a:t>
            </a:r>
            <a:r>
              <a:rPr lang="pt-BR" sz="2000" i="1" dirty="0">
                <a:effectLst/>
                <a:ea typeface="Calibri" panose="020F0502020204030204" pitchFamily="34" charset="0"/>
              </a:rPr>
              <a:t>y </a:t>
            </a:r>
            <a:r>
              <a:rPr lang="pt-BR" sz="2000" dirty="0">
                <a:effectLst/>
                <a:ea typeface="Calibri" panose="020F0502020204030204" pitchFamily="34" charset="0"/>
              </a:rPr>
              <a:t>são diretamente proporcionais quando a razão entre elas é constante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effectLst/>
                <a:ea typeface="Calibri" panose="020F0502020204030204" pitchFamily="34" charset="0"/>
              </a:rPr>
              <a:t>O gráfico de </a:t>
            </a:r>
            <a:r>
              <a:rPr lang="pt-BR" sz="2000" i="1" dirty="0">
                <a:effectLst/>
                <a:ea typeface="Calibri" panose="020F0502020204030204" pitchFamily="34" charset="0"/>
              </a:rPr>
              <a:t>y </a:t>
            </a:r>
            <a:r>
              <a:rPr lang="pt-BR" sz="2000" dirty="0">
                <a:effectLst/>
                <a:ea typeface="Calibri" panose="020F0502020204030204" pitchFamily="34" charset="0"/>
              </a:rPr>
              <a:t>em função de </a:t>
            </a:r>
            <a:r>
              <a:rPr lang="pt-BR" sz="2000" i="1" dirty="0">
                <a:effectLst/>
                <a:ea typeface="Calibri" panose="020F0502020204030204" pitchFamily="34" charset="0"/>
              </a:rPr>
              <a:t>x </a:t>
            </a:r>
            <a:r>
              <a:rPr lang="pt-BR" sz="2000" dirty="0">
                <a:effectLst/>
                <a:ea typeface="Calibri" panose="020F0502020204030204" pitchFamily="34" charset="0"/>
              </a:rPr>
              <a:t>é uma reta inclinada que passa pela origem do diagrama</a:t>
            </a:r>
            <a:endParaRPr lang="pt-BR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6D99396-40BF-D744-E7CB-93B59AB2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78" y="2658677"/>
            <a:ext cx="8825444" cy="31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0566430-55CC-4F1E-7436-2F63B66F4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B449F6-5235-3854-FA08-04A16447AAAA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39FDD934-E0FD-AAF6-1FA9-BFF01F50D842}"/>
              </a:ext>
            </a:extLst>
          </p:cNvPr>
          <p:cNvSpPr txBox="1"/>
          <p:nvPr/>
        </p:nvSpPr>
        <p:spPr>
          <a:xfrm>
            <a:off x="277893" y="380026"/>
            <a:ext cx="506155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2. Grandezas inversamente proporcionais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9228C85-7A3A-D06E-39A7-3922651BB0F4}"/>
              </a:ext>
            </a:extLst>
          </p:cNvPr>
          <p:cNvSpPr txBox="1"/>
          <p:nvPr/>
        </p:nvSpPr>
        <p:spPr>
          <a:xfrm>
            <a:off x="305532" y="1159658"/>
            <a:ext cx="1156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effectLst/>
                <a:ea typeface="Calibri" panose="020F0502020204030204" pitchFamily="34" charset="0"/>
              </a:rPr>
              <a:t>Duas grandezas físicas </a:t>
            </a:r>
            <a:r>
              <a:rPr lang="pt-BR" sz="2000" i="1" dirty="0">
                <a:effectLst/>
                <a:ea typeface="Calibri" panose="020F0502020204030204" pitchFamily="34" charset="0"/>
              </a:rPr>
              <a:t>x </a:t>
            </a:r>
            <a:r>
              <a:rPr lang="pt-BR" sz="2000" dirty="0">
                <a:effectLst/>
                <a:ea typeface="Calibri" panose="020F0502020204030204" pitchFamily="34" charset="0"/>
              </a:rPr>
              <a:t>e </a:t>
            </a:r>
            <a:r>
              <a:rPr lang="pt-BR" sz="2000" i="1" dirty="0">
                <a:effectLst/>
                <a:ea typeface="Calibri" panose="020F0502020204030204" pitchFamily="34" charset="0"/>
              </a:rPr>
              <a:t>y </a:t>
            </a:r>
            <a:r>
              <a:rPr lang="pt-BR" sz="2000" dirty="0">
                <a:effectLst/>
                <a:ea typeface="Calibri" panose="020F0502020204030204" pitchFamily="34" charset="0"/>
              </a:rPr>
              <a:t>são inversamente proporcionais quando seu produto é constante</a:t>
            </a:r>
            <a:endParaRPr lang="pt-BR" sz="20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effectLst/>
                <a:ea typeface="Calibri" panose="020F0502020204030204" pitchFamily="34" charset="0"/>
              </a:rPr>
              <a:t>O gráfico de </a:t>
            </a:r>
            <a:r>
              <a:rPr lang="pt-BR" sz="2000" i="1" dirty="0">
                <a:effectLst/>
                <a:ea typeface="Calibri" panose="020F0502020204030204" pitchFamily="34" charset="0"/>
              </a:rPr>
              <a:t>y </a:t>
            </a:r>
            <a:r>
              <a:rPr lang="pt-BR" sz="2000" dirty="0">
                <a:effectLst/>
                <a:ea typeface="Calibri" panose="020F0502020204030204" pitchFamily="34" charset="0"/>
              </a:rPr>
              <a:t>em função de </a:t>
            </a:r>
            <a:r>
              <a:rPr lang="pt-BR" sz="2000" i="1" dirty="0">
                <a:effectLst/>
                <a:ea typeface="Calibri" panose="020F0502020204030204" pitchFamily="34" charset="0"/>
              </a:rPr>
              <a:t>x </a:t>
            </a:r>
            <a:r>
              <a:rPr lang="pt-BR" sz="2000" dirty="0">
                <a:effectLst/>
                <a:ea typeface="Calibri" panose="020F0502020204030204" pitchFamily="34" charset="0"/>
              </a:rPr>
              <a:t>é uma hipérbole equilátera</a:t>
            </a:r>
            <a:endParaRPr lang="pt-BR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36CD71-9691-B9DB-AD22-75AB6ED0F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4" y="2546348"/>
            <a:ext cx="8905633" cy="31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9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E469EDB-3838-87E2-DF49-6D318151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874" y="424543"/>
            <a:ext cx="6254183" cy="173359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29F2ADE-6499-466F-F6F7-BAC438FDD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977" y="2772650"/>
            <a:ext cx="12020023" cy="341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C63A9B-31C0-C50C-B482-272531962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084" y="148132"/>
            <a:ext cx="9817832" cy="188244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831D270-1974-403F-8FBF-B1936DEBB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7741" y="3905431"/>
            <a:ext cx="7198766" cy="262482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A15B528-5298-7F48-4E22-2F84429A1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407748"/>
            <a:ext cx="4937741" cy="42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602BB570-BC97-4854-89A9-BA9B5A9F5283}"/>
              </a:ext>
            </a:extLst>
          </p:cNvPr>
          <p:cNvSpPr/>
          <p:nvPr/>
        </p:nvSpPr>
        <p:spPr>
          <a:xfrm>
            <a:off x="577597" y="2782669"/>
            <a:ext cx="79949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Aula 4 - Velocidade escalar média e velocidade escalar instantânea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77598" y="6066165"/>
            <a:ext cx="64933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Apresentação e demais documentos: </a:t>
            </a:r>
            <a:r>
              <a:rPr lang="pt-BR" sz="2200" b="1" dirty="0">
                <a:latin typeface="Calibri" panose="020F0502020204030204" pitchFamily="34" charset="0"/>
                <a:cs typeface="Calibri" panose="020F0502020204030204" pitchFamily="34" charset="0"/>
              </a:rPr>
              <a:t>fisicasp.com.br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02BB570-BC97-4854-89A9-BA9B5A9F5283}"/>
              </a:ext>
            </a:extLst>
          </p:cNvPr>
          <p:cNvSpPr/>
          <p:nvPr/>
        </p:nvSpPr>
        <p:spPr>
          <a:xfrm>
            <a:off x="577597" y="3213556"/>
            <a:ext cx="101208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rgbClr val="002060"/>
                </a:solidFill>
              </a:rPr>
              <a:t>- Aprofundamento curricular / Caderno 1 / Módulo 2 / Objetivo 1 / Página 257 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64E9FAA-3F2D-D81E-D102-CFAB3EB41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19B6039-F990-7C1D-7533-5F9FDA84F4BF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FCDE3B04-76E2-478F-9739-B7C2E122C6A7}"/>
              </a:ext>
            </a:extLst>
          </p:cNvPr>
          <p:cNvSpPr/>
          <p:nvPr/>
        </p:nvSpPr>
        <p:spPr>
          <a:xfrm>
            <a:off x="9157215" y="6066165"/>
            <a:ext cx="2795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Professor Caio Gomes</a:t>
            </a:r>
          </a:p>
        </p:txBody>
      </p:sp>
    </p:spTree>
    <p:extLst>
      <p:ext uri="{BB962C8B-B14F-4D97-AF65-F5344CB8AC3E}">
        <p14:creationId xmlns:p14="http://schemas.microsoft.com/office/powerpoint/2010/main" val="1969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0566430-55CC-4F1E-7436-2F63B66F4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8DB449F6-5235-3854-FA08-04A16447AAAA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39FDD934-E0FD-AAF6-1FA9-BFF01F50D842}"/>
              </a:ext>
            </a:extLst>
          </p:cNvPr>
          <p:cNvSpPr txBox="1"/>
          <p:nvPr/>
        </p:nvSpPr>
        <p:spPr>
          <a:xfrm>
            <a:off x="277893" y="380026"/>
            <a:ext cx="269390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1. Cinemática escalar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9228C85-7A3A-D06E-39A7-3922651BB0F4}"/>
              </a:ext>
            </a:extLst>
          </p:cNvPr>
          <p:cNvSpPr txBox="1"/>
          <p:nvPr/>
        </p:nvSpPr>
        <p:spPr>
          <a:xfrm>
            <a:off x="277893" y="1306615"/>
            <a:ext cx="9751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Estuda o movimento dos corpos ao longo de uma trajetória conhecida</a:t>
            </a:r>
          </a:p>
        </p:txBody>
      </p:sp>
    </p:spTree>
    <p:extLst>
      <p:ext uri="{BB962C8B-B14F-4D97-AF65-F5344CB8AC3E}">
        <p14:creationId xmlns:p14="http://schemas.microsoft.com/office/powerpoint/2010/main" val="40493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m 43">
            <a:extLst>
              <a:ext uri="{FF2B5EF4-FFF2-40B4-BE49-F238E27FC236}">
                <a16:creationId xmlns:a16="http://schemas.microsoft.com/office/drawing/2014/main" id="{22B5F026-5B13-3E68-F6E2-C2D76D739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63129" y="5339379"/>
            <a:ext cx="1119403" cy="61150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7DBB5A78-B2B2-E492-2ED4-9E02E2DA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83370" y="2742582"/>
            <a:ext cx="1119403" cy="61150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EE81CE4-1537-005C-D109-10192C5BC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027A98F-03FB-3987-3865-CFC7A52F06E9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61FFEE-5742-7181-4F75-FCD06DD676F1}"/>
              </a:ext>
            </a:extLst>
          </p:cNvPr>
          <p:cNvSpPr txBox="1"/>
          <p:nvPr/>
        </p:nvSpPr>
        <p:spPr>
          <a:xfrm>
            <a:off x="277892" y="380026"/>
            <a:ext cx="336950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2. Grandeza fundamentais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FD942AB-3067-BA1F-82DE-005B4120022D}"/>
              </a:ext>
            </a:extLst>
          </p:cNvPr>
          <p:cNvCxnSpPr/>
          <p:nvPr/>
        </p:nvCxnSpPr>
        <p:spPr>
          <a:xfrm>
            <a:off x="1110148" y="3314700"/>
            <a:ext cx="9544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AAF613D-3932-CE74-C978-199DCB7AB4D2}"/>
              </a:ext>
            </a:extLst>
          </p:cNvPr>
          <p:cNvCxnSpPr/>
          <p:nvPr/>
        </p:nvCxnSpPr>
        <p:spPr>
          <a:xfrm>
            <a:off x="1131979" y="5949545"/>
            <a:ext cx="9544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08ED6726-2059-7CED-853D-C85BCC7339B9}"/>
              </a:ext>
            </a:extLst>
          </p:cNvPr>
          <p:cNvSpPr/>
          <p:nvPr/>
        </p:nvSpPr>
        <p:spPr>
          <a:xfrm rot="5400000">
            <a:off x="10738572" y="5802395"/>
            <a:ext cx="195172" cy="294300"/>
          </a:xfrm>
          <a:prstGeom prst="triangle">
            <a:avLst/>
          </a:prstGeom>
          <a:solidFill>
            <a:schemeClr val="tx1"/>
          </a:solidFill>
          <a:ln>
            <a:solidFill>
              <a:schemeClr val="tx1">
                <a:alpha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5658D4E-4CFF-8AB5-3E71-43C0CFABF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919" y="1476395"/>
            <a:ext cx="1666686" cy="1838305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72D21F7-22BF-9CF1-03EE-3A71667D5F81}"/>
              </a:ext>
            </a:extLst>
          </p:cNvPr>
          <p:cNvCxnSpPr>
            <a:cxnSpLocks/>
          </p:cNvCxnSpPr>
          <p:nvPr/>
        </p:nvCxnSpPr>
        <p:spPr>
          <a:xfrm>
            <a:off x="3757376" y="1228721"/>
            <a:ext cx="178778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8E42E6FF-1FCB-A6DB-DDC5-3905486BD6D4}"/>
              </a:ext>
            </a:extLst>
          </p:cNvPr>
          <p:cNvCxnSpPr>
            <a:cxnSpLocks/>
          </p:cNvCxnSpPr>
          <p:nvPr/>
        </p:nvCxnSpPr>
        <p:spPr>
          <a:xfrm>
            <a:off x="5545162" y="1228721"/>
            <a:ext cx="178778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15A398-73F9-9B6B-37D0-08D80B52CF20}"/>
                  </a:ext>
                </a:extLst>
              </p:cNvPr>
              <p:cNvSpPr txBox="1"/>
              <p:nvPr/>
            </p:nvSpPr>
            <p:spPr>
              <a:xfrm>
                <a:off x="4307545" y="960868"/>
                <a:ext cx="430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15A398-73F9-9B6B-37D0-08D80B52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545" y="960868"/>
                <a:ext cx="430374" cy="276999"/>
              </a:xfrm>
              <a:prstGeom prst="rect">
                <a:avLst/>
              </a:prstGeom>
              <a:blipFill>
                <a:blip r:embed="rId5"/>
                <a:stretch>
                  <a:fillRect l="-12857" r="-8571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6CF4856-FD95-E3F9-4FEA-9567297903A7}"/>
                  </a:ext>
                </a:extLst>
              </p:cNvPr>
              <p:cNvSpPr txBox="1"/>
              <p:nvPr/>
            </p:nvSpPr>
            <p:spPr>
              <a:xfrm>
                <a:off x="6242424" y="951722"/>
                <a:ext cx="4303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6CF4856-FD95-E3F9-4FEA-956729790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424" y="951722"/>
                <a:ext cx="430374" cy="276999"/>
              </a:xfrm>
              <a:prstGeom prst="rect">
                <a:avLst/>
              </a:prstGeom>
              <a:blipFill>
                <a:blip r:embed="rId6"/>
                <a:stretch>
                  <a:fillRect l="-12676" r="-7042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alão de Fala: Retângulo com Cantos Arredondados 21">
            <a:extLst>
              <a:ext uri="{FF2B5EF4-FFF2-40B4-BE49-F238E27FC236}">
                <a16:creationId xmlns:a16="http://schemas.microsoft.com/office/drawing/2014/main" id="{D851BC99-5B58-D6BF-317A-595B8DC1EDE0}"/>
              </a:ext>
            </a:extLst>
          </p:cNvPr>
          <p:cNvSpPr/>
          <p:nvPr/>
        </p:nvSpPr>
        <p:spPr>
          <a:xfrm>
            <a:off x="8472487" y="960868"/>
            <a:ext cx="2043113" cy="1023919"/>
          </a:xfrm>
          <a:prstGeom prst="wedgeRoundRectCallout">
            <a:avLst>
              <a:gd name="adj1" fmla="val 56019"/>
              <a:gd name="adj2" fmla="val 652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carro está a 5 m da árvore.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C6A26DA6-B36D-186E-09C0-F491C8E4C91F}"/>
              </a:ext>
            </a:extLst>
          </p:cNvPr>
          <p:cNvCxnSpPr>
            <a:cxnSpLocks/>
          </p:cNvCxnSpPr>
          <p:nvPr/>
        </p:nvCxnSpPr>
        <p:spPr>
          <a:xfrm>
            <a:off x="1097169" y="2455620"/>
            <a:ext cx="431594" cy="859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6EA0D99-E003-CE4C-6AEB-E51CB60461C2}"/>
              </a:ext>
            </a:extLst>
          </p:cNvPr>
          <p:cNvSpPr txBox="1"/>
          <p:nvPr/>
        </p:nvSpPr>
        <p:spPr>
          <a:xfrm>
            <a:off x="121562" y="2026216"/>
            <a:ext cx="281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Rua (trajetória conhecida)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B2B9FC58-5C54-0E25-E209-24A9318E3DFE}"/>
              </a:ext>
            </a:extLst>
          </p:cNvPr>
          <p:cNvCxnSpPr/>
          <p:nvPr/>
        </p:nvCxnSpPr>
        <p:spPr>
          <a:xfrm>
            <a:off x="5582892" y="5813814"/>
            <a:ext cx="0" cy="271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C06055C5-CF92-55B9-C765-D16912CFF3C7}"/>
              </a:ext>
            </a:extLst>
          </p:cNvPr>
          <p:cNvCxnSpPr/>
          <p:nvPr/>
        </p:nvCxnSpPr>
        <p:spPr>
          <a:xfrm>
            <a:off x="7621242" y="5813814"/>
            <a:ext cx="0" cy="271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A3BEEA4C-DC04-508E-5444-99C5675F97E3}"/>
              </a:ext>
            </a:extLst>
          </p:cNvPr>
          <p:cNvCxnSpPr/>
          <p:nvPr/>
        </p:nvCxnSpPr>
        <p:spPr>
          <a:xfrm>
            <a:off x="3758618" y="5813814"/>
            <a:ext cx="0" cy="271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250557AB-2C24-5530-3BBD-7055BC2309F1}"/>
              </a:ext>
            </a:extLst>
          </p:cNvPr>
          <p:cNvCxnSpPr/>
          <p:nvPr/>
        </p:nvCxnSpPr>
        <p:spPr>
          <a:xfrm>
            <a:off x="2039356" y="5813814"/>
            <a:ext cx="0" cy="271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531C629D-41D0-DFBC-8BFC-499A330ABDFD}"/>
              </a:ext>
            </a:extLst>
          </p:cNvPr>
          <p:cNvCxnSpPr/>
          <p:nvPr/>
        </p:nvCxnSpPr>
        <p:spPr>
          <a:xfrm>
            <a:off x="9359551" y="5780519"/>
            <a:ext cx="0" cy="271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A87541B-FA42-EA0F-0B7A-56B56D7BCD4D}"/>
              </a:ext>
            </a:extLst>
          </p:cNvPr>
          <p:cNvSpPr txBox="1"/>
          <p:nvPr/>
        </p:nvSpPr>
        <p:spPr>
          <a:xfrm>
            <a:off x="5319756" y="6147148"/>
            <a:ext cx="584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0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3B0C2F28-937D-E885-DC74-B3921CFC47B1}"/>
              </a:ext>
            </a:extLst>
          </p:cNvPr>
          <p:cNvSpPr txBox="1"/>
          <p:nvPr/>
        </p:nvSpPr>
        <p:spPr>
          <a:xfrm>
            <a:off x="7329118" y="6147147"/>
            <a:ext cx="584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5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108E259-9DF3-6ACE-DF4F-988375C30495}"/>
              </a:ext>
            </a:extLst>
          </p:cNvPr>
          <p:cNvSpPr txBox="1"/>
          <p:nvPr/>
        </p:nvSpPr>
        <p:spPr>
          <a:xfrm>
            <a:off x="9067427" y="6147147"/>
            <a:ext cx="584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10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5B488A1-448D-7609-8CC1-B7ABA666568A}"/>
              </a:ext>
            </a:extLst>
          </p:cNvPr>
          <p:cNvSpPr txBox="1"/>
          <p:nvPr/>
        </p:nvSpPr>
        <p:spPr>
          <a:xfrm>
            <a:off x="1747232" y="6147147"/>
            <a:ext cx="584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-10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D5A96EC-D48A-22F8-84AA-A9783096A018}"/>
              </a:ext>
            </a:extLst>
          </p:cNvPr>
          <p:cNvSpPr txBox="1"/>
          <p:nvPr/>
        </p:nvSpPr>
        <p:spPr>
          <a:xfrm>
            <a:off x="3410243" y="6147147"/>
            <a:ext cx="584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-5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7DAA073-DFA6-CEE9-F146-4214AD93AD68}"/>
              </a:ext>
            </a:extLst>
          </p:cNvPr>
          <p:cNvSpPr txBox="1"/>
          <p:nvPr/>
        </p:nvSpPr>
        <p:spPr>
          <a:xfrm>
            <a:off x="11110342" y="5752208"/>
            <a:ext cx="911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S (m)</a:t>
            </a: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0479EDC9-EF26-379B-8802-EF77F1B62EFB}"/>
              </a:ext>
            </a:extLst>
          </p:cNvPr>
          <p:cNvCxnSpPr>
            <a:cxnSpLocks/>
          </p:cNvCxnSpPr>
          <p:nvPr/>
        </p:nvCxnSpPr>
        <p:spPr>
          <a:xfrm flipH="1">
            <a:off x="5582892" y="5247737"/>
            <a:ext cx="1148091" cy="429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9918D7C-7782-D57C-C286-15682FAB8ECB}"/>
              </a:ext>
            </a:extLst>
          </p:cNvPr>
          <p:cNvSpPr txBox="1"/>
          <p:nvPr/>
        </p:nvSpPr>
        <p:spPr>
          <a:xfrm>
            <a:off x="6829178" y="4883582"/>
            <a:ext cx="97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Origem</a:t>
            </a:r>
          </a:p>
        </p:txBody>
      </p: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A246447D-710B-18FC-9BB9-52CAE6700DFF}"/>
              </a:ext>
            </a:extLst>
          </p:cNvPr>
          <p:cNvCxnSpPr>
            <a:cxnSpLocks/>
          </p:cNvCxnSpPr>
          <p:nvPr/>
        </p:nvCxnSpPr>
        <p:spPr>
          <a:xfrm>
            <a:off x="10096793" y="5239414"/>
            <a:ext cx="557405" cy="437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C98C9E5D-33FC-4544-11FB-86CD8ECB08B3}"/>
              </a:ext>
            </a:extLst>
          </p:cNvPr>
          <p:cNvSpPr txBox="1"/>
          <p:nvPr/>
        </p:nvSpPr>
        <p:spPr>
          <a:xfrm>
            <a:off x="8757300" y="4892698"/>
            <a:ext cx="133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Orientação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44CB43F-826B-C6DE-CD89-E65EEE954DD1}"/>
              </a:ext>
            </a:extLst>
          </p:cNvPr>
          <p:cNvSpPr txBox="1"/>
          <p:nvPr/>
        </p:nvSpPr>
        <p:spPr>
          <a:xfrm>
            <a:off x="277892" y="4928890"/>
            <a:ext cx="113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Trajetória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B6206C39-1E48-9A54-AFE1-C4FF0597FDBA}"/>
              </a:ext>
            </a:extLst>
          </p:cNvPr>
          <p:cNvCxnSpPr>
            <a:cxnSpLocks/>
          </p:cNvCxnSpPr>
          <p:nvPr/>
        </p:nvCxnSpPr>
        <p:spPr>
          <a:xfrm>
            <a:off x="887129" y="5349632"/>
            <a:ext cx="579775" cy="40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B273B6B-378B-F375-C495-F691584F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89694" y="2703198"/>
            <a:ext cx="1119403" cy="61150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72F7B6C-1A90-75C1-11F0-590296D9B556}"/>
              </a:ext>
            </a:extLst>
          </p:cNvPr>
          <p:cNvSpPr txBox="1"/>
          <p:nvPr/>
        </p:nvSpPr>
        <p:spPr>
          <a:xfrm>
            <a:off x="3486421" y="2237116"/>
            <a:ext cx="35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687890-8A32-78C5-6195-CE825B3AEE1D}"/>
              </a:ext>
            </a:extLst>
          </p:cNvPr>
          <p:cNvSpPr txBox="1"/>
          <p:nvPr/>
        </p:nvSpPr>
        <p:spPr>
          <a:xfrm>
            <a:off x="6978598" y="2218015"/>
            <a:ext cx="35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?</a:t>
            </a:r>
          </a:p>
        </p:txBody>
      </p:sp>
      <p:pic>
        <p:nvPicPr>
          <p:cNvPr id="13" name="Imagem 12" descr="Homem com a boca aberta&#10;&#10;Descrição gerada automaticamente">
            <a:extLst>
              <a:ext uri="{FF2B5EF4-FFF2-40B4-BE49-F238E27FC236}">
                <a16:creationId xmlns:a16="http://schemas.microsoft.com/office/drawing/2014/main" id="{442F9EBC-E49C-0F1E-B4E6-61CA9AC1A2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9579">
            <a:off x="10515600" y="1216896"/>
            <a:ext cx="1343212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8" grpId="0"/>
      <p:bldP spid="36" grpId="0"/>
      <p:bldP spid="37" grpId="0"/>
      <p:bldP spid="38" grpId="0"/>
      <p:bldP spid="40" grpId="0"/>
      <p:bldP spid="41" grpId="0"/>
      <p:bldP spid="42" grpId="0"/>
      <p:bldP spid="46" grpId="0"/>
      <p:bldP spid="49" grpId="0"/>
      <p:bldP spid="51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ela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258652"/>
                  </p:ext>
                </p:extLst>
              </p:nvPr>
            </p:nvGraphicFramePr>
            <p:xfrm>
              <a:off x="277892" y="1644820"/>
              <a:ext cx="11523584" cy="4074268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sx="101000" sy="101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893932">
                      <a:extLst>
                        <a:ext uri="{9D8B030D-6E8A-4147-A177-3AD203B41FA5}">
                          <a16:colId xmlns:a16="http://schemas.microsoft.com/office/drawing/2014/main" val="297635017"/>
                        </a:ext>
                      </a:extLst>
                    </a:gridCol>
                    <a:gridCol w="5529264">
                      <a:extLst>
                        <a:ext uri="{9D8B030D-6E8A-4147-A177-3AD203B41FA5}">
                          <a16:colId xmlns:a16="http://schemas.microsoft.com/office/drawing/2014/main" val="3022017841"/>
                        </a:ext>
                      </a:extLst>
                    </a:gridCol>
                    <a:gridCol w="3100388">
                      <a:extLst>
                        <a:ext uri="{9D8B030D-6E8A-4147-A177-3AD203B41FA5}">
                          <a16:colId xmlns:a16="http://schemas.microsoft.com/office/drawing/2014/main" val="2759484963"/>
                        </a:ext>
                      </a:extLst>
                    </a:gridCol>
                  </a:tblGrid>
                  <a:tr h="7213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200" b="1" i="0" baseline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𝐆𝐫𝐚𝐧𝐝𝐞𝐳𝐚</m:t>
                                </m:r>
                              </m:oMath>
                            </m:oMathPara>
                          </a14:m>
                          <a:endParaRPr lang="pt-BR" sz="22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2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𝐃𝐞𝐟𝐢𝐧𝐢</m:t>
                                </m:r>
                                <m:r>
                                  <a:rPr lang="pt-BR" sz="22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çã</m:t>
                                </m:r>
                                <m:r>
                                  <a:rPr lang="pt-BR" sz="22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𝐨</m:t>
                                </m:r>
                              </m:oMath>
                            </m:oMathPara>
                          </a14:m>
                          <a:endParaRPr lang="pt-BR" sz="22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200" b="1" i="0" smtClean="0">
                                    <a:latin typeface="Cambria Math" panose="02040503050406030204" pitchFamily="18" charset="0"/>
                                  </a:rPr>
                                  <m:t>𝐔𝐧𝐢𝐝𝐚𝐝𝐞</m:t>
                                </m:r>
                              </m:oMath>
                            </m:oMathPara>
                          </a14:m>
                          <a:endParaRPr lang="pt-BR" sz="2200" b="1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4917536"/>
                      </a:ext>
                    </a:extLst>
                  </a:tr>
                  <a:tr h="721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Instante (t)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Indica </a:t>
                          </a:r>
                          <a:r>
                            <a:rPr lang="pt-BR" b="1" dirty="0"/>
                            <a:t>quando</a:t>
                          </a:r>
                          <a:r>
                            <a:rPr lang="pt-BR" baseline="0" dirty="0"/>
                            <a:t> o acontecimento ocorre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SI: [t]</a:t>
                          </a:r>
                          <a:r>
                            <a:rPr lang="pt-BR" baseline="0" dirty="0"/>
                            <a:t> = s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45878"/>
                      </a:ext>
                    </a:extLst>
                  </a:tr>
                  <a:tr h="721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Intervalo</a:t>
                          </a:r>
                          <a:r>
                            <a:rPr lang="pt-BR" baseline="0" dirty="0"/>
                            <a:t> de tempo (</a:t>
                          </a:r>
                          <a14:m>
                            <m:oMath xmlns:m="http://schemas.openxmlformats.org/officeDocument/2006/math">
                              <m:r>
                                <a:rPr lang="pt-BR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BR" dirty="0"/>
                        </a:p>
                        <a:p>
                          <a:pPr algn="ctr"/>
                          <a:r>
                            <a:rPr lang="pt-BR" dirty="0"/>
                            <a:t>Indica </a:t>
                          </a:r>
                          <a:r>
                            <a:rPr lang="pt-BR" b="1" dirty="0"/>
                            <a:t>durante</a:t>
                          </a:r>
                          <a:r>
                            <a:rPr lang="pt-BR" baseline="0" dirty="0"/>
                            <a:t> quanto tempo o acontecimento ocorre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pt-BR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pt-BR" dirty="0"/>
                            <a:t> –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pt-BR" dirty="0"/>
                        </a:p>
                        <a:p>
                          <a:pPr algn="ctr"/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/>
                            <a:t>SI: [</a:t>
                          </a:r>
                          <a14:m>
                            <m:oMath xmlns:m="http://schemas.openxmlformats.org/officeDocument/2006/math"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pt-BR" dirty="0"/>
                            <a:t>t]</a:t>
                          </a:r>
                          <a:r>
                            <a:rPr lang="pt-BR" baseline="0" dirty="0"/>
                            <a:t> = s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3325567"/>
                      </a:ext>
                    </a:extLst>
                  </a:tr>
                  <a:tr h="721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Espaço</a:t>
                          </a:r>
                          <a:r>
                            <a:rPr lang="pt-BR" baseline="0" dirty="0"/>
                            <a:t> (s)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/>
                            <a:t>Indica </a:t>
                          </a:r>
                          <a:r>
                            <a:rPr lang="pt-BR" b="1" dirty="0"/>
                            <a:t>onde</a:t>
                          </a:r>
                          <a:r>
                            <a:rPr lang="pt-BR" baseline="0" dirty="0"/>
                            <a:t> o acontecimento ocorre / posição em uma trajetória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/>
                            <a:t>SI: [</a:t>
                          </a:r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pt-BR" dirty="0"/>
                            <a:t>]</a:t>
                          </a:r>
                          <a:r>
                            <a:rPr lang="pt-BR" baseline="0" dirty="0"/>
                            <a:t> = m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0640242"/>
                      </a:ext>
                    </a:extLst>
                  </a:tr>
                  <a:tr h="721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Deslocamento</a:t>
                          </a:r>
                          <a:r>
                            <a:rPr lang="pt-BR" baseline="0" dirty="0"/>
                            <a:t> escalar (</a:t>
                          </a:r>
                          <a14:m>
                            <m:oMath xmlns:m="http://schemas.openxmlformats.org/officeDocument/2006/math">
                              <m:r>
                                <a:rPr lang="pt-BR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pt-BR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/>
                            <a:t>Indica </a:t>
                          </a:r>
                          <a:r>
                            <a:rPr lang="pt-BR" b="1" dirty="0"/>
                            <a:t>variação</a:t>
                          </a:r>
                          <a:r>
                            <a:rPr lang="pt-BR" b="1" baseline="0" dirty="0"/>
                            <a:t> do espaço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pt-BR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pt-BR" dirty="0"/>
                            <a:t> –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/>
                            <a:t>SI: [</a:t>
                          </a:r>
                          <a14:m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pt-BR" dirty="0"/>
                            <a:t>]</a:t>
                          </a:r>
                          <a:r>
                            <a:rPr lang="pt-BR" baseline="0" dirty="0"/>
                            <a:t> = m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5351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ela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0258652"/>
                  </p:ext>
                </p:extLst>
              </p:nvPr>
            </p:nvGraphicFramePr>
            <p:xfrm>
              <a:off x="277892" y="1644820"/>
              <a:ext cx="11523584" cy="4074268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sx="101000" sy="101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2893932">
                      <a:extLst>
                        <a:ext uri="{9D8B030D-6E8A-4147-A177-3AD203B41FA5}">
                          <a16:colId xmlns:a16="http://schemas.microsoft.com/office/drawing/2014/main" val="297635017"/>
                        </a:ext>
                      </a:extLst>
                    </a:gridCol>
                    <a:gridCol w="5529264">
                      <a:extLst>
                        <a:ext uri="{9D8B030D-6E8A-4147-A177-3AD203B41FA5}">
                          <a16:colId xmlns:a16="http://schemas.microsoft.com/office/drawing/2014/main" val="3022017841"/>
                        </a:ext>
                      </a:extLst>
                    </a:gridCol>
                    <a:gridCol w="3100388">
                      <a:extLst>
                        <a:ext uri="{9D8B030D-6E8A-4147-A177-3AD203B41FA5}">
                          <a16:colId xmlns:a16="http://schemas.microsoft.com/office/drawing/2014/main" val="2759484963"/>
                        </a:ext>
                      </a:extLst>
                    </a:gridCol>
                  </a:tblGrid>
                  <a:tr h="721387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53" t="-4202" r="-305263" b="-480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922" t="-4202" r="-59868" b="-480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495" t="-4202" r="-6680" b="-480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4917536"/>
                      </a:ext>
                    </a:extLst>
                  </a:tr>
                  <a:tr h="721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Instante (t)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Indica </a:t>
                          </a:r>
                          <a:r>
                            <a:rPr lang="pt-BR" b="1" dirty="0"/>
                            <a:t>quando</a:t>
                          </a:r>
                          <a:r>
                            <a:rPr lang="pt-BR" baseline="0" dirty="0"/>
                            <a:t> o acontecimento ocorre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SI: [t]</a:t>
                          </a:r>
                          <a:r>
                            <a:rPr lang="pt-BR" baseline="0" dirty="0"/>
                            <a:t> = s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345878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53" t="-123469" r="-305263" b="-1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922" t="-123469" r="-59868" b="-131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495" t="-123469" r="-6680" b="-1316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3325567"/>
                      </a:ext>
                    </a:extLst>
                  </a:tr>
                  <a:tr h="7213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/>
                            <a:t>Espaço</a:t>
                          </a:r>
                          <a:r>
                            <a:rPr lang="pt-BR" baseline="0" dirty="0"/>
                            <a:t> (s)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BR" dirty="0"/>
                            <a:t>Indica </a:t>
                          </a:r>
                          <a:r>
                            <a:rPr lang="pt-BR" b="1" dirty="0"/>
                            <a:t>onde</a:t>
                          </a:r>
                          <a:r>
                            <a:rPr lang="pt-BR" baseline="0" dirty="0"/>
                            <a:t> o acontecimento ocorre / posição em uma trajetória</a:t>
                          </a:r>
                          <a:endParaRPr lang="pt-BR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495" t="-371186" r="-6680" b="-1186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0640242"/>
                      </a:ext>
                    </a:extLst>
                  </a:tr>
                  <a:tr h="721387"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53" t="-467227" r="-305263" b="-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922" t="-467227" r="-59868" b="-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495" t="-467227" r="-6680" b="-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53516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Imagem 1">
            <a:extLst>
              <a:ext uri="{FF2B5EF4-FFF2-40B4-BE49-F238E27FC236}">
                <a16:creationId xmlns:a16="http://schemas.microsoft.com/office/drawing/2014/main" id="{BEE81CE4-1537-005C-D109-10192C5BC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70" y="83396"/>
            <a:ext cx="391568" cy="459246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A027A98F-03FB-3987-3865-CFC7A52F06E9}"/>
              </a:ext>
            </a:extLst>
          </p:cNvPr>
          <p:cNvCxnSpPr/>
          <p:nvPr/>
        </p:nvCxnSpPr>
        <p:spPr>
          <a:xfrm>
            <a:off x="-24109" y="595153"/>
            <a:ext cx="12223530" cy="0"/>
          </a:xfrm>
          <a:prstGeom prst="line">
            <a:avLst/>
          </a:prstGeom>
          <a:ln w="539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D761FFEE-5742-7181-4F75-FCD06DD676F1}"/>
              </a:ext>
            </a:extLst>
          </p:cNvPr>
          <p:cNvSpPr txBox="1"/>
          <p:nvPr/>
        </p:nvSpPr>
        <p:spPr>
          <a:xfrm>
            <a:off x="277892" y="380026"/>
            <a:ext cx="327302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002060"/>
                </a:solidFill>
              </a:rPr>
              <a:t>2. Grandeza fundamentais</a:t>
            </a:r>
          </a:p>
        </p:txBody>
      </p:sp>
    </p:spTree>
    <p:extLst>
      <p:ext uri="{BB962C8B-B14F-4D97-AF65-F5344CB8AC3E}">
        <p14:creationId xmlns:p14="http://schemas.microsoft.com/office/powerpoint/2010/main" val="134628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801</Words>
  <Application>Microsoft Office PowerPoint</Application>
  <PresentationFormat>Widescreen</PresentationFormat>
  <Paragraphs>155</Paragraphs>
  <Slides>19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Caio Gomes</cp:lastModifiedBy>
  <cp:revision>633</cp:revision>
  <cp:lastPrinted>2024-02-06T09:23:40Z</cp:lastPrinted>
  <dcterms:created xsi:type="dcterms:W3CDTF">2019-02-12T09:32:17Z</dcterms:created>
  <dcterms:modified xsi:type="dcterms:W3CDTF">2024-02-18T20:46:04Z</dcterms:modified>
</cp:coreProperties>
</file>