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0"/>
  </p:notesMasterIdLst>
  <p:handoutMasterIdLst>
    <p:handoutMasterId r:id="rId41"/>
  </p:handoutMasterIdLst>
  <p:sldIdLst>
    <p:sldId id="378" r:id="rId2"/>
    <p:sldId id="260" r:id="rId3"/>
    <p:sldId id="455" r:id="rId4"/>
    <p:sldId id="442" r:id="rId5"/>
    <p:sldId id="261" r:id="rId6"/>
    <p:sldId id="342" r:id="rId7"/>
    <p:sldId id="293" r:id="rId8"/>
    <p:sldId id="292" r:id="rId9"/>
    <p:sldId id="453" r:id="rId10"/>
    <p:sldId id="280" r:id="rId11"/>
    <p:sldId id="419" r:id="rId12"/>
    <p:sldId id="420" r:id="rId13"/>
    <p:sldId id="262" r:id="rId14"/>
    <p:sldId id="454" r:id="rId15"/>
    <p:sldId id="394" r:id="rId16"/>
    <p:sldId id="398" r:id="rId17"/>
    <p:sldId id="399" r:id="rId18"/>
    <p:sldId id="422" r:id="rId19"/>
    <p:sldId id="424" r:id="rId20"/>
    <p:sldId id="456" r:id="rId21"/>
    <p:sldId id="383" r:id="rId22"/>
    <p:sldId id="426" r:id="rId23"/>
    <p:sldId id="445" r:id="rId24"/>
    <p:sldId id="446" r:id="rId25"/>
    <p:sldId id="427" r:id="rId26"/>
    <p:sldId id="457" r:id="rId27"/>
    <p:sldId id="428" r:id="rId28"/>
    <p:sldId id="432" r:id="rId29"/>
    <p:sldId id="448" r:id="rId30"/>
    <p:sldId id="433" r:id="rId31"/>
    <p:sldId id="450" r:id="rId32"/>
    <p:sldId id="471" r:id="rId33"/>
    <p:sldId id="451" r:id="rId34"/>
    <p:sldId id="415" r:id="rId35"/>
    <p:sldId id="416" r:id="rId36"/>
    <p:sldId id="452" r:id="rId37"/>
    <p:sldId id="472" r:id="rId38"/>
    <p:sldId id="439" r:id="rId39"/>
  </p:sldIdLst>
  <p:sldSz cx="12192000" cy="6858000"/>
  <p:notesSz cx="7099300" cy="10234613"/>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323232"/>
    <a:srgbClr val="B4DF87"/>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68" d="100"/>
          <a:sy n="68" d="100"/>
        </p:scale>
        <p:origin x="9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bwMode="auto">
          <a:xfrm>
            <a:off x="0"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eaLnBrk="1" hangingPunct="1">
              <a:defRPr sz="1300">
                <a:latin typeface="Calibri" pitchFamily="34" charset="0"/>
              </a:defRPr>
            </a:lvl1pPr>
          </a:lstStyle>
          <a:p>
            <a:pPr>
              <a:defRPr/>
            </a:pPr>
            <a:endParaRPr lang="pt-BR"/>
          </a:p>
        </p:txBody>
      </p:sp>
      <p:sp>
        <p:nvSpPr>
          <p:cNvPr id="3" name="Espaço Reservado para Data 2"/>
          <p:cNvSpPr>
            <a:spLocks noGrp="1"/>
          </p:cNvSpPr>
          <p:nvPr>
            <p:ph type="dt" sz="quarter" idx="1"/>
          </p:nvPr>
        </p:nvSpPr>
        <p:spPr bwMode="auto">
          <a:xfrm>
            <a:off x="4021138"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eaLnBrk="1" hangingPunct="1">
              <a:defRPr sz="1300">
                <a:latin typeface="Calibri" pitchFamily="34" charset="0"/>
              </a:defRPr>
            </a:lvl1pPr>
          </a:lstStyle>
          <a:p>
            <a:pPr>
              <a:defRPr/>
            </a:pPr>
            <a:fld id="{86658E1A-487C-476D-B56C-FF650AAD912A}" type="datetimeFigureOut">
              <a:rPr lang="pt-BR"/>
              <a:pPr>
                <a:defRPr/>
              </a:pPr>
              <a:t>23/04/2024</a:t>
            </a:fld>
            <a:endParaRPr lang="pt-BR"/>
          </a:p>
        </p:txBody>
      </p:sp>
      <p:sp>
        <p:nvSpPr>
          <p:cNvPr id="4" name="Espaço Reservado para Rodapé 3"/>
          <p:cNvSpPr>
            <a:spLocks noGrp="1"/>
          </p:cNvSpPr>
          <p:nvPr>
            <p:ph type="ftr" sz="quarter" idx="2"/>
          </p:nvPr>
        </p:nvSpPr>
        <p:spPr bwMode="auto">
          <a:xfrm>
            <a:off x="0"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eaLnBrk="1" hangingPunct="1">
              <a:defRPr sz="1300">
                <a:latin typeface="Calibri" pitchFamily="34" charset="0"/>
              </a:defRPr>
            </a:lvl1pPr>
          </a:lstStyle>
          <a:p>
            <a:pPr>
              <a:defRPr/>
            </a:pPr>
            <a:endParaRPr lang="pt-BR"/>
          </a:p>
        </p:txBody>
      </p:sp>
      <p:sp>
        <p:nvSpPr>
          <p:cNvPr id="5" name="Espaço Reservado para Número de Slide 4"/>
          <p:cNvSpPr>
            <a:spLocks noGrp="1"/>
          </p:cNvSpPr>
          <p:nvPr>
            <p:ph type="sldNum" sz="quarter" idx="3"/>
          </p:nvPr>
        </p:nvSpPr>
        <p:spPr bwMode="auto">
          <a:xfrm>
            <a:off x="4021138"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eaLnBrk="1" hangingPunct="1">
              <a:defRPr sz="1300">
                <a:latin typeface="Calibri" pitchFamily="34" charset="0"/>
              </a:defRPr>
            </a:lvl1pPr>
          </a:lstStyle>
          <a:p>
            <a:pPr>
              <a:defRPr/>
            </a:pPr>
            <a:fld id="{0D81C949-5E05-4883-823A-83EAE4D53B09}" type="slidenum">
              <a:rPr lang="pt-BR"/>
              <a:pPr>
                <a:defRPr/>
              </a:pPr>
              <a:t>‹nº›</a:t>
            </a:fld>
            <a:endParaRPr 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bwMode="auto">
          <a:xfrm>
            <a:off x="0"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eaLnBrk="1" hangingPunct="1">
              <a:defRPr sz="1300"/>
            </a:lvl1pPr>
          </a:lstStyle>
          <a:p>
            <a:pPr>
              <a:defRPr/>
            </a:pPr>
            <a:endParaRPr lang="pt-BR"/>
          </a:p>
        </p:txBody>
      </p:sp>
      <p:sp>
        <p:nvSpPr>
          <p:cNvPr id="3" name="Espaço Reservado para Data 2"/>
          <p:cNvSpPr>
            <a:spLocks noGrp="1"/>
          </p:cNvSpPr>
          <p:nvPr>
            <p:ph type="dt" idx="1"/>
          </p:nvPr>
        </p:nvSpPr>
        <p:spPr bwMode="auto">
          <a:xfrm>
            <a:off x="4021138"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eaLnBrk="1" hangingPunct="1">
              <a:defRPr sz="1300"/>
            </a:lvl1pPr>
          </a:lstStyle>
          <a:p>
            <a:pPr>
              <a:defRPr/>
            </a:pPr>
            <a:fld id="{D05D4A6D-115C-4FB5-8B35-319B3E0BE5D4}" type="datetimeFigureOut">
              <a:rPr lang="pt-BR"/>
              <a:pPr>
                <a:defRPr/>
              </a:pPr>
              <a:t>23/04/2024</a:t>
            </a:fld>
            <a:endParaRPr lang="pt-BR"/>
          </a:p>
        </p:txBody>
      </p:sp>
      <p:sp>
        <p:nvSpPr>
          <p:cNvPr id="4" name="Espaço Reservado para Imagem de Slide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bwMode="auto">
          <a:xfrm>
            <a:off x="709613" y="4926013"/>
            <a:ext cx="5680075" cy="40290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bwMode="auto">
          <a:xfrm>
            <a:off x="0"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eaLnBrk="1" hangingPunct="1">
              <a:defRPr sz="1300"/>
            </a:lvl1pPr>
          </a:lstStyle>
          <a:p>
            <a:pPr>
              <a:defRPr/>
            </a:pPr>
            <a:endParaRPr lang="pt-BR"/>
          </a:p>
        </p:txBody>
      </p:sp>
      <p:sp>
        <p:nvSpPr>
          <p:cNvPr id="7" name="Espaço Reservado para Número de Slide 6"/>
          <p:cNvSpPr>
            <a:spLocks noGrp="1"/>
          </p:cNvSpPr>
          <p:nvPr>
            <p:ph type="sldNum" sz="quarter" idx="5"/>
          </p:nvPr>
        </p:nvSpPr>
        <p:spPr bwMode="auto">
          <a:xfrm>
            <a:off x="4021138"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eaLnBrk="1" hangingPunct="1">
              <a:defRPr sz="1300"/>
            </a:lvl1pPr>
          </a:lstStyle>
          <a:p>
            <a:pPr>
              <a:defRPr/>
            </a:pPr>
            <a:fld id="{2BD4C732-4C4D-4444-95DB-5565D4D572CD}"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232A45FD-07C6-441F-A25B-BAB78996FAD7}" type="slidenum">
              <a:rPr lang="pt-BR" smtClean="0"/>
              <a:pPr>
                <a:defRPr/>
              </a:pPr>
              <a:t>1</a:t>
            </a:fld>
            <a:endParaRPr lang="pt-BR"/>
          </a:p>
        </p:txBody>
      </p:sp>
    </p:spTree>
    <p:extLst>
      <p:ext uri="{BB962C8B-B14F-4D97-AF65-F5344CB8AC3E}">
        <p14:creationId xmlns:p14="http://schemas.microsoft.com/office/powerpoint/2010/main" val="33994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232A45FD-07C6-441F-A25B-BAB78996FAD7}" type="slidenum">
              <a:rPr lang="pt-BR" smtClean="0"/>
              <a:pPr>
                <a:defRPr/>
              </a:pPr>
              <a:t>30</a:t>
            </a:fld>
            <a:endParaRPr lang="pt-BR"/>
          </a:p>
        </p:txBody>
      </p:sp>
    </p:spTree>
    <p:extLst>
      <p:ext uri="{BB962C8B-B14F-4D97-AF65-F5344CB8AC3E}">
        <p14:creationId xmlns:p14="http://schemas.microsoft.com/office/powerpoint/2010/main" val="202985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232A45FD-07C6-441F-A25B-BAB78996FAD7}" type="slidenum">
              <a:rPr lang="pt-BR" smtClean="0"/>
              <a:pPr>
                <a:defRPr/>
              </a:pPr>
              <a:t>31</a:t>
            </a:fld>
            <a:endParaRPr lang="pt-BR"/>
          </a:p>
        </p:txBody>
      </p:sp>
    </p:spTree>
    <p:extLst>
      <p:ext uri="{BB962C8B-B14F-4D97-AF65-F5344CB8AC3E}">
        <p14:creationId xmlns:p14="http://schemas.microsoft.com/office/powerpoint/2010/main" val="128959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232A45FD-07C6-441F-A25B-BAB78996FAD7}" type="slidenum">
              <a:rPr lang="pt-BR" smtClean="0"/>
              <a:pPr>
                <a:defRPr/>
              </a:pPr>
              <a:t>33</a:t>
            </a:fld>
            <a:endParaRPr lang="pt-BR"/>
          </a:p>
        </p:txBody>
      </p:sp>
    </p:spTree>
    <p:extLst>
      <p:ext uri="{BB962C8B-B14F-4D97-AF65-F5344CB8AC3E}">
        <p14:creationId xmlns:p14="http://schemas.microsoft.com/office/powerpoint/2010/main" val="32447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232A45FD-07C6-441F-A25B-BAB78996FAD7}" type="slidenum">
              <a:rPr lang="pt-BR" smtClean="0"/>
              <a:pPr>
                <a:defRPr/>
              </a:pPr>
              <a:t>37</a:t>
            </a:fld>
            <a:endParaRPr lang="pt-BR"/>
          </a:p>
        </p:txBody>
      </p:sp>
    </p:spTree>
    <p:extLst>
      <p:ext uri="{BB962C8B-B14F-4D97-AF65-F5344CB8AC3E}">
        <p14:creationId xmlns:p14="http://schemas.microsoft.com/office/powerpoint/2010/main" val="96358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pt-B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pt-BR"/>
          </a:p>
        </p:txBody>
      </p:sp>
      <p:sp>
        <p:nvSpPr>
          <p:cNvPr id="4" name="Espaço Reservado para Data 3"/>
          <p:cNvSpPr>
            <a:spLocks noGrp="1"/>
          </p:cNvSpPr>
          <p:nvPr>
            <p:ph type="dt" sz="half" idx="10"/>
          </p:nvPr>
        </p:nvSpPr>
        <p:spPr/>
        <p:txBody>
          <a:bodyPr/>
          <a:lstStyle>
            <a:lvl1pPr>
              <a:defRPr/>
            </a:lvl1pPr>
          </a:lstStyle>
          <a:p>
            <a:pPr>
              <a:defRPr/>
            </a:pPr>
            <a:fld id="{56D31749-F974-4C01-B91E-9DEF0E5A1FD3}" type="datetimeFigureOut">
              <a:rPr lang="pt-BR"/>
              <a:pPr>
                <a:defRPr/>
              </a:pPr>
              <a:t>23/04/2024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3DABA28-6976-45BB-A32F-472415098052}"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Espaço Reservado para Data 3"/>
          <p:cNvSpPr>
            <a:spLocks noGrp="1"/>
          </p:cNvSpPr>
          <p:nvPr>
            <p:ph type="dt" sz="half" idx="10"/>
          </p:nvPr>
        </p:nvSpPr>
        <p:spPr/>
        <p:txBody>
          <a:bodyPr/>
          <a:lstStyle>
            <a:lvl1pPr>
              <a:defRPr/>
            </a:lvl1pPr>
          </a:lstStyle>
          <a:p>
            <a:pPr>
              <a:defRPr/>
            </a:pPr>
            <a:fld id="{F82F8D7A-113D-4481-98BB-7CC6FE489215}" type="datetimeFigureOut">
              <a:rPr lang="pt-BR"/>
              <a:pPr>
                <a:defRPr/>
              </a:pPr>
              <a:t>23/04/2024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E1908D33-B2B6-47FE-B3F1-2A25C3DC4858}"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Espaço Reservado para Data 3"/>
          <p:cNvSpPr>
            <a:spLocks noGrp="1"/>
          </p:cNvSpPr>
          <p:nvPr>
            <p:ph type="dt" sz="half" idx="10"/>
          </p:nvPr>
        </p:nvSpPr>
        <p:spPr/>
        <p:txBody>
          <a:bodyPr/>
          <a:lstStyle>
            <a:lvl1pPr>
              <a:defRPr/>
            </a:lvl1pPr>
          </a:lstStyle>
          <a:p>
            <a:pPr>
              <a:defRPr/>
            </a:pPr>
            <a:fld id="{2B4D8BF2-2817-40E5-B8CD-01D1DBA64F35}" type="datetimeFigureOut">
              <a:rPr lang="pt-BR"/>
              <a:pPr>
                <a:defRPr/>
              </a:pPr>
              <a:t>23/04/2024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1E48DE8-003A-4C38-AF04-BF5AF8826AA1}"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Espaço Reservado para Data 3"/>
          <p:cNvSpPr>
            <a:spLocks noGrp="1"/>
          </p:cNvSpPr>
          <p:nvPr>
            <p:ph type="dt" sz="half" idx="10"/>
          </p:nvPr>
        </p:nvSpPr>
        <p:spPr/>
        <p:txBody>
          <a:bodyPr/>
          <a:lstStyle>
            <a:lvl1pPr>
              <a:defRPr/>
            </a:lvl1pPr>
          </a:lstStyle>
          <a:p>
            <a:pPr>
              <a:defRPr/>
            </a:pPr>
            <a:fld id="{068A1C2E-6DB1-43CD-8D12-994BCE62DE8D}" type="datetimeFigureOut">
              <a:rPr lang="pt-BR"/>
              <a:pPr>
                <a:defRPr/>
              </a:pPr>
              <a:t>23/04/2024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DFC81CF7-F53B-4467-93FC-CFEDD471AE2D}"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Espaço Reservado para Data 3"/>
          <p:cNvSpPr>
            <a:spLocks noGrp="1"/>
          </p:cNvSpPr>
          <p:nvPr>
            <p:ph type="dt" sz="half" idx="10"/>
          </p:nvPr>
        </p:nvSpPr>
        <p:spPr/>
        <p:txBody>
          <a:bodyPr/>
          <a:lstStyle>
            <a:lvl1pPr>
              <a:defRPr/>
            </a:lvl1pPr>
          </a:lstStyle>
          <a:p>
            <a:pPr>
              <a:defRPr/>
            </a:pPr>
            <a:fld id="{F59B7651-D5B3-4BC3-9F2E-AB9064D53541}" type="datetimeFigureOut">
              <a:rPr lang="pt-BR"/>
              <a:pPr>
                <a:defRPr/>
              </a:pPr>
              <a:t>23/04/2024</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9FAE0A5-3A18-4CF5-AD24-626FEC903D72}"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Espaço Reservado para Data 3"/>
          <p:cNvSpPr>
            <a:spLocks noGrp="1"/>
          </p:cNvSpPr>
          <p:nvPr>
            <p:ph type="dt" sz="half" idx="10"/>
          </p:nvPr>
        </p:nvSpPr>
        <p:spPr/>
        <p:txBody>
          <a:bodyPr/>
          <a:lstStyle>
            <a:lvl1pPr>
              <a:defRPr/>
            </a:lvl1pPr>
          </a:lstStyle>
          <a:p>
            <a:pPr>
              <a:defRPr/>
            </a:pPr>
            <a:fld id="{E9FC503B-C20F-43CE-B626-CD0899E27F49}" type="datetimeFigureOut">
              <a:rPr lang="pt-BR"/>
              <a:pPr>
                <a:defRPr/>
              </a:pPr>
              <a:t>23/04/2024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99DA555-7EE9-49BD-9C60-800770AC980B}"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Espaço Reservado para Data 3"/>
          <p:cNvSpPr>
            <a:spLocks noGrp="1"/>
          </p:cNvSpPr>
          <p:nvPr>
            <p:ph type="dt" sz="half" idx="10"/>
          </p:nvPr>
        </p:nvSpPr>
        <p:spPr/>
        <p:txBody>
          <a:bodyPr/>
          <a:lstStyle>
            <a:lvl1pPr>
              <a:defRPr/>
            </a:lvl1pPr>
          </a:lstStyle>
          <a:p>
            <a:pPr>
              <a:defRPr/>
            </a:pPr>
            <a:fld id="{1CE40F1A-B451-486D-BF72-377E6D007259}" type="datetimeFigureOut">
              <a:rPr lang="pt-BR"/>
              <a:pPr>
                <a:defRPr/>
              </a:pPr>
              <a:t>23/04/2024</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465741A8-944B-4DCF-9241-B90161F51BDD}"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Espaço Reservado para Data 3"/>
          <p:cNvSpPr>
            <a:spLocks noGrp="1"/>
          </p:cNvSpPr>
          <p:nvPr>
            <p:ph type="dt" sz="half" idx="10"/>
          </p:nvPr>
        </p:nvSpPr>
        <p:spPr/>
        <p:txBody>
          <a:bodyPr/>
          <a:lstStyle>
            <a:lvl1pPr>
              <a:defRPr/>
            </a:lvl1pPr>
          </a:lstStyle>
          <a:p>
            <a:pPr>
              <a:defRPr/>
            </a:pPr>
            <a:fld id="{D4FC2FC4-CBEC-4839-9BA9-45702344D71E}" type="datetimeFigureOut">
              <a:rPr lang="pt-BR"/>
              <a:pPr>
                <a:defRPr/>
              </a:pPr>
              <a:t>23/04/2024</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36AC838F-BAB0-4100-8F51-BB4FA2832217}"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277D929D-33A9-4924-89D4-C56E681ED355}" type="datetimeFigureOut">
              <a:rPr lang="pt-BR"/>
              <a:pPr>
                <a:defRPr/>
              </a:pPr>
              <a:t>23/04/2024</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BFFE8530-89E9-4413-915F-D7BA8FC01AB6}"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ço Reservado para Data 3"/>
          <p:cNvSpPr>
            <a:spLocks noGrp="1"/>
          </p:cNvSpPr>
          <p:nvPr>
            <p:ph type="dt" sz="half" idx="10"/>
          </p:nvPr>
        </p:nvSpPr>
        <p:spPr/>
        <p:txBody>
          <a:bodyPr/>
          <a:lstStyle>
            <a:lvl1pPr>
              <a:defRPr/>
            </a:lvl1pPr>
          </a:lstStyle>
          <a:p>
            <a:pPr>
              <a:defRPr/>
            </a:pPr>
            <a:fld id="{8F541B13-3AE7-44FA-9EB4-FD3856C2EBD8}" type="datetimeFigureOut">
              <a:rPr lang="pt-BR"/>
              <a:pPr>
                <a:defRPr/>
              </a:pPr>
              <a:t>23/04/2024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F453A37E-01CC-4E55-9096-98D068AE0822}"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ço Reservado para Data 3"/>
          <p:cNvSpPr>
            <a:spLocks noGrp="1"/>
          </p:cNvSpPr>
          <p:nvPr>
            <p:ph type="dt" sz="half" idx="10"/>
          </p:nvPr>
        </p:nvSpPr>
        <p:spPr/>
        <p:txBody>
          <a:bodyPr/>
          <a:lstStyle>
            <a:lvl1pPr>
              <a:defRPr/>
            </a:lvl1pPr>
          </a:lstStyle>
          <a:p>
            <a:pPr>
              <a:defRPr/>
            </a:pPr>
            <a:fld id="{C2448057-6733-4A3E-B8C4-052AFEC0CF3B}" type="datetimeFigureOut">
              <a:rPr lang="pt-BR"/>
              <a:pPr>
                <a:defRPr/>
              </a:pPr>
              <a:t>23/04/2024</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3157991-AC0C-4B65-AFF4-73ADA18F0C5D}"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título mestre</a:t>
            </a:r>
          </a:p>
        </p:txBody>
      </p:sp>
      <p:sp>
        <p:nvSpPr>
          <p:cNvPr id="1027" name="Espaço Reservado para Tex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C3682AB-F7BB-4015-A446-4BEB69D9EF54}" type="datetimeFigureOut">
              <a:rPr lang="pt-BR"/>
              <a:pPr>
                <a:defRPr/>
              </a:pPr>
              <a:t>23/04/2024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036B793D-306D-40EF-A340-609AAF551320}"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defRPr>
      </a:lvl5pPr>
      <a:lvl6pPr marL="2514600" indent="-228600" algn="l" rtl="0" eaLnBrk="0" fontAlgn="base" hangingPunct="0">
        <a:lnSpc>
          <a:spcPct val="90000"/>
        </a:lnSpc>
        <a:spcBef>
          <a:spcPts val="500"/>
        </a:spcBef>
        <a:spcAft>
          <a:spcPct val="0"/>
        </a:spcAft>
        <a:buFont typeface="Arial" charset="0"/>
        <a:buChar char="•"/>
        <a:defRPr>
          <a:solidFill>
            <a:schemeClr val="tx1"/>
          </a:solidFill>
          <a:latin typeface="+mn-lt"/>
        </a:defRPr>
      </a:lvl6pPr>
      <a:lvl7pPr marL="2971800" indent="-228600" algn="l" rtl="0" eaLnBrk="0" fontAlgn="base" hangingPunct="0">
        <a:lnSpc>
          <a:spcPct val="90000"/>
        </a:lnSpc>
        <a:spcBef>
          <a:spcPts val="500"/>
        </a:spcBef>
        <a:spcAft>
          <a:spcPct val="0"/>
        </a:spcAft>
        <a:buFont typeface="Arial" charset="0"/>
        <a:buChar char="•"/>
        <a:defRPr>
          <a:solidFill>
            <a:schemeClr val="tx1"/>
          </a:solidFill>
          <a:latin typeface="+mn-lt"/>
        </a:defRPr>
      </a:lvl7pPr>
      <a:lvl8pPr marL="3429000" indent="-228600" algn="l" rtl="0" eaLnBrk="0" fontAlgn="base" hangingPunct="0">
        <a:lnSpc>
          <a:spcPct val="90000"/>
        </a:lnSpc>
        <a:spcBef>
          <a:spcPts val="500"/>
        </a:spcBef>
        <a:spcAft>
          <a:spcPct val="0"/>
        </a:spcAft>
        <a:buFont typeface="Arial" charset="0"/>
        <a:buChar char="•"/>
        <a:defRPr>
          <a:solidFill>
            <a:schemeClr val="tx1"/>
          </a:solidFill>
          <a:latin typeface="+mn-lt"/>
        </a:defRPr>
      </a:lvl8pPr>
      <a:lvl9pPr marL="3886200" indent="-228600" algn="l" rtl="0" eaLnBrk="0" fontAlgn="base" hangingPunct="0">
        <a:lnSpc>
          <a:spcPct val="90000"/>
        </a:lnSpc>
        <a:spcBef>
          <a:spcPts val="500"/>
        </a:spcBef>
        <a:spcAft>
          <a:spcPct val="0"/>
        </a:spcAft>
        <a:buFont typeface="Arial" charset="0"/>
        <a:buChar char="•"/>
        <a:defRPr>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602BB570-BC97-4854-89A9-BA9B5A9F5283}"/>
              </a:ext>
            </a:extLst>
          </p:cNvPr>
          <p:cNvSpPr/>
          <p:nvPr/>
        </p:nvSpPr>
        <p:spPr>
          <a:xfrm>
            <a:off x="334145" y="1802541"/>
            <a:ext cx="4649335" cy="430887"/>
          </a:xfrm>
          <a:prstGeom prst="rect">
            <a:avLst/>
          </a:prstGeom>
        </p:spPr>
        <p:txBody>
          <a:bodyPr wrap="square">
            <a:spAutoFit/>
          </a:bodyPr>
          <a:lstStyle/>
          <a:p>
            <a:r>
              <a:rPr lang="pt-BR" sz="2200" b="1" dirty="0">
                <a:solidFill>
                  <a:srgbClr val="002060"/>
                </a:solidFill>
                <a:latin typeface="+mn-lt"/>
                <a:cs typeface="+mn-cs"/>
              </a:rPr>
              <a:t>Fundamentos de Óptica Geométrica</a:t>
            </a:r>
          </a:p>
        </p:txBody>
      </p:sp>
      <p:sp>
        <p:nvSpPr>
          <p:cNvPr id="7" name="CaixaDeTexto 6"/>
          <p:cNvSpPr txBox="1"/>
          <p:nvPr/>
        </p:nvSpPr>
        <p:spPr>
          <a:xfrm>
            <a:off x="411338" y="6076180"/>
            <a:ext cx="5201764" cy="369332"/>
          </a:xfrm>
          <a:prstGeom prst="rect">
            <a:avLst/>
          </a:prstGeom>
          <a:noFill/>
        </p:spPr>
        <p:txBody>
          <a:bodyPr wrap="square" rtlCol="0">
            <a:spAutoFit/>
          </a:bodyPr>
          <a:lstStyle/>
          <a:p>
            <a:r>
              <a:rPr lang="pt-BR" dirty="0">
                <a:latin typeface="+mn-lt"/>
              </a:rPr>
              <a:t>Apresentação, orientação e tarefa: </a:t>
            </a:r>
            <a:r>
              <a:rPr lang="pt-BR" b="1" dirty="0">
                <a:latin typeface="+mn-lt"/>
              </a:rPr>
              <a:t>fisicasp.com.br</a:t>
            </a:r>
          </a:p>
        </p:txBody>
      </p:sp>
      <p:pic>
        <p:nvPicPr>
          <p:cNvPr id="10" name="Imagem 9"/>
          <p:cNvPicPr>
            <a:picLocks noChangeAspect="1"/>
          </p:cNvPicPr>
          <p:nvPr/>
        </p:nvPicPr>
        <p:blipFill>
          <a:blip r:embed="rId3"/>
          <a:stretch>
            <a:fillRect/>
          </a:stretch>
        </p:blipFill>
        <p:spPr>
          <a:xfrm>
            <a:off x="11599408" y="117265"/>
            <a:ext cx="488736" cy="573209"/>
          </a:xfrm>
          <a:prstGeom prst="rect">
            <a:avLst/>
          </a:prstGeom>
        </p:spPr>
      </p:pic>
      <p:cxnSp>
        <p:nvCxnSpPr>
          <p:cNvPr id="13" name="Conector reto 12"/>
          <p:cNvCxnSpPr/>
          <p:nvPr/>
        </p:nvCxnSpPr>
        <p:spPr>
          <a:xfrm>
            <a:off x="18574" y="779530"/>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B5F13403-DB25-468E-BAFA-9B71FE9413F1}"/>
              </a:ext>
            </a:extLst>
          </p:cNvPr>
          <p:cNvSpPr/>
          <p:nvPr/>
        </p:nvSpPr>
        <p:spPr>
          <a:xfrm>
            <a:off x="411338" y="2500852"/>
            <a:ext cx="5960887" cy="400110"/>
          </a:xfrm>
          <a:prstGeom prst="rect">
            <a:avLst/>
          </a:prstGeom>
        </p:spPr>
        <p:txBody>
          <a:bodyPr wrap="square">
            <a:spAutoFit/>
          </a:bodyPr>
          <a:lstStyle/>
          <a:p>
            <a:pPr marL="342900" indent="-342900">
              <a:buFont typeface="Arial" panose="020B0604020202020204" pitchFamily="34" charset="0"/>
              <a:buChar char="•"/>
            </a:pPr>
            <a:r>
              <a:rPr lang="pt-BR" sz="2000" dirty="0">
                <a:solidFill>
                  <a:srgbClr val="002060"/>
                </a:solidFill>
                <a:latin typeface="+mn-lt"/>
              </a:rPr>
              <a:t>Aula 9  /  Página 471 / Apostila 3 </a:t>
            </a:r>
          </a:p>
        </p:txBody>
      </p:sp>
      <p:sp>
        <p:nvSpPr>
          <p:cNvPr id="2" name="CaixaDeTexto 1">
            <a:extLst>
              <a:ext uri="{FF2B5EF4-FFF2-40B4-BE49-F238E27FC236}">
                <a16:creationId xmlns:a16="http://schemas.microsoft.com/office/drawing/2014/main" id="{2BFA44F0-5B90-77AA-4D4C-5612314DD224}"/>
              </a:ext>
            </a:extLst>
          </p:cNvPr>
          <p:cNvSpPr txBox="1"/>
          <p:nvPr/>
        </p:nvSpPr>
        <p:spPr>
          <a:xfrm>
            <a:off x="8219796" y="6076180"/>
            <a:ext cx="3379612" cy="369332"/>
          </a:xfrm>
          <a:prstGeom prst="rect">
            <a:avLst/>
          </a:prstGeom>
          <a:noFill/>
        </p:spPr>
        <p:txBody>
          <a:bodyPr wrap="square" rtlCol="0">
            <a:spAutoFit/>
          </a:bodyPr>
          <a:lstStyle/>
          <a:p>
            <a:r>
              <a:rPr lang="pt-BR" b="1" dirty="0">
                <a:latin typeface="+mn-lt"/>
              </a:rPr>
              <a:t>Professor Caio Gomes / Frente C</a:t>
            </a:r>
          </a:p>
        </p:txBody>
      </p:sp>
    </p:spTree>
    <p:extLst>
      <p:ext uri="{BB962C8B-B14F-4D97-AF65-F5344CB8AC3E}">
        <p14:creationId xmlns:p14="http://schemas.microsoft.com/office/powerpoint/2010/main" val="60857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259205" y="1548990"/>
            <a:ext cx="3735587" cy="4652765"/>
          </a:xfrm>
          <a:prstGeom prst="rect">
            <a:avLst/>
          </a:prstGeom>
        </p:spPr>
      </p:pic>
      <p:sp>
        <p:nvSpPr>
          <p:cNvPr id="8" name="Retângulo 7"/>
          <p:cNvSpPr/>
          <p:nvPr/>
        </p:nvSpPr>
        <p:spPr>
          <a:xfrm>
            <a:off x="1395707" y="6047571"/>
            <a:ext cx="1146468" cy="646331"/>
          </a:xfrm>
          <a:prstGeom prst="rect">
            <a:avLst/>
          </a:prstGeom>
        </p:spPr>
        <p:txBody>
          <a:bodyPr wrap="none">
            <a:spAutoFit/>
          </a:bodyPr>
          <a:lstStyle/>
          <a:p>
            <a:pPr algn="ctr"/>
            <a:r>
              <a:rPr lang="pt-BR" dirty="0"/>
              <a:t>sombra</a:t>
            </a:r>
          </a:p>
          <a:p>
            <a:pPr algn="ctr"/>
            <a:r>
              <a:rPr lang="pt-BR" dirty="0"/>
              <a:t>projetada</a:t>
            </a:r>
          </a:p>
        </p:txBody>
      </p:sp>
      <p:sp>
        <p:nvSpPr>
          <p:cNvPr id="15" name="Retângulo 14"/>
          <p:cNvSpPr/>
          <p:nvPr/>
        </p:nvSpPr>
        <p:spPr>
          <a:xfrm>
            <a:off x="2503703" y="6036439"/>
            <a:ext cx="1223413" cy="646331"/>
          </a:xfrm>
          <a:prstGeom prst="rect">
            <a:avLst/>
          </a:prstGeom>
        </p:spPr>
        <p:txBody>
          <a:bodyPr wrap="none">
            <a:spAutoFit/>
          </a:bodyPr>
          <a:lstStyle/>
          <a:p>
            <a:pPr algn="ctr"/>
            <a:r>
              <a:rPr lang="pt-BR" dirty="0"/>
              <a:t>penumbra</a:t>
            </a:r>
          </a:p>
          <a:p>
            <a:pPr algn="ctr"/>
            <a:r>
              <a:rPr lang="pt-BR" dirty="0"/>
              <a:t>projetada</a:t>
            </a:r>
          </a:p>
        </p:txBody>
      </p:sp>
      <p:sp>
        <p:nvSpPr>
          <p:cNvPr id="10" name="Retângulo 9"/>
          <p:cNvSpPr/>
          <p:nvPr/>
        </p:nvSpPr>
        <p:spPr>
          <a:xfrm>
            <a:off x="32784" y="3506040"/>
            <a:ext cx="1223412" cy="369332"/>
          </a:xfrm>
          <a:prstGeom prst="rect">
            <a:avLst/>
          </a:prstGeom>
        </p:spPr>
        <p:txBody>
          <a:bodyPr wrap="none">
            <a:spAutoFit/>
          </a:bodyPr>
          <a:lstStyle/>
          <a:p>
            <a:pPr algn="ctr"/>
            <a:r>
              <a:rPr lang="pt-BR" dirty="0"/>
              <a:t>penumbra</a:t>
            </a:r>
          </a:p>
        </p:txBody>
      </p:sp>
      <p:sp>
        <p:nvSpPr>
          <p:cNvPr id="16" name="Retângulo 15"/>
          <p:cNvSpPr/>
          <p:nvPr/>
        </p:nvSpPr>
        <p:spPr>
          <a:xfrm>
            <a:off x="3246561" y="3587979"/>
            <a:ext cx="1223412" cy="369332"/>
          </a:xfrm>
          <a:prstGeom prst="rect">
            <a:avLst/>
          </a:prstGeom>
        </p:spPr>
        <p:txBody>
          <a:bodyPr wrap="none">
            <a:spAutoFit/>
          </a:bodyPr>
          <a:lstStyle/>
          <a:p>
            <a:pPr algn="ctr"/>
            <a:r>
              <a:rPr lang="pt-BR" dirty="0"/>
              <a:t>penumbra</a:t>
            </a:r>
          </a:p>
        </p:txBody>
      </p:sp>
      <p:pic>
        <p:nvPicPr>
          <p:cNvPr id="17" name="Imagem 16"/>
          <p:cNvPicPr>
            <a:picLocks noChangeAspect="1"/>
          </p:cNvPicPr>
          <p:nvPr/>
        </p:nvPicPr>
        <p:blipFill>
          <a:blip r:embed="rId3"/>
          <a:stretch>
            <a:fillRect/>
          </a:stretch>
        </p:blipFill>
        <p:spPr>
          <a:xfrm>
            <a:off x="6106952" y="1257018"/>
            <a:ext cx="5981192" cy="4184268"/>
          </a:xfrm>
          <a:prstGeom prst="rect">
            <a:avLst/>
          </a:prstGeom>
        </p:spPr>
      </p:pic>
      <p:sp>
        <p:nvSpPr>
          <p:cNvPr id="3" name="CaixaDeTexto 2"/>
          <p:cNvSpPr txBox="1"/>
          <p:nvPr/>
        </p:nvSpPr>
        <p:spPr>
          <a:xfrm>
            <a:off x="7059932" y="1301829"/>
            <a:ext cx="414092" cy="477054"/>
          </a:xfrm>
          <a:prstGeom prst="rect">
            <a:avLst/>
          </a:prstGeom>
          <a:noFill/>
        </p:spPr>
        <p:txBody>
          <a:bodyPr wrap="square" rtlCol="0">
            <a:spAutoFit/>
          </a:bodyPr>
          <a:lstStyle/>
          <a:p>
            <a:r>
              <a:rPr lang="pt-BR" sz="2500" dirty="0"/>
              <a:t>A</a:t>
            </a:r>
          </a:p>
        </p:txBody>
      </p:sp>
      <p:sp>
        <p:nvSpPr>
          <p:cNvPr id="19" name="CaixaDeTexto 18"/>
          <p:cNvSpPr txBox="1"/>
          <p:nvPr/>
        </p:nvSpPr>
        <p:spPr>
          <a:xfrm>
            <a:off x="10789104" y="1266487"/>
            <a:ext cx="553085" cy="477054"/>
          </a:xfrm>
          <a:prstGeom prst="rect">
            <a:avLst/>
          </a:prstGeom>
          <a:noFill/>
        </p:spPr>
        <p:txBody>
          <a:bodyPr wrap="square" rtlCol="0">
            <a:spAutoFit/>
          </a:bodyPr>
          <a:lstStyle/>
          <a:p>
            <a:r>
              <a:rPr lang="pt-BR" sz="2500" dirty="0"/>
              <a:t>B</a:t>
            </a:r>
          </a:p>
        </p:txBody>
      </p:sp>
      <p:cxnSp>
        <p:nvCxnSpPr>
          <p:cNvPr id="20" name="Conector reto 19"/>
          <p:cNvCxnSpPr/>
          <p:nvPr/>
        </p:nvCxnSpPr>
        <p:spPr bwMode="auto">
          <a:xfrm>
            <a:off x="8042431" y="1462448"/>
            <a:ext cx="3095352" cy="3881722"/>
          </a:xfrm>
          <a:prstGeom prst="line">
            <a:avLst/>
          </a:prstGeom>
          <a:solidFill>
            <a:schemeClr val="accent1"/>
          </a:solidFill>
          <a:ln w="28575" cap="flat" cmpd="sng" algn="ctr">
            <a:solidFill>
              <a:schemeClr val="accent5">
                <a:lumMod val="25000"/>
              </a:schemeClr>
            </a:solidFill>
            <a:prstDash val="solid"/>
            <a:round/>
            <a:headEnd type="none" w="med" len="med"/>
            <a:tailEnd type="none" w="med" len="med"/>
          </a:ln>
          <a:effectLst/>
        </p:spPr>
      </p:cxnSp>
      <p:cxnSp>
        <p:nvCxnSpPr>
          <p:cNvPr id="5" name="Conector reto 4"/>
          <p:cNvCxnSpPr>
            <a:stCxn id="2" idx="4"/>
          </p:cNvCxnSpPr>
          <p:nvPr/>
        </p:nvCxnSpPr>
        <p:spPr bwMode="auto">
          <a:xfrm>
            <a:off x="8080875" y="1627565"/>
            <a:ext cx="785775" cy="3716605"/>
          </a:xfrm>
          <a:prstGeom prst="line">
            <a:avLst/>
          </a:prstGeom>
          <a:solidFill>
            <a:schemeClr val="accent1"/>
          </a:solidFill>
          <a:ln w="28575" cap="flat" cmpd="sng" algn="ctr">
            <a:solidFill>
              <a:schemeClr val="accent5">
                <a:lumMod val="25000"/>
              </a:schemeClr>
            </a:solidFill>
            <a:prstDash val="solid"/>
            <a:round/>
            <a:headEnd type="none" w="med" len="med"/>
            <a:tailEnd type="none" w="med" len="med"/>
          </a:ln>
          <a:effectLst/>
        </p:spPr>
      </p:cxnSp>
      <p:sp>
        <p:nvSpPr>
          <p:cNvPr id="2" name="Elipse 1"/>
          <p:cNvSpPr/>
          <p:nvPr/>
        </p:nvSpPr>
        <p:spPr bwMode="auto">
          <a:xfrm>
            <a:off x="7948240" y="1373075"/>
            <a:ext cx="265269" cy="25449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23" name="Conector reto 22"/>
          <p:cNvCxnSpPr>
            <a:stCxn id="18" idx="3"/>
          </p:cNvCxnSpPr>
          <p:nvPr/>
        </p:nvCxnSpPr>
        <p:spPr bwMode="auto">
          <a:xfrm flipH="1">
            <a:off x="7243767" y="1590296"/>
            <a:ext cx="2865500" cy="3753874"/>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26" name="Conector reto 25"/>
          <p:cNvCxnSpPr>
            <a:stCxn id="18" idx="4"/>
          </p:cNvCxnSpPr>
          <p:nvPr/>
        </p:nvCxnSpPr>
        <p:spPr bwMode="auto">
          <a:xfrm flipH="1">
            <a:off x="9484998" y="1627565"/>
            <a:ext cx="718056" cy="37166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8" name="Elipse 17"/>
          <p:cNvSpPr/>
          <p:nvPr/>
        </p:nvSpPr>
        <p:spPr bwMode="auto">
          <a:xfrm>
            <a:off x="10070419" y="1373075"/>
            <a:ext cx="265269" cy="25449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rgbClr val="FF0000"/>
              </a:solidFill>
              <a:effectLst/>
              <a:latin typeface="Arial" charset="0"/>
              <a:cs typeface="Arial" charset="0"/>
            </a:endParaRPr>
          </a:p>
        </p:txBody>
      </p:sp>
      <p:sp>
        <p:nvSpPr>
          <p:cNvPr id="12" name="Retângulo 11">
            <a:extLst>
              <a:ext uri="{FF2B5EF4-FFF2-40B4-BE49-F238E27FC236}">
                <a16:creationId xmlns:a16="http://schemas.microsoft.com/office/drawing/2014/main" id="{F02883F4-B618-44CA-836F-6575657B014C}"/>
              </a:ext>
            </a:extLst>
          </p:cNvPr>
          <p:cNvSpPr/>
          <p:nvPr/>
        </p:nvSpPr>
        <p:spPr>
          <a:xfrm>
            <a:off x="5174419" y="3485867"/>
            <a:ext cx="1274708" cy="369332"/>
          </a:xfrm>
          <a:prstGeom prst="rect">
            <a:avLst/>
          </a:prstGeom>
        </p:spPr>
        <p:txBody>
          <a:bodyPr wrap="none">
            <a:spAutoFit/>
          </a:bodyPr>
          <a:lstStyle/>
          <a:p>
            <a:pPr>
              <a:defRPr/>
            </a:pPr>
            <a:r>
              <a:rPr lang="pt-BR" b="1" dirty="0"/>
              <a:t>obstáculo</a:t>
            </a:r>
          </a:p>
        </p:txBody>
      </p:sp>
      <p:sp>
        <p:nvSpPr>
          <p:cNvPr id="13" name="Retângulo 12">
            <a:extLst>
              <a:ext uri="{FF2B5EF4-FFF2-40B4-BE49-F238E27FC236}">
                <a16:creationId xmlns:a16="http://schemas.microsoft.com/office/drawing/2014/main" id="{20ABB076-EE08-4780-A25A-B2C4DD5FC8AE}"/>
              </a:ext>
            </a:extLst>
          </p:cNvPr>
          <p:cNvSpPr/>
          <p:nvPr/>
        </p:nvSpPr>
        <p:spPr>
          <a:xfrm>
            <a:off x="5077813" y="1139282"/>
            <a:ext cx="1467921" cy="646331"/>
          </a:xfrm>
          <a:prstGeom prst="rect">
            <a:avLst/>
          </a:prstGeom>
        </p:spPr>
        <p:txBody>
          <a:bodyPr wrap="square">
            <a:spAutoFit/>
          </a:bodyPr>
          <a:lstStyle/>
          <a:p>
            <a:pPr algn="ctr">
              <a:defRPr/>
            </a:pPr>
            <a:r>
              <a:rPr lang="pt-BR" b="1" dirty="0"/>
              <a:t>fonte </a:t>
            </a:r>
          </a:p>
          <a:p>
            <a:pPr algn="ctr">
              <a:defRPr/>
            </a:pPr>
            <a:r>
              <a:rPr lang="pt-BR" b="1" dirty="0"/>
              <a:t>extensa</a:t>
            </a:r>
            <a:r>
              <a:rPr lang="pt-BR" dirty="0"/>
              <a:t> </a:t>
            </a:r>
          </a:p>
        </p:txBody>
      </p:sp>
      <p:sp>
        <p:nvSpPr>
          <p:cNvPr id="9" name="Retângulo 8">
            <a:extLst>
              <a:ext uri="{FF2B5EF4-FFF2-40B4-BE49-F238E27FC236}">
                <a16:creationId xmlns:a16="http://schemas.microsoft.com/office/drawing/2014/main" id="{C5C2281F-59C9-4FB2-87C5-B92B5C7168EC}"/>
              </a:ext>
            </a:extLst>
          </p:cNvPr>
          <p:cNvSpPr/>
          <p:nvPr/>
        </p:nvSpPr>
        <p:spPr>
          <a:xfrm>
            <a:off x="5162446" y="5370787"/>
            <a:ext cx="1159292" cy="369332"/>
          </a:xfrm>
          <a:prstGeom prst="rect">
            <a:avLst/>
          </a:prstGeom>
        </p:spPr>
        <p:txBody>
          <a:bodyPr wrap="none">
            <a:spAutoFit/>
          </a:bodyPr>
          <a:lstStyle/>
          <a:p>
            <a:pPr>
              <a:defRPr/>
            </a:pPr>
            <a:r>
              <a:rPr lang="pt-BR" b="1" dirty="0"/>
              <a:t>anteparo</a:t>
            </a:r>
          </a:p>
        </p:txBody>
      </p:sp>
      <p:sp>
        <p:nvSpPr>
          <p:cNvPr id="32" name="Retângulo 31">
            <a:extLst>
              <a:ext uri="{FF2B5EF4-FFF2-40B4-BE49-F238E27FC236}">
                <a16:creationId xmlns:a16="http://schemas.microsoft.com/office/drawing/2014/main" id="{8FCE999E-DDE6-4B6F-B46A-12FE690D7A40}"/>
              </a:ext>
            </a:extLst>
          </p:cNvPr>
          <p:cNvSpPr/>
          <p:nvPr/>
        </p:nvSpPr>
        <p:spPr>
          <a:xfrm>
            <a:off x="5829231" y="5867687"/>
            <a:ext cx="6513577" cy="923330"/>
          </a:xfrm>
          <a:prstGeom prst="rect">
            <a:avLst/>
          </a:prstGeom>
        </p:spPr>
        <p:txBody>
          <a:bodyPr wrap="square">
            <a:spAutoFit/>
          </a:bodyPr>
          <a:lstStyle/>
          <a:p>
            <a:pPr marL="285750" indent="-285750">
              <a:buFont typeface="Arial" panose="020B0604020202020204" pitchFamily="34" charset="0"/>
              <a:buChar char="•"/>
              <a:defRPr/>
            </a:pPr>
            <a:r>
              <a:rPr lang="pt-BR" dirty="0">
                <a:latin typeface="+mn-lt"/>
              </a:rPr>
              <a:t>(0 e IV): regiões totalmente iluminadas.</a:t>
            </a:r>
          </a:p>
          <a:p>
            <a:pPr marL="285750" indent="-285750">
              <a:buFont typeface="Arial" panose="020B0604020202020204" pitchFamily="34" charset="0"/>
              <a:buChar char="•"/>
              <a:defRPr/>
            </a:pPr>
            <a:r>
              <a:rPr lang="pt-BR" dirty="0">
                <a:latin typeface="+mn-lt"/>
              </a:rPr>
              <a:t>Penumbras (I e III): regiões parcialmente iluminadas pela fonte.</a:t>
            </a:r>
          </a:p>
          <a:p>
            <a:pPr marL="285750" indent="-285750">
              <a:buFont typeface="Arial" panose="020B0604020202020204" pitchFamily="34" charset="0"/>
              <a:buChar char="•"/>
              <a:defRPr/>
            </a:pPr>
            <a:r>
              <a:rPr lang="pt-BR" dirty="0">
                <a:latin typeface="+mn-lt"/>
              </a:rPr>
              <a:t>Sombra (II): região não iluminada pela fonte.</a:t>
            </a:r>
          </a:p>
        </p:txBody>
      </p:sp>
      <p:sp>
        <p:nvSpPr>
          <p:cNvPr id="33" name="Retângulo 32"/>
          <p:cNvSpPr/>
          <p:nvPr/>
        </p:nvSpPr>
        <p:spPr>
          <a:xfrm>
            <a:off x="8908882" y="5002089"/>
            <a:ext cx="530915" cy="369332"/>
          </a:xfrm>
          <a:prstGeom prst="rect">
            <a:avLst/>
          </a:prstGeom>
        </p:spPr>
        <p:txBody>
          <a:bodyPr wrap="none">
            <a:spAutoFit/>
          </a:bodyPr>
          <a:lstStyle/>
          <a:p>
            <a:r>
              <a:rPr lang="pt-BR" dirty="0"/>
              <a:t>(II) </a:t>
            </a:r>
          </a:p>
        </p:txBody>
      </p:sp>
      <p:sp>
        <p:nvSpPr>
          <p:cNvPr id="34" name="Retângulo 33"/>
          <p:cNvSpPr/>
          <p:nvPr/>
        </p:nvSpPr>
        <p:spPr>
          <a:xfrm>
            <a:off x="7842056" y="5009160"/>
            <a:ext cx="466794" cy="369332"/>
          </a:xfrm>
          <a:prstGeom prst="rect">
            <a:avLst/>
          </a:prstGeom>
        </p:spPr>
        <p:txBody>
          <a:bodyPr wrap="none">
            <a:spAutoFit/>
          </a:bodyPr>
          <a:lstStyle/>
          <a:p>
            <a:r>
              <a:rPr lang="pt-BR" dirty="0"/>
              <a:t>(I) </a:t>
            </a:r>
          </a:p>
        </p:txBody>
      </p:sp>
      <p:sp>
        <p:nvSpPr>
          <p:cNvPr id="35" name="Retângulo 34"/>
          <p:cNvSpPr/>
          <p:nvPr/>
        </p:nvSpPr>
        <p:spPr>
          <a:xfrm>
            <a:off x="9905536" y="5002089"/>
            <a:ext cx="595035" cy="369332"/>
          </a:xfrm>
          <a:prstGeom prst="rect">
            <a:avLst/>
          </a:prstGeom>
        </p:spPr>
        <p:txBody>
          <a:bodyPr wrap="none">
            <a:spAutoFit/>
          </a:bodyPr>
          <a:lstStyle/>
          <a:p>
            <a:r>
              <a:rPr lang="pt-BR" dirty="0"/>
              <a:t>(III) </a:t>
            </a:r>
          </a:p>
        </p:txBody>
      </p:sp>
      <p:sp>
        <p:nvSpPr>
          <p:cNvPr id="36" name="Retângulo 35"/>
          <p:cNvSpPr/>
          <p:nvPr/>
        </p:nvSpPr>
        <p:spPr>
          <a:xfrm>
            <a:off x="6399236" y="5009160"/>
            <a:ext cx="530915" cy="369332"/>
          </a:xfrm>
          <a:prstGeom prst="rect">
            <a:avLst/>
          </a:prstGeom>
        </p:spPr>
        <p:txBody>
          <a:bodyPr wrap="none">
            <a:spAutoFit/>
          </a:bodyPr>
          <a:lstStyle/>
          <a:p>
            <a:r>
              <a:rPr lang="pt-BR" dirty="0"/>
              <a:t>(0) </a:t>
            </a:r>
          </a:p>
        </p:txBody>
      </p:sp>
      <p:sp>
        <p:nvSpPr>
          <p:cNvPr id="37" name="Retângulo 36"/>
          <p:cNvSpPr/>
          <p:nvPr/>
        </p:nvSpPr>
        <p:spPr>
          <a:xfrm>
            <a:off x="11282952" y="5002089"/>
            <a:ext cx="620683" cy="369332"/>
          </a:xfrm>
          <a:prstGeom prst="rect">
            <a:avLst/>
          </a:prstGeom>
        </p:spPr>
        <p:txBody>
          <a:bodyPr wrap="none">
            <a:spAutoFit/>
          </a:bodyPr>
          <a:lstStyle/>
          <a:p>
            <a:r>
              <a:rPr lang="pt-BR" dirty="0"/>
              <a:t>(IV) </a:t>
            </a:r>
          </a:p>
        </p:txBody>
      </p:sp>
      <p:pic>
        <p:nvPicPr>
          <p:cNvPr id="6" name="Imagem 5">
            <a:extLst>
              <a:ext uri="{FF2B5EF4-FFF2-40B4-BE49-F238E27FC236}">
                <a16:creationId xmlns:a16="http://schemas.microsoft.com/office/drawing/2014/main" id="{1C1BDFA7-A5F5-E5CE-F18A-62C698F8B7B5}"/>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11" name="Conector reto 10">
            <a:extLst>
              <a:ext uri="{FF2B5EF4-FFF2-40B4-BE49-F238E27FC236}">
                <a16:creationId xmlns:a16="http://schemas.microsoft.com/office/drawing/2014/main" id="{3B603659-B8CB-B78C-4C96-B97834157C70}"/>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3AA85FF1-1A92-5F08-1B48-2F8AF6B8A913}"/>
              </a:ext>
            </a:extLst>
          </p:cNvPr>
          <p:cNvSpPr txBox="1"/>
          <p:nvPr/>
        </p:nvSpPr>
        <p:spPr>
          <a:xfrm>
            <a:off x="237763" y="357020"/>
            <a:ext cx="4413067" cy="400110"/>
          </a:xfrm>
          <a:prstGeom prst="rect">
            <a:avLst/>
          </a:prstGeom>
          <a:solidFill>
            <a:schemeClr val="bg1"/>
          </a:solidFill>
        </p:spPr>
        <p:txBody>
          <a:bodyPr wrap="square">
            <a:spAutoFit/>
          </a:bodyPr>
          <a:lstStyle/>
          <a:p>
            <a:pPr algn="ctr"/>
            <a:r>
              <a:rPr lang="pt-BR" sz="2000" b="1" dirty="0">
                <a:latin typeface="Calibri" pitchFamily="34" charset="0"/>
              </a:rPr>
              <a:t>6. Sombra e penumbra (fonte extensa)</a:t>
            </a:r>
            <a:endParaRPr lang="pt-BR" sz="2000" dirty="0"/>
          </a:p>
        </p:txBody>
      </p:sp>
    </p:spTree>
    <p:extLst>
      <p:ext uri="{BB962C8B-B14F-4D97-AF65-F5344CB8AC3E}">
        <p14:creationId xmlns:p14="http://schemas.microsoft.com/office/powerpoint/2010/main" val="363633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2"/>
          <a:stretch>
            <a:fillRect/>
          </a:stretch>
        </p:blipFill>
        <p:spPr>
          <a:xfrm>
            <a:off x="5458640" y="1414532"/>
            <a:ext cx="5981192" cy="4184268"/>
          </a:xfrm>
          <a:prstGeom prst="rect">
            <a:avLst/>
          </a:prstGeom>
        </p:spPr>
      </p:pic>
      <p:sp>
        <p:nvSpPr>
          <p:cNvPr id="35" name="Triângulo isósceles 34"/>
          <p:cNvSpPr/>
          <p:nvPr/>
        </p:nvSpPr>
        <p:spPr bwMode="auto">
          <a:xfrm>
            <a:off x="4571275" y="1737809"/>
            <a:ext cx="4870679" cy="3763875"/>
          </a:xfrm>
          <a:custGeom>
            <a:avLst/>
            <a:gdLst>
              <a:gd name="connsiteX0" fmla="*/ 0 w 2553212"/>
              <a:gd name="connsiteY0" fmla="*/ 3794355 h 3794355"/>
              <a:gd name="connsiteX1" fmla="*/ 2553212 w 2553212"/>
              <a:gd name="connsiteY1" fmla="*/ 0 h 3794355"/>
              <a:gd name="connsiteX2" fmla="*/ 2553212 w 2553212"/>
              <a:gd name="connsiteY2" fmla="*/ 3794355 h 3794355"/>
              <a:gd name="connsiteX3" fmla="*/ 0 w 2553212"/>
              <a:gd name="connsiteY3" fmla="*/ 3794355 h 3794355"/>
              <a:gd name="connsiteX0" fmla="*/ 0 w 5418332"/>
              <a:gd name="connsiteY0" fmla="*/ 3763875 h 3763875"/>
              <a:gd name="connsiteX1" fmla="*/ 5418332 w 5418332"/>
              <a:gd name="connsiteY1" fmla="*/ 0 h 3763875"/>
              <a:gd name="connsiteX2" fmla="*/ 2553212 w 5418332"/>
              <a:gd name="connsiteY2" fmla="*/ 3763875 h 3763875"/>
              <a:gd name="connsiteX3" fmla="*/ 0 w 5418332"/>
              <a:gd name="connsiteY3" fmla="*/ 3763875 h 3763875"/>
              <a:gd name="connsiteX0" fmla="*/ 0 w 5418332"/>
              <a:gd name="connsiteY0" fmla="*/ 3763875 h 3763875"/>
              <a:gd name="connsiteX1" fmla="*/ 5418332 w 5418332"/>
              <a:gd name="connsiteY1" fmla="*/ 0 h 3763875"/>
              <a:gd name="connsiteX2" fmla="*/ 2257892 w 5418332"/>
              <a:gd name="connsiteY2" fmla="*/ 3763875 h 3763875"/>
              <a:gd name="connsiteX3" fmla="*/ 0 w 5418332"/>
              <a:gd name="connsiteY3" fmla="*/ 3763875 h 3763875"/>
            </a:gdLst>
            <a:ahLst/>
            <a:cxnLst>
              <a:cxn ang="0">
                <a:pos x="connsiteX0" y="connsiteY0"/>
              </a:cxn>
              <a:cxn ang="0">
                <a:pos x="connsiteX1" y="connsiteY1"/>
              </a:cxn>
              <a:cxn ang="0">
                <a:pos x="connsiteX2" y="connsiteY2"/>
              </a:cxn>
              <a:cxn ang="0">
                <a:pos x="connsiteX3" y="connsiteY3"/>
              </a:cxn>
            </a:cxnLst>
            <a:rect l="l" t="t" r="r" b="b"/>
            <a:pathLst>
              <a:path w="5418332" h="3763875">
                <a:moveTo>
                  <a:pt x="0" y="3763875"/>
                </a:moveTo>
                <a:lnTo>
                  <a:pt x="5418332" y="0"/>
                </a:lnTo>
                <a:lnTo>
                  <a:pt x="2257892" y="3763875"/>
                </a:lnTo>
                <a:lnTo>
                  <a:pt x="0" y="3763875"/>
                </a:lnTo>
                <a:close/>
              </a:path>
            </a:pathLst>
          </a:custGeom>
          <a:solidFill>
            <a:srgbClr val="FF00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7" name="Imagem 6"/>
          <p:cNvPicPr>
            <a:picLocks noChangeAspect="1"/>
          </p:cNvPicPr>
          <p:nvPr/>
        </p:nvPicPr>
        <p:blipFill>
          <a:blip r:embed="rId3"/>
          <a:stretch>
            <a:fillRect/>
          </a:stretch>
        </p:blipFill>
        <p:spPr>
          <a:xfrm>
            <a:off x="259206" y="1548990"/>
            <a:ext cx="3066518" cy="3819423"/>
          </a:xfrm>
          <a:prstGeom prst="rect">
            <a:avLst/>
          </a:prstGeom>
        </p:spPr>
      </p:pic>
      <p:sp>
        <p:nvSpPr>
          <p:cNvPr id="8" name="Retângulo 7"/>
          <p:cNvSpPr/>
          <p:nvPr/>
        </p:nvSpPr>
        <p:spPr>
          <a:xfrm>
            <a:off x="1224601" y="5390108"/>
            <a:ext cx="1146468" cy="646331"/>
          </a:xfrm>
          <a:prstGeom prst="rect">
            <a:avLst/>
          </a:prstGeom>
        </p:spPr>
        <p:txBody>
          <a:bodyPr wrap="none">
            <a:spAutoFit/>
          </a:bodyPr>
          <a:lstStyle/>
          <a:p>
            <a:pPr algn="ctr"/>
            <a:r>
              <a:rPr lang="pt-BR" dirty="0"/>
              <a:t>sombra</a:t>
            </a:r>
          </a:p>
          <a:p>
            <a:pPr algn="ctr"/>
            <a:r>
              <a:rPr lang="pt-BR" dirty="0"/>
              <a:t>projetada</a:t>
            </a:r>
          </a:p>
        </p:txBody>
      </p:sp>
      <p:sp>
        <p:nvSpPr>
          <p:cNvPr id="15" name="Retângulo 14"/>
          <p:cNvSpPr/>
          <p:nvPr/>
        </p:nvSpPr>
        <p:spPr>
          <a:xfrm>
            <a:off x="2489290" y="5390108"/>
            <a:ext cx="1223413" cy="646331"/>
          </a:xfrm>
          <a:prstGeom prst="rect">
            <a:avLst/>
          </a:prstGeom>
        </p:spPr>
        <p:txBody>
          <a:bodyPr wrap="none">
            <a:spAutoFit/>
          </a:bodyPr>
          <a:lstStyle/>
          <a:p>
            <a:pPr algn="ctr"/>
            <a:r>
              <a:rPr lang="pt-BR" dirty="0"/>
              <a:t>penumbra</a:t>
            </a:r>
          </a:p>
          <a:p>
            <a:pPr algn="ctr"/>
            <a:r>
              <a:rPr lang="pt-BR" dirty="0"/>
              <a:t>projetada</a:t>
            </a:r>
          </a:p>
        </p:txBody>
      </p:sp>
      <p:sp>
        <p:nvSpPr>
          <p:cNvPr id="10" name="Retângulo 9"/>
          <p:cNvSpPr/>
          <p:nvPr/>
        </p:nvSpPr>
        <p:spPr>
          <a:xfrm>
            <a:off x="-69581" y="3137334"/>
            <a:ext cx="1223412" cy="369332"/>
          </a:xfrm>
          <a:prstGeom prst="rect">
            <a:avLst/>
          </a:prstGeom>
        </p:spPr>
        <p:txBody>
          <a:bodyPr wrap="none">
            <a:spAutoFit/>
          </a:bodyPr>
          <a:lstStyle/>
          <a:p>
            <a:pPr algn="ctr"/>
            <a:r>
              <a:rPr lang="pt-BR" dirty="0"/>
              <a:t>penumbra</a:t>
            </a:r>
          </a:p>
        </p:txBody>
      </p:sp>
      <p:sp>
        <p:nvSpPr>
          <p:cNvPr id="16" name="Retângulo 15"/>
          <p:cNvSpPr/>
          <p:nvPr/>
        </p:nvSpPr>
        <p:spPr>
          <a:xfrm>
            <a:off x="2626706" y="3137334"/>
            <a:ext cx="1223412" cy="369332"/>
          </a:xfrm>
          <a:prstGeom prst="rect">
            <a:avLst/>
          </a:prstGeom>
        </p:spPr>
        <p:txBody>
          <a:bodyPr wrap="none">
            <a:spAutoFit/>
          </a:bodyPr>
          <a:lstStyle/>
          <a:p>
            <a:pPr algn="ctr"/>
            <a:r>
              <a:rPr lang="pt-BR" dirty="0"/>
              <a:t>penumbra</a:t>
            </a:r>
          </a:p>
        </p:txBody>
      </p:sp>
      <p:sp>
        <p:nvSpPr>
          <p:cNvPr id="3" name="CaixaDeTexto 2"/>
          <p:cNvSpPr txBox="1"/>
          <p:nvPr/>
        </p:nvSpPr>
        <p:spPr>
          <a:xfrm>
            <a:off x="6411620" y="1459343"/>
            <a:ext cx="414092" cy="477054"/>
          </a:xfrm>
          <a:prstGeom prst="rect">
            <a:avLst/>
          </a:prstGeom>
          <a:noFill/>
        </p:spPr>
        <p:txBody>
          <a:bodyPr wrap="square" rtlCol="0">
            <a:spAutoFit/>
          </a:bodyPr>
          <a:lstStyle/>
          <a:p>
            <a:r>
              <a:rPr lang="pt-BR" sz="2500" dirty="0"/>
              <a:t>A</a:t>
            </a:r>
          </a:p>
        </p:txBody>
      </p:sp>
      <p:sp>
        <p:nvSpPr>
          <p:cNvPr id="19" name="CaixaDeTexto 18"/>
          <p:cNvSpPr txBox="1"/>
          <p:nvPr/>
        </p:nvSpPr>
        <p:spPr>
          <a:xfrm>
            <a:off x="10140792" y="1424001"/>
            <a:ext cx="553085" cy="477054"/>
          </a:xfrm>
          <a:prstGeom prst="rect">
            <a:avLst/>
          </a:prstGeom>
          <a:noFill/>
        </p:spPr>
        <p:txBody>
          <a:bodyPr wrap="square" rtlCol="0">
            <a:spAutoFit/>
          </a:bodyPr>
          <a:lstStyle/>
          <a:p>
            <a:r>
              <a:rPr lang="pt-BR" sz="2500" dirty="0"/>
              <a:t>B</a:t>
            </a:r>
          </a:p>
        </p:txBody>
      </p:sp>
      <p:cxnSp>
        <p:nvCxnSpPr>
          <p:cNvPr id="20" name="Conector reto 19"/>
          <p:cNvCxnSpPr/>
          <p:nvPr/>
        </p:nvCxnSpPr>
        <p:spPr bwMode="auto">
          <a:xfrm>
            <a:off x="7394119" y="1619962"/>
            <a:ext cx="3095352" cy="3881722"/>
          </a:xfrm>
          <a:prstGeom prst="line">
            <a:avLst/>
          </a:prstGeom>
          <a:solidFill>
            <a:schemeClr val="accent1"/>
          </a:solidFill>
          <a:ln w="28575" cap="flat" cmpd="sng" algn="ctr">
            <a:solidFill>
              <a:schemeClr val="accent5">
                <a:lumMod val="25000"/>
              </a:schemeClr>
            </a:solidFill>
            <a:prstDash val="solid"/>
            <a:round/>
            <a:headEnd type="none" w="med" len="med"/>
            <a:tailEnd type="none" w="med" len="med"/>
          </a:ln>
          <a:effectLst/>
        </p:spPr>
      </p:cxnSp>
      <p:cxnSp>
        <p:nvCxnSpPr>
          <p:cNvPr id="5" name="Conector reto 4"/>
          <p:cNvCxnSpPr>
            <a:stCxn id="2" idx="4"/>
          </p:cNvCxnSpPr>
          <p:nvPr/>
        </p:nvCxnSpPr>
        <p:spPr bwMode="auto">
          <a:xfrm>
            <a:off x="7432563" y="1785079"/>
            <a:ext cx="785775" cy="3716605"/>
          </a:xfrm>
          <a:prstGeom prst="line">
            <a:avLst/>
          </a:prstGeom>
          <a:solidFill>
            <a:schemeClr val="accent1"/>
          </a:solidFill>
          <a:ln w="28575" cap="flat" cmpd="sng" algn="ctr">
            <a:solidFill>
              <a:schemeClr val="accent5">
                <a:lumMod val="25000"/>
              </a:schemeClr>
            </a:solidFill>
            <a:prstDash val="solid"/>
            <a:round/>
            <a:headEnd type="none" w="med" len="med"/>
            <a:tailEnd type="none" w="med" len="med"/>
          </a:ln>
          <a:effectLst/>
        </p:spPr>
      </p:cxnSp>
      <p:sp>
        <p:nvSpPr>
          <p:cNvPr id="2" name="Elipse 1"/>
          <p:cNvSpPr/>
          <p:nvPr/>
        </p:nvSpPr>
        <p:spPr bwMode="auto">
          <a:xfrm>
            <a:off x="7299928" y="1530589"/>
            <a:ext cx="265269" cy="25449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23" name="Conector reto 22"/>
          <p:cNvCxnSpPr>
            <a:stCxn id="18" idx="3"/>
          </p:cNvCxnSpPr>
          <p:nvPr/>
        </p:nvCxnSpPr>
        <p:spPr bwMode="auto">
          <a:xfrm flipH="1">
            <a:off x="6595455" y="1747810"/>
            <a:ext cx="2865500" cy="3753874"/>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26" name="Conector reto 25"/>
          <p:cNvCxnSpPr>
            <a:stCxn id="18" idx="4"/>
          </p:cNvCxnSpPr>
          <p:nvPr/>
        </p:nvCxnSpPr>
        <p:spPr bwMode="auto">
          <a:xfrm flipH="1">
            <a:off x="8836686" y="1785079"/>
            <a:ext cx="718056" cy="37166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8" name="Elipse 17"/>
          <p:cNvSpPr/>
          <p:nvPr/>
        </p:nvSpPr>
        <p:spPr bwMode="auto">
          <a:xfrm>
            <a:off x="9422107" y="1530589"/>
            <a:ext cx="265269" cy="25449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rgbClr val="FF0000"/>
              </a:solidFill>
              <a:effectLst/>
              <a:latin typeface="Arial" charset="0"/>
              <a:cs typeface="Arial" charset="0"/>
            </a:endParaRPr>
          </a:p>
        </p:txBody>
      </p:sp>
      <p:sp>
        <p:nvSpPr>
          <p:cNvPr id="12" name="Retângulo 11">
            <a:extLst>
              <a:ext uri="{FF2B5EF4-FFF2-40B4-BE49-F238E27FC236}">
                <a16:creationId xmlns:a16="http://schemas.microsoft.com/office/drawing/2014/main" id="{F02883F4-B618-44CA-836F-6575657B014C}"/>
              </a:ext>
            </a:extLst>
          </p:cNvPr>
          <p:cNvSpPr/>
          <p:nvPr/>
        </p:nvSpPr>
        <p:spPr>
          <a:xfrm>
            <a:off x="4435117" y="3643381"/>
            <a:ext cx="1274708" cy="369332"/>
          </a:xfrm>
          <a:prstGeom prst="rect">
            <a:avLst/>
          </a:prstGeom>
        </p:spPr>
        <p:txBody>
          <a:bodyPr wrap="none">
            <a:spAutoFit/>
          </a:bodyPr>
          <a:lstStyle/>
          <a:p>
            <a:pPr>
              <a:defRPr/>
            </a:pPr>
            <a:r>
              <a:rPr lang="pt-BR" b="1" dirty="0"/>
              <a:t>obstáculo</a:t>
            </a:r>
          </a:p>
        </p:txBody>
      </p:sp>
      <p:sp>
        <p:nvSpPr>
          <p:cNvPr id="13" name="Retângulo 12">
            <a:extLst>
              <a:ext uri="{FF2B5EF4-FFF2-40B4-BE49-F238E27FC236}">
                <a16:creationId xmlns:a16="http://schemas.microsoft.com/office/drawing/2014/main" id="{20ABB076-EE08-4780-A25A-B2C4DD5FC8AE}"/>
              </a:ext>
            </a:extLst>
          </p:cNvPr>
          <p:cNvSpPr/>
          <p:nvPr/>
        </p:nvSpPr>
        <p:spPr>
          <a:xfrm>
            <a:off x="4429501" y="1296796"/>
            <a:ext cx="1467921" cy="646331"/>
          </a:xfrm>
          <a:prstGeom prst="rect">
            <a:avLst/>
          </a:prstGeom>
        </p:spPr>
        <p:txBody>
          <a:bodyPr wrap="square">
            <a:spAutoFit/>
          </a:bodyPr>
          <a:lstStyle/>
          <a:p>
            <a:pPr algn="ctr">
              <a:defRPr/>
            </a:pPr>
            <a:r>
              <a:rPr lang="pt-BR" b="1" dirty="0"/>
              <a:t>fonte </a:t>
            </a:r>
          </a:p>
          <a:p>
            <a:pPr algn="ctr">
              <a:defRPr/>
            </a:pPr>
            <a:r>
              <a:rPr lang="pt-BR" b="1" dirty="0"/>
              <a:t>extensa</a:t>
            </a:r>
            <a:r>
              <a:rPr lang="pt-BR" dirty="0"/>
              <a:t> </a:t>
            </a:r>
          </a:p>
        </p:txBody>
      </p:sp>
      <p:sp>
        <p:nvSpPr>
          <p:cNvPr id="9" name="Retângulo 8">
            <a:extLst>
              <a:ext uri="{FF2B5EF4-FFF2-40B4-BE49-F238E27FC236}">
                <a16:creationId xmlns:a16="http://schemas.microsoft.com/office/drawing/2014/main" id="{C5C2281F-59C9-4FB2-87C5-B92B5C7168EC}"/>
              </a:ext>
            </a:extLst>
          </p:cNvPr>
          <p:cNvSpPr/>
          <p:nvPr/>
        </p:nvSpPr>
        <p:spPr>
          <a:xfrm>
            <a:off x="4429501" y="5650925"/>
            <a:ext cx="1159292" cy="369332"/>
          </a:xfrm>
          <a:prstGeom prst="rect">
            <a:avLst/>
          </a:prstGeom>
        </p:spPr>
        <p:txBody>
          <a:bodyPr wrap="none">
            <a:spAutoFit/>
          </a:bodyPr>
          <a:lstStyle/>
          <a:p>
            <a:pPr>
              <a:defRPr/>
            </a:pPr>
            <a:r>
              <a:rPr lang="pt-BR" b="1" dirty="0"/>
              <a:t>anteparo</a:t>
            </a:r>
          </a:p>
        </p:txBody>
      </p:sp>
      <p:sp>
        <p:nvSpPr>
          <p:cNvPr id="22" name="Retângulo 21">
            <a:extLst>
              <a:ext uri="{FF2B5EF4-FFF2-40B4-BE49-F238E27FC236}">
                <a16:creationId xmlns:a16="http://schemas.microsoft.com/office/drawing/2014/main" id="{8FCE999E-DDE6-4B6F-B46A-12FE690D7A40}"/>
              </a:ext>
            </a:extLst>
          </p:cNvPr>
          <p:cNvSpPr/>
          <p:nvPr/>
        </p:nvSpPr>
        <p:spPr>
          <a:xfrm>
            <a:off x="5829231" y="5867687"/>
            <a:ext cx="6513577" cy="923330"/>
          </a:xfrm>
          <a:prstGeom prst="rect">
            <a:avLst/>
          </a:prstGeom>
        </p:spPr>
        <p:txBody>
          <a:bodyPr wrap="square">
            <a:spAutoFit/>
          </a:bodyPr>
          <a:lstStyle/>
          <a:p>
            <a:pPr marL="285750" indent="-285750">
              <a:buFont typeface="Arial" panose="020B0604020202020204" pitchFamily="34" charset="0"/>
              <a:buChar char="•"/>
              <a:defRPr/>
            </a:pPr>
            <a:r>
              <a:rPr lang="pt-BR" dirty="0">
                <a:latin typeface="+mn-lt"/>
              </a:rPr>
              <a:t>(0 e IV): regiões totalmente iluminadas.</a:t>
            </a:r>
          </a:p>
          <a:p>
            <a:pPr marL="285750" indent="-285750">
              <a:buFont typeface="Arial" panose="020B0604020202020204" pitchFamily="34" charset="0"/>
              <a:buChar char="•"/>
              <a:defRPr/>
            </a:pPr>
            <a:r>
              <a:rPr lang="pt-BR" dirty="0">
                <a:latin typeface="+mn-lt"/>
              </a:rPr>
              <a:t>Penumbras (I e III): regiões parcialmente iluminadas pela fonte.</a:t>
            </a:r>
          </a:p>
          <a:p>
            <a:pPr marL="285750" indent="-285750">
              <a:buFont typeface="Arial" panose="020B0604020202020204" pitchFamily="34" charset="0"/>
              <a:buChar char="•"/>
              <a:defRPr/>
            </a:pPr>
            <a:r>
              <a:rPr lang="pt-BR" dirty="0">
                <a:latin typeface="+mn-lt"/>
              </a:rPr>
              <a:t>Sombra (II): região não iluminada pela fonte.</a:t>
            </a:r>
          </a:p>
        </p:txBody>
      </p:sp>
      <p:sp>
        <p:nvSpPr>
          <p:cNvPr id="4" name="Retângulo 3"/>
          <p:cNvSpPr/>
          <p:nvPr/>
        </p:nvSpPr>
        <p:spPr>
          <a:xfrm>
            <a:off x="8276600" y="4945112"/>
            <a:ext cx="530915" cy="369332"/>
          </a:xfrm>
          <a:prstGeom prst="rect">
            <a:avLst/>
          </a:prstGeom>
        </p:spPr>
        <p:txBody>
          <a:bodyPr wrap="none">
            <a:spAutoFit/>
          </a:bodyPr>
          <a:lstStyle/>
          <a:p>
            <a:r>
              <a:rPr lang="pt-BR" dirty="0"/>
              <a:t>(II) </a:t>
            </a:r>
          </a:p>
        </p:txBody>
      </p:sp>
      <p:sp>
        <p:nvSpPr>
          <p:cNvPr id="27" name="Retângulo 26"/>
          <p:cNvSpPr/>
          <p:nvPr/>
        </p:nvSpPr>
        <p:spPr>
          <a:xfrm>
            <a:off x="7209774" y="4952183"/>
            <a:ext cx="466794" cy="369332"/>
          </a:xfrm>
          <a:prstGeom prst="rect">
            <a:avLst/>
          </a:prstGeom>
        </p:spPr>
        <p:txBody>
          <a:bodyPr wrap="none">
            <a:spAutoFit/>
          </a:bodyPr>
          <a:lstStyle/>
          <a:p>
            <a:r>
              <a:rPr lang="pt-BR" dirty="0"/>
              <a:t>(I) </a:t>
            </a:r>
          </a:p>
        </p:txBody>
      </p:sp>
      <p:sp>
        <p:nvSpPr>
          <p:cNvPr id="28" name="Retângulo 27"/>
          <p:cNvSpPr/>
          <p:nvPr/>
        </p:nvSpPr>
        <p:spPr>
          <a:xfrm>
            <a:off x="9273254" y="4945112"/>
            <a:ext cx="595035" cy="369332"/>
          </a:xfrm>
          <a:prstGeom prst="rect">
            <a:avLst/>
          </a:prstGeom>
        </p:spPr>
        <p:txBody>
          <a:bodyPr wrap="none">
            <a:spAutoFit/>
          </a:bodyPr>
          <a:lstStyle/>
          <a:p>
            <a:r>
              <a:rPr lang="pt-BR" dirty="0"/>
              <a:t>(III) </a:t>
            </a:r>
          </a:p>
        </p:txBody>
      </p:sp>
      <p:sp>
        <p:nvSpPr>
          <p:cNvPr id="6" name="Triângulo isósceles 5"/>
          <p:cNvSpPr/>
          <p:nvPr/>
        </p:nvSpPr>
        <p:spPr bwMode="auto">
          <a:xfrm>
            <a:off x="4561575" y="1720389"/>
            <a:ext cx="3683170" cy="3794355"/>
          </a:xfrm>
          <a:prstGeom prst="triangle">
            <a:avLst>
              <a:gd name="adj" fmla="val 78280"/>
            </a:avLst>
          </a:prstGeom>
          <a:solidFill>
            <a:srgbClr val="0070C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3" name="Triângulo isósceles 32"/>
          <p:cNvSpPr/>
          <p:nvPr/>
        </p:nvSpPr>
        <p:spPr bwMode="auto">
          <a:xfrm>
            <a:off x="7524165" y="1748689"/>
            <a:ext cx="4743457" cy="3779115"/>
          </a:xfrm>
          <a:custGeom>
            <a:avLst/>
            <a:gdLst>
              <a:gd name="connsiteX0" fmla="*/ 0 w 2553212"/>
              <a:gd name="connsiteY0" fmla="*/ 3794355 h 3794355"/>
              <a:gd name="connsiteX1" fmla="*/ 0 w 2553212"/>
              <a:gd name="connsiteY1" fmla="*/ 0 h 3794355"/>
              <a:gd name="connsiteX2" fmla="*/ 2553212 w 2553212"/>
              <a:gd name="connsiteY2" fmla="*/ 3794355 h 3794355"/>
              <a:gd name="connsiteX3" fmla="*/ 0 w 2553212"/>
              <a:gd name="connsiteY3" fmla="*/ 3794355 h 3794355"/>
              <a:gd name="connsiteX0" fmla="*/ 2987040 w 5540252"/>
              <a:gd name="connsiteY0" fmla="*/ 3809595 h 3809595"/>
              <a:gd name="connsiteX1" fmla="*/ 0 w 5540252"/>
              <a:gd name="connsiteY1" fmla="*/ 0 h 3809595"/>
              <a:gd name="connsiteX2" fmla="*/ 5540252 w 5540252"/>
              <a:gd name="connsiteY2" fmla="*/ 3809595 h 3809595"/>
              <a:gd name="connsiteX3" fmla="*/ 2987040 w 5540252"/>
              <a:gd name="connsiteY3" fmla="*/ 3809595 h 3809595"/>
              <a:gd name="connsiteX0" fmla="*/ 8671953 w 11225165"/>
              <a:gd name="connsiteY0" fmla="*/ 3779115 h 3779115"/>
              <a:gd name="connsiteX1" fmla="*/ 0 w 11225165"/>
              <a:gd name="connsiteY1" fmla="*/ 0 h 3779115"/>
              <a:gd name="connsiteX2" fmla="*/ 11225165 w 11225165"/>
              <a:gd name="connsiteY2" fmla="*/ 3779115 h 3779115"/>
              <a:gd name="connsiteX3" fmla="*/ 8671953 w 11225165"/>
              <a:gd name="connsiteY3" fmla="*/ 3779115 h 3779115"/>
              <a:gd name="connsiteX0" fmla="*/ 7066489 w 11225165"/>
              <a:gd name="connsiteY0" fmla="*/ 3779115 h 3779115"/>
              <a:gd name="connsiteX1" fmla="*/ 0 w 11225165"/>
              <a:gd name="connsiteY1" fmla="*/ 0 h 3779115"/>
              <a:gd name="connsiteX2" fmla="*/ 11225165 w 11225165"/>
              <a:gd name="connsiteY2" fmla="*/ 3779115 h 3779115"/>
              <a:gd name="connsiteX3" fmla="*/ 7066489 w 11225165"/>
              <a:gd name="connsiteY3" fmla="*/ 3779115 h 3779115"/>
            </a:gdLst>
            <a:ahLst/>
            <a:cxnLst>
              <a:cxn ang="0">
                <a:pos x="connsiteX0" y="connsiteY0"/>
              </a:cxn>
              <a:cxn ang="0">
                <a:pos x="connsiteX1" y="connsiteY1"/>
              </a:cxn>
              <a:cxn ang="0">
                <a:pos x="connsiteX2" y="connsiteY2"/>
              </a:cxn>
              <a:cxn ang="0">
                <a:pos x="connsiteX3" y="connsiteY3"/>
              </a:cxn>
            </a:cxnLst>
            <a:rect l="l" t="t" r="r" b="b"/>
            <a:pathLst>
              <a:path w="11225165" h="3779115">
                <a:moveTo>
                  <a:pt x="7066489" y="3779115"/>
                </a:moveTo>
                <a:lnTo>
                  <a:pt x="0" y="0"/>
                </a:lnTo>
                <a:lnTo>
                  <a:pt x="11225165" y="3779115"/>
                </a:lnTo>
                <a:lnTo>
                  <a:pt x="7066489" y="3779115"/>
                </a:lnTo>
                <a:close/>
              </a:path>
            </a:pathLst>
          </a:custGeom>
          <a:solidFill>
            <a:srgbClr val="0070C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4" name="Triângulo isósceles 33"/>
          <p:cNvSpPr/>
          <p:nvPr/>
        </p:nvSpPr>
        <p:spPr bwMode="auto">
          <a:xfrm>
            <a:off x="8836686" y="1736984"/>
            <a:ext cx="3430936" cy="3794355"/>
          </a:xfrm>
          <a:prstGeom prst="triangle">
            <a:avLst>
              <a:gd name="adj" fmla="val 21686"/>
            </a:avLst>
          </a:prstGeom>
          <a:solidFill>
            <a:srgbClr val="FF00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21" name="Conector reto 20"/>
          <p:cNvCxnSpPr/>
          <p:nvPr/>
        </p:nvCxnSpPr>
        <p:spPr bwMode="auto">
          <a:xfrm>
            <a:off x="4509044" y="5514744"/>
            <a:ext cx="7685467"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37" name="Retângulo 36"/>
          <p:cNvSpPr/>
          <p:nvPr/>
        </p:nvSpPr>
        <p:spPr>
          <a:xfrm>
            <a:off x="5766954" y="4952183"/>
            <a:ext cx="530915" cy="369332"/>
          </a:xfrm>
          <a:prstGeom prst="rect">
            <a:avLst/>
          </a:prstGeom>
        </p:spPr>
        <p:txBody>
          <a:bodyPr wrap="none">
            <a:spAutoFit/>
          </a:bodyPr>
          <a:lstStyle/>
          <a:p>
            <a:r>
              <a:rPr lang="pt-BR" dirty="0"/>
              <a:t>(0) </a:t>
            </a:r>
          </a:p>
        </p:txBody>
      </p:sp>
      <p:sp>
        <p:nvSpPr>
          <p:cNvPr id="38" name="Retângulo 37"/>
          <p:cNvSpPr/>
          <p:nvPr/>
        </p:nvSpPr>
        <p:spPr>
          <a:xfrm>
            <a:off x="10650670" y="4945112"/>
            <a:ext cx="620683" cy="369332"/>
          </a:xfrm>
          <a:prstGeom prst="rect">
            <a:avLst/>
          </a:prstGeom>
        </p:spPr>
        <p:txBody>
          <a:bodyPr wrap="none">
            <a:spAutoFit/>
          </a:bodyPr>
          <a:lstStyle/>
          <a:p>
            <a:r>
              <a:rPr lang="pt-BR" dirty="0"/>
              <a:t>(IV) </a:t>
            </a:r>
          </a:p>
        </p:txBody>
      </p:sp>
      <p:pic>
        <p:nvPicPr>
          <p:cNvPr id="14" name="Imagem 13">
            <a:extLst>
              <a:ext uri="{FF2B5EF4-FFF2-40B4-BE49-F238E27FC236}">
                <a16:creationId xmlns:a16="http://schemas.microsoft.com/office/drawing/2014/main" id="{2AE8E0D2-8AB7-A291-6176-DB467D3E0D93}"/>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24" name="Conector reto 23">
            <a:extLst>
              <a:ext uri="{FF2B5EF4-FFF2-40B4-BE49-F238E27FC236}">
                <a16:creationId xmlns:a16="http://schemas.microsoft.com/office/drawing/2014/main" id="{A29FB39B-F3FA-BA14-255A-8ABA3D6778E8}"/>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1AB3B422-1781-3F1E-C1BE-56420206CBE2}"/>
              </a:ext>
            </a:extLst>
          </p:cNvPr>
          <p:cNvSpPr txBox="1"/>
          <p:nvPr/>
        </p:nvSpPr>
        <p:spPr>
          <a:xfrm>
            <a:off x="237763" y="357020"/>
            <a:ext cx="4413067" cy="400110"/>
          </a:xfrm>
          <a:prstGeom prst="rect">
            <a:avLst/>
          </a:prstGeom>
          <a:solidFill>
            <a:schemeClr val="bg1"/>
          </a:solidFill>
        </p:spPr>
        <p:txBody>
          <a:bodyPr wrap="square">
            <a:spAutoFit/>
          </a:bodyPr>
          <a:lstStyle/>
          <a:p>
            <a:pPr algn="ctr"/>
            <a:r>
              <a:rPr lang="pt-BR" sz="2000" b="1" dirty="0">
                <a:latin typeface="Calibri" pitchFamily="34" charset="0"/>
              </a:rPr>
              <a:t>6. Sombra e penumbra (fonte extensa)</a:t>
            </a:r>
            <a:endParaRPr lang="pt-BR" sz="2000" dirty="0"/>
          </a:p>
        </p:txBody>
      </p:sp>
    </p:spTree>
    <p:extLst>
      <p:ext uri="{BB962C8B-B14F-4D97-AF65-F5344CB8AC3E}">
        <p14:creationId xmlns:p14="http://schemas.microsoft.com/office/powerpoint/2010/main" val="366320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19" grpId="0"/>
      <p:bldP spid="2" grpId="0" animBg="1"/>
      <p:bldP spid="18" grpId="0" animBg="1"/>
      <p:bldP spid="6"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72C92F3-45ED-424C-B344-155AC95D7362}"/>
              </a:ext>
            </a:extLst>
          </p:cNvPr>
          <p:cNvPicPr>
            <a:picLocks noChangeAspect="1"/>
          </p:cNvPicPr>
          <p:nvPr/>
        </p:nvPicPr>
        <p:blipFill>
          <a:blip r:embed="rId2"/>
          <a:stretch>
            <a:fillRect/>
          </a:stretch>
        </p:blipFill>
        <p:spPr>
          <a:xfrm>
            <a:off x="3062999" y="242046"/>
            <a:ext cx="6991932" cy="6490225"/>
          </a:xfrm>
          <a:prstGeom prst="rect">
            <a:avLst/>
          </a:prstGeom>
        </p:spPr>
      </p:pic>
      <p:sp>
        <p:nvSpPr>
          <p:cNvPr id="9" name="Rectangle 3"/>
          <p:cNvSpPr>
            <a:spLocks noChangeArrowheads="1"/>
          </p:cNvSpPr>
          <p:nvPr/>
        </p:nvSpPr>
        <p:spPr bwMode="auto">
          <a:xfrm>
            <a:off x="239003" y="595453"/>
            <a:ext cx="2563907" cy="430887"/>
          </a:xfrm>
          <a:prstGeom prst="rect">
            <a:avLst/>
          </a:prstGeom>
          <a:noFill/>
          <a:ln w="9525">
            <a:noFill/>
            <a:miter lim="800000"/>
            <a:headEnd/>
            <a:tailEnd/>
          </a:ln>
          <a:effectLst/>
        </p:spPr>
        <p:txBody>
          <a:bodyPr wrap="none">
            <a:spAutoFit/>
          </a:bodyPr>
          <a:lstStyle/>
          <a:p>
            <a:pPr>
              <a:defRPr/>
            </a:pPr>
            <a:r>
              <a:rPr lang="pt-BR" sz="2200" b="1" dirty="0">
                <a:latin typeface="+mn-lt"/>
              </a:rPr>
              <a:t>Sombra e penumbra</a:t>
            </a:r>
          </a:p>
        </p:txBody>
      </p:sp>
      <p:sp>
        <p:nvSpPr>
          <p:cNvPr id="2" name="Elipse 1"/>
          <p:cNvSpPr/>
          <p:nvPr/>
        </p:nvSpPr>
        <p:spPr bwMode="auto">
          <a:xfrm>
            <a:off x="5251409" y="6297561"/>
            <a:ext cx="221226" cy="23597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 name="Triângulo isósceles 4"/>
          <p:cNvSpPr/>
          <p:nvPr/>
        </p:nvSpPr>
        <p:spPr bwMode="auto">
          <a:xfrm flipV="1">
            <a:off x="5044442" y="1012451"/>
            <a:ext cx="638577" cy="5285108"/>
          </a:xfrm>
          <a:prstGeom prst="triangle">
            <a:avLst/>
          </a:prstGeom>
          <a:solidFill>
            <a:schemeClr val="accent1">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2" name="Retângulo 11"/>
          <p:cNvSpPr/>
          <p:nvPr/>
        </p:nvSpPr>
        <p:spPr bwMode="auto">
          <a:xfrm>
            <a:off x="5044442" y="632798"/>
            <a:ext cx="638577" cy="3935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1" name="Triângulo isósceles 10"/>
          <p:cNvSpPr/>
          <p:nvPr/>
        </p:nvSpPr>
        <p:spPr bwMode="auto">
          <a:xfrm flipV="1">
            <a:off x="5923461" y="1012450"/>
            <a:ext cx="3281499" cy="5490603"/>
          </a:xfrm>
          <a:custGeom>
            <a:avLst/>
            <a:gdLst>
              <a:gd name="connsiteX0" fmla="*/ 0 w 1102179"/>
              <a:gd name="connsiteY0" fmla="*/ 5521083 h 5521083"/>
              <a:gd name="connsiteX1" fmla="*/ 1102179 w 1102179"/>
              <a:gd name="connsiteY1" fmla="*/ 0 h 5521083"/>
              <a:gd name="connsiteX2" fmla="*/ 1102179 w 1102179"/>
              <a:gd name="connsiteY2" fmla="*/ 5521083 h 5521083"/>
              <a:gd name="connsiteX3" fmla="*/ 0 w 1102179"/>
              <a:gd name="connsiteY3" fmla="*/ 5521083 h 5521083"/>
              <a:gd name="connsiteX0" fmla="*/ 0 w 2199459"/>
              <a:gd name="connsiteY0" fmla="*/ 5490603 h 5490603"/>
              <a:gd name="connsiteX1" fmla="*/ 2199459 w 2199459"/>
              <a:gd name="connsiteY1" fmla="*/ 0 h 5490603"/>
              <a:gd name="connsiteX2" fmla="*/ 1102179 w 2199459"/>
              <a:gd name="connsiteY2" fmla="*/ 5490603 h 5490603"/>
              <a:gd name="connsiteX3" fmla="*/ 0 w 2199459"/>
              <a:gd name="connsiteY3" fmla="*/ 5490603 h 5490603"/>
              <a:gd name="connsiteX0" fmla="*/ 0 w 3281499"/>
              <a:gd name="connsiteY0" fmla="*/ 5460123 h 5490603"/>
              <a:gd name="connsiteX1" fmla="*/ 3281499 w 3281499"/>
              <a:gd name="connsiteY1" fmla="*/ 0 h 5490603"/>
              <a:gd name="connsiteX2" fmla="*/ 2184219 w 3281499"/>
              <a:gd name="connsiteY2" fmla="*/ 5490603 h 5490603"/>
              <a:gd name="connsiteX3" fmla="*/ 0 w 3281499"/>
              <a:gd name="connsiteY3" fmla="*/ 5460123 h 5490603"/>
            </a:gdLst>
            <a:ahLst/>
            <a:cxnLst>
              <a:cxn ang="0">
                <a:pos x="connsiteX0" y="connsiteY0"/>
              </a:cxn>
              <a:cxn ang="0">
                <a:pos x="connsiteX1" y="connsiteY1"/>
              </a:cxn>
              <a:cxn ang="0">
                <a:pos x="connsiteX2" y="connsiteY2"/>
              </a:cxn>
              <a:cxn ang="0">
                <a:pos x="connsiteX3" y="connsiteY3"/>
              </a:cxn>
            </a:cxnLst>
            <a:rect l="l" t="t" r="r" b="b"/>
            <a:pathLst>
              <a:path w="3281499" h="5490603">
                <a:moveTo>
                  <a:pt x="0" y="5460123"/>
                </a:moveTo>
                <a:lnTo>
                  <a:pt x="3281499" y="0"/>
                </a:lnTo>
                <a:lnTo>
                  <a:pt x="2184219" y="5490603"/>
                </a:lnTo>
                <a:lnTo>
                  <a:pt x="0" y="5460123"/>
                </a:lnTo>
                <a:close/>
              </a:path>
            </a:pathLst>
          </a:cu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3" name="Retângulo 12"/>
          <p:cNvSpPr/>
          <p:nvPr/>
        </p:nvSpPr>
        <p:spPr bwMode="auto">
          <a:xfrm>
            <a:off x="5943108" y="632798"/>
            <a:ext cx="2150798" cy="39354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8" name="Elipse 7"/>
          <p:cNvSpPr/>
          <p:nvPr/>
        </p:nvSpPr>
        <p:spPr bwMode="auto">
          <a:xfrm>
            <a:off x="9046169" y="6297561"/>
            <a:ext cx="221226" cy="23597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4" name="Retângulo 13">
            <a:extLst>
              <a:ext uri="{FF2B5EF4-FFF2-40B4-BE49-F238E27FC236}">
                <a16:creationId xmlns:a16="http://schemas.microsoft.com/office/drawing/2014/main" id="{8FCE999E-DDE6-4B6F-B46A-12FE690D7A40}"/>
              </a:ext>
            </a:extLst>
          </p:cNvPr>
          <p:cNvSpPr/>
          <p:nvPr/>
        </p:nvSpPr>
        <p:spPr>
          <a:xfrm>
            <a:off x="143834" y="2918009"/>
            <a:ext cx="4236437" cy="2031325"/>
          </a:xfrm>
          <a:prstGeom prst="rect">
            <a:avLst/>
          </a:prstGeom>
        </p:spPr>
        <p:txBody>
          <a:bodyPr wrap="square">
            <a:spAutoFit/>
          </a:bodyPr>
          <a:lstStyle/>
          <a:p>
            <a:pPr marL="285750" indent="-285750">
              <a:buFont typeface="Arial" panose="020B0604020202020204" pitchFamily="34" charset="0"/>
              <a:buChar char="•"/>
              <a:defRPr/>
            </a:pPr>
            <a:r>
              <a:rPr lang="pt-BR" dirty="0">
                <a:latin typeface="+mn-lt"/>
              </a:rPr>
              <a:t>(0 e IV): regiões totalmente iluminadas.</a:t>
            </a:r>
          </a:p>
          <a:p>
            <a:pPr marL="285750" indent="-285750">
              <a:buFont typeface="Arial" panose="020B0604020202020204" pitchFamily="34" charset="0"/>
              <a:buChar char="•"/>
              <a:defRPr/>
            </a:pPr>
            <a:endParaRPr lang="pt-BR" dirty="0">
              <a:latin typeface="+mn-lt"/>
            </a:endParaRPr>
          </a:p>
          <a:p>
            <a:pPr marL="285750" indent="-285750">
              <a:buFont typeface="Arial" panose="020B0604020202020204" pitchFamily="34" charset="0"/>
              <a:buChar char="•"/>
              <a:defRPr/>
            </a:pPr>
            <a:r>
              <a:rPr lang="pt-BR" dirty="0">
                <a:latin typeface="+mn-lt"/>
              </a:rPr>
              <a:t>Penumbras (I e III): regiões parcialmente iluminadas pela fonte.</a:t>
            </a:r>
          </a:p>
          <a:p>
            <a:pPr marL="285750" indent="-285750">
              <a:buFont typeface="Arial" panose="020B0604020202020204" pitchFamily="34" charset="0"/>
              <a:buChar char="•"/>
              <a:defRPr/>
            </a:pPr>
            <a:endParaRPr lang="pt-BR" dirty="0">
              <a:latin typeface="+mn-lt"/>
            </a:endParaRPr>
          </a:p>
          <a:p>
            <a:pPr marL="285750" indent="-285750">
              <a:buFont typeface="Arial" panose="020B0604020202020204" pitchFamily="34" charset="0"/>
              <a:buChar char="•"/>
              <a:defRPr/>
            </a:pPr>
            <a:r>
              <a:rPr lang="pt-BR" dirty="0">
                <a:latin typeface="+mn-lt"/>
              </a:rPr>
              <a:t>Sombra (II): região não iluminada pela fonte.</a:t>
            </a:r>
          </a:p>
        </p:txBody>
      </p:sp>
      <mc:AlternateContent xmlns:mc="http://schemas.openxmlformats.org/markup-compatibility/2006" xmlns:a14="http://schemas.microsoft.com/office/drawing/2010/main">
        <mc:Choice Requires="a14">
          <p:sp>
            <p:nvSpPr>
              <p:cNvPr id="15" name="CaixaDeTexto 14"/>
              <p:cNvSpPr txBox="1"/>
              <p:nvPr/>
            </p:nvSpPr>
            <p:spPr>
              <a:xfrm>
                <a:off x="4841195" y="5937833"/>
                <a:ext cx="399660"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sz="2500" i="1" smtClean="0">
                              <a:latin typeface="Cambria Math" panose="02040503050406030204" pitchFamily="18" charset="0"/>
                            </a:rPr>
                          </m:ctrlPr>
                        </m:sSubPr>
                        <m:e>
                          <m:r>
                            <a:rPr lang="pt-BR" sz="2500" b="0" i="1" smtClean="0">
                              <a:latin typeface="Cambria Math" panose="02040503050406030204" pitchFamily="18" charset="0"/>
                            </a:rPr>
                            <m:t>𝑝</m:t>
                          </m:r>
                        </m:e>
                        <m:sub>
                          <m:r>
                            <a:rPr lang="pt-BR" sz="2500" b="0" i="1" smtClean="0">
                              <a:latin typeface="Cambria Math" panose="02040503050406030204" pitchFamily="18" charset="0"/>
                            </a:rPr>
                            <m:t>1</m:t>
                          </m:r>
                        </m:sub>
                      </m:sSub>
                    </m:oMath>
                  </m:oMathPara>
                </a14:m>
                <a:endParaRPr lang="pt-BR" sz="2500" dirty="0"/>
              </a:p>
            </p:txBody>
          </p:sp>
        </mc:Choice>
        <mc:Fallback xmlns="">
          <p:sp>
            <p:nvSpPr>
              <p:cNvPr id="15" name="CaixaDeTexto 14"/>
              <p:cNvSpPr txBox="1">
                <a:spLocks noRot="1" noChangeAspect="1" noMove="1" noResize="1" noEditPoints="1" noAdjustHandles="1" noChangeArrowheads="1" noChangeShapeType="1" noTextEdit="1"/>
              </p:cNvSpPr>
              <p:nvPr/>
            </p:nvSpPr>
            <p:spPr>
              <a:xfrm>
                <a:off x="4841195" y="5937833"/>
                <a:ext cx="399660" cy="384721"/>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8326458" y="5937833"/>
                <a:ext cx="407099"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sz="2500" i="1" smtClean="0">
                              <a:latin typeface="Cambria Math" panose="02040503050406030204" pitchFamily="18" charset="0"/>
                            </a:rPr>
                          </m:ctrlPr>
                        </m:sSubPr>
                        <m:e>
                          <m:r>
                            <a:rPr lang="pt-BR" sz="2500" b="0" i="1" smtClean="0">
                              <a:latin typeface="Cambria Math" panose="02040503050406030204" pitchFamily="18" charset="0"/>
                            </a:rPr>
                            <m:t>𝑝</m:t>
                          </m:r>
                        </m:e>
                        <m:sub>
                          <m:r>
                            <a:rPr lang="pt-BR" sz="2500" b="0" i="1" smtClean="0">
                              <a:latin typeface="Cambria Math" panose="02040503050406030204" pitchFamily="18" charset="0"/>
                            </a:rPr>
                            <m:t>3</m:t>
                          </m:r>
                        </m:sub>
                      </m:sSub>
                    </m:oMath>
                  </m:oMathPara>
                </a14:m>
                <a:endParaRPr lang="pt-BR" sz="2500" dirty="0"/>
              </a:p>
            </p:txBody>
          </p:sp>
        </mc:Choice>
        <mc:Fallback xmlns="">
          <p:sp>
            <p:nvSpPr>
              <p:cNvPr id="16" name="CaixaDeTexto 15"/>
              <p:cNvSpPr txBox="1">
                <a:spLocks noRot="1" noChangeAspect="1" noMove="1" noResize="1" noEditPoints="1" noAdjustHandles="1" noChangeArrowheads="1" noChangeShapeType="1" noTextEdit="1"/>
              </p:cNvSpPr>
              <p:nvPr/>
            </p:nvSpPr>
            <p:spPr>
              <a:xfrm>
                <a:off x="8326458" y="5937833"/>
                <a:ext cx="407099" cy="384721"/>
              </a:xfrm>
              <a:prstGeom prst="rect">
                <a:avLst/>
              </a:prstGeom>
              <a:blipFill>
                <a:blip r:embed="rId4"/>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22091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srcRect/>
          <a:stretch>
            <a:fillRect/>
          </a:stretch>
        </p:blipFill>
        <p:spPr bwMode="auto">
          <a:xfrm>
            <a:off x="431383" y="2357895"/>
            <a:ext cx="10766269" cy="3133488"/>
          </a:xfrm>
          <a:prstGeom prst="rect">
            <a:avLst/>
          </a:prstGeom>
          <a:noFill/>
          <a:ln w="9525">
            <a:noFill/>
            <a:miter lim="800000"/>
            <a:headEnd/>
            <a:tailEnd/>
          </a:ln>
        </p:spPr>
      </p:pic>
      <p:sp>
        <p:nvSpPr>
          <p:cNvPr id="20484" name="Rectangle 7"/>
          <p:cNvSpPr>
            <a:spLocks noChangeArrowheads="1"/>
          </p:cNvSpPr>
          <p:nvPr/>
        </p:nvSpPr>
        <p:spPr bwMode="auto">
          <a:xfrm>
            <a:off x="343003" y="5329343"/>
            <a:ext cx="4998997" cy="1323439"/>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pt-BR" sz="2000" dirty="0">
                <a:latin typeface="+mn-lt"/>
              </a:rPr>
              <a:t>Região A: eclipse total. </a:t>
            </a:r>
          </a:p>
          <a:p>
            <a:pPr marL="342900" indent="-342900">
              <a:buFont typeface="Arial" panose="020B0604020202020204" pitchFamily="34" charset="0"/>
              <a:buChar char="•"/>
            </a:pPr>
            <a:r>
              <a:rPr lang="pt-BR" sz="2000" dirty="0">
                <a:latin typeface="+mn-lt"/>
              </a:rPr>
              <a:t>Regiões B e C: eclipse parcial.</a:t>
            </a:r>
          </a:p>
          <a:p>
            <a:endParaRPr lang="pt-BR" sz="2000" dirty="0">
              <a:latin typeface="+mn-lt"/>
            </a:endParaRPr>
          </a:p>
          <a:p>
            <a:r>
              <a:rPr lang="pt-BR" sz="2000" dirty="0">
                <a:latin typeface="+mn-lt"/>
              </a:rPr>
              <a:t>Existem outras possibilidades de eclipse solar. </a:t>
            </a:r>
          </a:p>
        </p:txBody>
      </p:sp>
      <p:sp>
        <p:nvSpPr>
          <p:cNvPr id="2" name="CaixaDeTexto 1"/>
          <p:cNvSpPr txBox="1"/>
          <p:nvPr/>
        </p:nvSpPr>
        <p:spPr>
          <a:xfrm>
            <a:off x="5285319" y="2706949"/>
            <a:ext cx="1619868" cy="369332"/>
          </a:xfrm>
          <a:prstGeom prst="rect">
            <a:avLst/>
          </a:prstGeom>
          <a:noFill/>
        </p:spPr>
        <p:txBody>
          <a:bodyPr wrap="square" rtlCol="0">
            <a:spAutoFit/>
          </a:bodyPr>
          <a:lstStyle/>
          <a:p>
            <a:r>
              <a:rPr lang="pt-BR" dirty="0"/>
              <a:t>Lua nova</a:t>
            </a:r>
          </a:p>
        </p:txBody>
      </p:sp>
      <p:pic>
        <p:nvPicPr>
          <p:cNvPr id="10" name="Imagem 9"/>
          <p:cNvPicPr>
            <a:picLocks noChangeAspect="1"/>
          </p:cNvPicPr>
          <p:nvPr/>
        </p:nvPicPr>
        <p:blipFill>
          <a:blip r:embed="rId3"/>
          <a:stretch>
            <a:fillRect/>
          </a:stretch>
        </p:blipFill>
        <p:spPr>
          <a:xfrm>
            <a:off x="11599408" y="117265"/>
            <a:ext cx="488736" cy="573209"/>
          </a:xfrm>
          <a:prstGeom prst="rect">
            <a:avLst/>
          </a:prstGeom>
        </p:spPr>
      </p:pic>
      <p:sp>
        <p:nvSpPr>
          <p:cNvPr id="3" name="CaixaDeTexto 2"/>
          <p:cNvSpPr txBox="1"/>
          <p:nvPr/>
        </p:nvSpPr>
        <p:spPr>
          <a:xfrm>
            <a:off x="395288" y="4808934"/>
            <a:ext cx="1828799" cy="369332"/>
          </a:xfrm>
          <a:prstGeom prst="rect">
            <a:avLst/>
          </a:prstGeom>
          <a:noFill/>
        </p:spPr>
        <p:txBody>
          <a:bodyPr wrap="square" rtlCol="0">
            <a:spAutoFit/>
          </a:bodyPr>
          <a:lstStyle/>
          <a:p>
            <a:r>
              <a:rPr lang="pt-BR" dirty="0"/>
              <a:t>(fonte extensa)</a:t>
            </a:r>
          </a:p>
        </p:txBody>
      </p:sp>
      <p:pic>
        <p:nvPicPr>
          <p:cNvPr id="5" name="Imagem 4">
            <a:extLst>
              <a:ext uri="{FF2B5EF4-FFF2-40B4-BE49-F238E27FC236}">
                <a16:creationId xmlns:a16="http://schemas.microsoft.com/office/drawing/2014/main" id="{138CDE00-5FE6-402C-B5A4-FA38552BC6D6}"/>
              </a:ext>
            </a:extLst>
          </p:cNvPr>
          <p:cNvPicPr>
            <a:picLocks noChangeAspect="1"/>
          </p:cNvPicPr>
          <p:nvPr/>
        </p:nvPicPr>
        <p:blipFill>
          <a:blip r:embed="rId4"/>
          <a:stretch>
            <a:fillRect/>
          </a:stretch>
        </p:blipFill>
        <p:spPr>
          <a:xfrm>
            <a:off x="474456" y="1153807"/>
            <a:ext cx="3248025" cy="1247775"/>
          </a:xfrm>
          <a:prstGeom prst="rect">
            <a:avLst/>
          </a:prstGeom>
        </p:spPr>
      </p:pic>
      <p:pic>
        <p:nvPicPr>
          <p:cNvPr id="6" name="Imagem 5">
            <a:extLst>
              <a:ext uri="{FF2B5EF4-FFF2-40B4-BE49-F238E27FC236}">
                <a16:creationId xmlns:a16="http://schemas.microsoft.com/office/drawing/2014/main" id="{C217E79A-DFF3-02D3-92BF-A2E4DF41C1F1}"/>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7" name="Conector reto 6">
            <a:extLst>
              <a:ext uri="{FF2B5EF4-FFF2-40B4-BE49-F238E27FC236}">
                <a16:creationId xmlns:a16="http://schemas.microsoft.com/office/drawing/2014/main" id="{E1CD714B-CF79-D642-89E9-BED91A428EB9}"/>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436520D5-B50C-0108-0871-0B3E6B79457E}"/>
              </a:ext>
            </a:extLst>
          </p:cNvPr>
          <p:cNvSpPr txBox="1"/>
          <p:nvPr/>
        </p:nvSpPr>
        <p:spPr>
          <a:xfrm>
            <a:off x="237764" y="372260"/>
            <a:ext cx="1621516" cy="400110"/>
          </a:xfrm>
          <a:prstGeom prst="rect">
            <a:avLst/>
          </a:prstGeom>
          <a:solidFill>
            <a:schemeClr val="bg1"/>
          </a:solidFill>
        </p:spPr>
        <p:txBody>
          <a:bodyPr wrap="square">
            <a:spAutoFit/>
          </a:bodyPr>
          <a:lstStyle/>
          <a:p>
            <a:pPr algn="ctr"/>
            <a:r>
              <a:rPr lang="pt-BR" sz="2000" b="1" dirty="0">
                <a:latin typeface="Calibri" pitchFamily="34" charset="0"/>
              </a:rPr>
              <a:t>Eclipse solar</a:t>
            </a:r>
            <a:endParaRPr lang="pt-BR" sz="2000" dirty="0"/>
          </a:p>
        </p:txBody>
      </p:sp>
      <p:pic>
        <p:nvPicPr>
          <p:cNvPr id="4" name="Picture 2" descr="Incríveis imagens feitas do espaço mostram sombra do eclipse solar na Terra-0">
            <a:extLst>
              <a:ext uri="{FF2B5EF4-FFF2-40B4-BE49-F238E27FC236}">
                <a16:creationId xmlns:a16="http://schemas.microsoft.com/office/drawing/2014/main" id="{27B638A2-769F-431A-88F3-321C5E0AB6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7513" y="50059"/>
            <a:ext cx="3935144" cy="2296103"/>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8513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stretch>
            <a:fillRect/>
          </a:stretch>
        </p:blipFill>
        <p:spPr>
          <a:xfrm>
            <a:off x="11599408" y="117265"/>
            <a:ext cx="488736" cy="573209"/>
          </a:xfrm>
          <a:prstGeom prst="rect">
            <a:avLst/>
          </a:prstGeom>
        </p:spPr>
      </p:pic>
      <p:pic>
        <p:nvPicPr>
          <p:cNvPr id="6" name="Imagem 5">
            <a:extLst>
              <a:ext uri="{FF2B5EF4-FFF2-40B4-BE49-F238E27FC236}">
                <a16:creationId xmlns:a16="http://schemas.microsoft.com/office/drawing/2014/main" id="{C217E79A-DFF3-02D3-92BF-A2E4DF41C1F1}"/>
              </a:ext>
            </a:extLst>
          </p:cNvPr>
          <p:cNvPicPr>
            <a:picLocks noChangeAspect="1"/>
          </p:cNvPicPr>
          <p:nvPr/>
        </p:nvPicPr>
        <p:blipFill>
          <a:blip r:embed="rId2"/>
          <a:stretch>
            <a:fillRect/>
          </a:stretch>
        </p:blipFill>
        <p:spPr>
          <a:xfrm>
            <a:off x="11713441" y="110813"/>
            <a:ext cx="328966" cy="401324"/>
          </a:xfrm>
          <a:prstGeom prst="rect">
            <a:avLst/>
          </a:prstGeom>
        </p:spPr>
      </p:pic>
      <p:cxnSp>
        <p:nvCxnSpPr>
          <p:cNvPr id="7" name="Conector reto 6">
            <a:extLst>
              <a:ext uri="{FF2B5EF4-FFF2-40B4-BE49-F238E27FC236}">
                <a16:creationId xmlns:a16="http://schemas.microsoft.com/office/drawing/2014/main" id="{E1CD714B-CF79-D642-89E9-BED91A428EB9}"/>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436520D5-B50C-0108-0871-0B3E6B79457E}"/>
              </a:ext>
            </a:extLst>
          </p:cNvPr>
          <p:cNvSpPr txBox="1"/>
          <p:nvPr/>
        </p:nvSpPr>
        <p:spPr>
          <a:xfrm>
            <a:off x="237764" y="372260"/>
            <a:ext cx="1621516" cy="400110"/>
          </a:xfrm>
          <a:prstGeom prst="rect">
            <a:avLst/>
          </a:prstGeom>
          <a:solidFill>
            <a:schemeClr val="bg1"/>
          </a:solidFill>
        </p:spPr>
        <p:txBody>
          <a:bodyPr wrap="square">
            <a:spAutoFit/>
          </a:bodyPr>
          <a:lstStyle/>
          <a:p>
            <a:pPr algn="ctr"/>
            <a:r>
              <a:rPr lang="pt-BR" sz="2000" b="1" dirty="0">
                <a:latin typeface="Calibri" pitchFamily="34" charset="0"/>
              </a:rPr>
              <a:t>Eclipse solar</a:t>
            </a:r>
            <a:endParaRPr lang="pt-BR" sz="2000" dirty="0"/>
          </a:p>
        </p:txBody>
      </p:sp>
      <p:pic>
        <p:nvPicPr>
          <p:cNvPr id="4" name="Picture 2" descr="Incríveis imagens feitas do espaço mostram sombra do eclipse solar na Terra-0">
            <a:extLst>
              <a:ext uri="{FF2B5EF4-FFF2-40B4-BE49-F238E27FC236}">
                <a16:creationId xmlns:a16="http://schemas.microsoft.com/office/drawing/2014/main" id="{27B638A2-769F-431A-88F3-321C5E0AB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321" y="1070314"/>
            <a:ext cx="9209431" cy="5373578"/>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73317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bwMode="auto">
          <a:xfrm>
            <a:off x="621632" y="2520923"/>
            <a:ext cx="3561347" cy="33528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 name="Retângulo 3"/>
          <p:cNvSpPr/>
          <p:nvPr/>
        </p:nvSpPr>
        <p:spPr bwMode="auto">
          <a:xfrm>
            <a:off x="3974433" y="4133155"/>
            <a:ext cx="417094" cy="29677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 name="Seta para Cima 4"/>
          <p:cNvSpPr/>
          <p:nvPr/>
        </p:nvSpPr>
        <p:spPr bwMode="auto">
          <a:xfrm>
            <a:off x="10604735" y="2565426"/>
            <a:ext cx="272716" cy="306404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7" name="CaixaDeTexto 6"/>
          <p:cNvSpPr txBox="1"/>
          <p:nvPr/>
        </p:nvSpPr>
        <p:spPr>
          <a:xfrm>
            <a:off x="10251378" y="6073777"/>
            <a:ext cx="1058779" cy="369332"/>
          </a:xfrm>
          <a:prstGeom prst="rect">
            <a:avLst/>
          </a:prstGeom>
          <a:noFill/>
        </p:spPr>
        <p:txBody>
          <a:bodyPr wrap="square" rtlCol="0">
            <a:spAutoFit/>
          </a:bodyPr>
          <a:lstStyle/>
          <a:p>
            <a:r>
              <a:rPr lang="pt-BR" dirty="0"/>
              <a:t>Objeto</a:t>
            </a:r>
          </a:p>
        </p:txBody>
      </p:sp>
      <p:sp>
        <p:nvSpPr>
          <p:cNvPr id="8" name="CaixaDeTexto 7"/>
          <p:cNvSpPr txBox="1"/>
          <p:nvPr/>
        </p:nvSpPr>
        <p:spPr>
          <a:xfrm>
            <a:off x="11265569" y="2336257"/>
            <a:ext cx="625642" cy="477054"/>
          </a:xfrm>
          <a:prstGeom prst="rect">
            <a:avLst/>
          </a:prstGeom>
          <a:noFill/>
        </p:spPr>
        <p:txBody>
          <a:bodyPr wrap="square" rtlCol="0">
            <a:spAutoFit/>
          </a:bodyPr>
          <a:lstStyle/>
          <a:p>
            <a:r>
              <a:rPr lang="pt-BR" sz="2500" dirty="0"/>
              <a:t>A</a:t>
            </a:r>
          </a:p>
        </p:txBody>
      </p:sp>
      <p:sp>
        <p:nvSpPr>
          <p:cNvPr id="21" name="Elipse 20"/>
          <p:cNvSpPr/>
          <p:nvPr/>
        </p:nvSpPr>
        <p:spPr bwMode="auto">
          <a:xfrm>
            <a:off x="10639928" y="5533215"/>
            <a:ext cx="192506" cy="19250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2" name="CaixaDeTexto 21"/>
          <p:cNvSpPr txBox="1"/>
          <p:nvPr/>
        </p:nvSpPr>
        <p:spPr>
          <a:xfrm>
            <a:off x="11257548" y="5412714"/>
            <a:ext cx="625642" cy="477054"/>
          </a:xfrm>
          <a:prstGeom prst="rect">
            <a:avLst/>
          </a:prstGeom>
          <a:noFill/>
        </p:spPr>
        <p:txBody>
          <a:bodyPr wrap="square" rtlCol="0">
            <a:spAutoFit/>
          </a:bodyPr>
          <a:lstStyle/>
          <a:p>
            <a:r>
              <a:rPr lang="pt-BR" sz="2500" dirty="0"/>
              <a:t>B</a:t>
            </a:r>
          </a:p>
        </p:txBody>
      </p:sp>
      <p:cxnSp>
        <p:nvCxnSpPr>
          <p:cNvPr id="25" name="Conector reto 24"/>
          <p:cNvCxnSpPr>
            <a:stCxn id="6" idx="6"/>
          </p:cNvCxnSpPr>
          <p:nvPr/>
        </p:nvCxnSpPr>
        <p:spPr bwMode="auto">
          <a:xfrm flipH="1">
            <a:off x="702847" y="2553011"/>
            <a:ext cx="10137608" cy="2611529"/>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27" name="Triângulo isósceles 26"/>
          <p:cNvSpPr/>
          <p:nvPr/>
        </p:nvSpPr>
        <p:spPr bwMode="auto">
          <a:xfrm rot="15178758">
            <a:off x="6903485" y="3329565"/>
            <a:ext cx="309354" cy="362854"/>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 name="Elipse 5"/>
          <p:cNvSpPr/>
          <p:nvPr/>
        </p:nvSpPr>
        <p:spPr bwMode="auto">
          <a:xfrm>
            <a:off x="10647949" y="2456758"/>
            <a:ext cx="192506" cy="19250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34" name="Conector reto 33"/>
          <p:cNvCxnSpPr>
            <a:stCxn id="21" idx="2"/>
          </p:cNvCxnSpPr>
          <p:nvPr/>
        </p:nvCxnSpPr>
        <p:spPr bwMode="auto">
          <a:xfrm flipH="1" flipV="1">
            <a:off x="621632" y="3510991"/>
            <a:ext cx="10018296" cy="2118477"/>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37" name="Triângulo isósceles 36"/>
          <p:cNvSpPr/>
          <p:nvPr/>
        </p:nvSpPr>
        <p:spPr bwMode="auto">
          <a:xfrm rot="16806659">
            <a:off x="6930549" y="4646660"/>
            <a:ext cx="283243" cy="422365"/>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8" name="CaixaDeTexto 37"/>
          <p:cNvSpPr txBox="1"/>
          <p:nvPr/>
        </p:nvSpPr>
        <p:spPr>
          <a:xfrm>
            <a:off x="0" y="5408795"/>
            <a:ext cx="625642" cy="477054"/>
          </a:xfrm>
          <a:prstGeom prst="rect">
            <a:avLst/>
          </a:prstGeom>
          <a:noFill/>
        </p:spPr>
        <p:txBody>
          <a:bodyPr wrap="square" rtlCol="0">
            <a:spAutoFit/>
          </a:bodyPr>
          <a:lstStyle/>
          <a:p>
            <a:r>
              <a:rPr lang="pt-BR" sz="2500" dirty="0"/>
              <a:t>A ’</a:t>
            </a:r>
          </a:p>
        </p:txBody>
      </p:sp>
      <p:sp>
        <p:nvSpPr>
          <p:cNvPr id="39" name="CaixaDeTexto 38"/>
          <p:cNvSpPr txBox="1"/>
          <p:nvPr/>
        </p:nvSpPr>
        <p:spPr>
          <a:xfrm>
            <a:off x="69182" y="2992801"/>
            <a:ext cx="625642" cy="477054"/>
          </a:xfrm>
          <a:prstGeom prst="rect">
            <a:avLst/>
          </a:prstGeom>
          <a:noFill/>
        </p:spPr>
        <p:txBody>
          <a:bodyPr wrap="square" rtlCol="0">
            <a:spAutoFit/>
          </a:bodyPr>
          <a:lstStyle/>
          <a:p>
            <a:r>
              <a:rPr lang="pt-BR" sz="2500" dirty="0"/>
              <a:t>B ’</a:t>
            </a:r>
          </a:p>
        </p:txBody>
      </p:sp>
      <p:sp>
        <p:nvSpPr>
          <p:cNvPr id="42" name="Elipse 41"/>
          <p:cNvSpPr/>
          <p:nvPr/>
        </p:nvSpPr>
        <p:spPr bwMode="auto">
          <a:xfrm>
            <a:off x="510341" y="5073318"/>
            <a:ext cx="192506" cy="19250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7" name="Elipse 46"/>
          <p:cNvSpPr/>
          <p:nvPr/>
        </p:nvSpPr>
        <p:spPr bwMode="auto">
          <a:xfrm>
            <a:off x="550447" y="3429001"/>
            <a:ext cx="192506" cy="19250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8" name="Seta para Cima 47"/>
          <p:cNvSpPr/>
          <p:nvPr/>
        </p:nvSpPr>
        <p:spPr bwMode="auto">
          <a:xfrm flipV="1">
            <a:off x="525380" y="3614109"/>
            <a:ext cx="217573" cy="1507335"/>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9" name="CaixaDeTexto 48"/>
          <p:cNvSpPr txBox="1"/>
          <p:nvPr/>
        </p:nvSpPr>
        <p:spPr>
          <a:xfrm>
            <a:off x="213563" y="6033850"/>
            <a:ext cx="1058779" cy="369332"/>
          </a:xfrm>
          <a:prstGeom prst="rect">
            <a:avLst/>
          </a:prstGeom>
          <a:noFill/>
        </p:spPr>
        <p:txBody>
          <a:bodyPr wrap="square" rtlCol="0">
            <a:spAutoFit/>
          </a:bodyPr>
          <a:lstStyle/>
          <a:p>
            <a:r>
              <a:rPr lang="pt-BR" dirty="0"/>
              <a:t>Imagem</a:t>
            </a:r>
          </a:p>
        </p:txBody>
      </p:sp>
      <p:pic>
        <p:nvPicPr>
          <p:cNvPr id="28" name="Imagem 27"/>
          <p:cNvPicPr>
            <a:picLocks noChangeAspect="1"/>
          </p:cNvPicPr>
          <p:nvPr/>
        </p:nvPicPr>
        <p:blipFill>
          <a:blip r:embed="rId2"/>
          <a:stretch>
            <a:fillRect/>
          </a:stretch>
        </p:blipFill>
        <p:spPr>
          <a:xfrm>
            <a:off x="11643551" y="148865"/>
            <a:ext cx="460411" cy="539989"/>
          </a:xfrm>
          <a:prstGeom prst="rect">
            <a:avLst/>
          </a:prstGeom>
        </p:spPr>
      </p:pic>
      <p:sp>
        <p:nvSpPr>
          <p:cNvPr id="26" name="Retângulo 25">
            <a:extLst>
              <a:ext uri="{FF2B5EF4-FFF2-40B4-BE49-F238E27FC236}">
                <a16:creationId xmlns:a16="http://schemas.microsoft.com/office/drawing/2014/main" id="{2BFA68AA-D2DC-4238-99D8-42C741574146}"/>
              </a:ext>
            </a:extLst>
          </p:cNvPr>
          <p:cNvSpPr/>
          <p:nvPr/>
        </p:nvSpPr>
        <p:spPr>
          <a:xfrm>
            <a:off x="8705023" y="170605"/>
            <a:ext cx="2828397" cy="335202"/>
          </a:xfrm>
          <a:prstGeom prst="rect">
            <a:avLst/>
          </a:prstGeom>
        </p:spPr>
        <p:txBody>
          <a:bodyPr wrap="none">
            <a:spAutoFit/>
          </a:bodyPr>
          <a:lstStyle/>
          <a:p>
            <a:r>
              <a:rPr lang="pt-BR" sz="1600" b="1" dirty="0">
                <a:solidFill>
                  <a:schemeClr val="bg1"/>
                </a:solidFill>
              </a:rPr>
              <a:t>Light </a:t>
            </a:r>
            <a:r>
              <a:rPr lang="pt-BR" sz="1600" b="1" dirty="0" err="1">
                <a:solidFill>
                  <a:schemeClr val="bg1"/>
                </a:solidFill>
              </a:rPr>
              <a:t>Bulb</a:t>
            </a:r>
            <a:r>
              <a:rPr lang="pt-BR" sz="1600" b="1" dirty="0">
                <a:solidFill>
                  <a:schemeClr val="bg1"/>
                </a:solidFill>
              </a:rPr>
              <a:t> – Abelardo </a:t>
            </a:r>
            <a:r>
              <a:rPr lang="pt-BR" sz="1600" b="1" dirty="0" err="1">
                <a:solidFill>
                  <a:schemeClr val="bg1"/>
                </a:solidFill>
              </a:rPr>
              <a:t>Morell</a:t>
            </a:r>
            <a:endParaRPr lang="pt-BR" sz="1600" dirty="0">
              <a:solidFill>
                <a:schemeClr val="bg1"/>
              </a:solidFill>
            </a:endParaRPr>
          </a:p>
        </p:txBody>
      </p:sp>
      <p:pic>
        <p:nvPicPr>
          <p:cNvPr id="10" name="Imagem 9">
            <a:extLst>
              <a:ext uri="{FF2B5EF4-FFF2-40B4-BE49-F238E27FC236}">
                <a16:creationId xmlns:a16="http://schemas.microsoft.com/office/drawing/2014/main" id="{942E4A3A-AA15-2FAE-1B17-70DA682DEB8A}"/>
              </a:ext>
            </a:extLst>
          </p:cNvPr>
          <p:cNvPicPr>
            <a:picLocks noChangeAspect="1"/>
          </p:cNvPicPr>
          <p:nvPr/>
        </p:nvPicPr>
        <p:blipFill>
          <a:blip r:embed="rId2"/>
          <a:stretch>
            <a:fillRect/>
          </a:stretch>
        </p:blipFill>
        <p:spPr>
          <a:xfrm>
            <a:off x="11713441" y="110813"/>
            <a:ext cx="328966" cy="401324"/>
          </a:xfrm>
          <a:prstGeom prst="rect">
            <a:avLst/>
          </a:prstGeom>
        </p:spPr>
      </p:pic>
      <p:cxnSp>
        <p:nvCxnSpPr>
          <p:cNvPr id="11" name="Conector reto 10">
            <a:extLst>
              <a:ext uri="{FF2B5EF4-FFF2-40B4-BE49-F238E27FC236}">
                <a16:creationId xmlns:a16="http://schemas.microsoft.com/office/drawing/2014/main" id="{62F5851D-30CC-B162-42E6-C5478EBA12FA}"/>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1DE5D853-7F71-76F2-AA61-2FAF3F8467D0}"/>
              </a:ext>
            </a:extLst>
          </p:cNvPr>
          <p:cNvSpPr txBox="1"/>
          <p:nvPr/>
        </p:nvSpPr>
        <p:spPr>
          <a:xfrm>
            <a:off x="237764" y="357020"/>
            <a:ext cx="2205400" cy="400110"/>
          </a:xfrm>
          <a:prstGeom prst="rect">
            <a:avLst/>
          </a:prstGeom>
          <a:solidFill>
            <a:schemeClr val="bg1"/>
          </a:solidFill>
        </p:spPr>
        <p:txBody>
          <a:bodyPr wrap="square">
            <a:spAutoFit/>
          </a:bodyPr>
          <a:lstStyle/>
          <a:p>
            <a:pPr algn="ctr"/>
            <a:r>
              <a:rPr lang="pt-BR" sz="2000" b="1" dirty="0">
                <a:latin typeface="Calibri" pitchFamily="34" charset="0"/>
              </a:rPr>
              <a:t>7. Câmara escura</a:t>
            </a:r>
            <a:endParaRPr lang="pt-BR" sz="2000" dirty="0"/>
          </a:p>
        </p:txBody>
      </p:sp>
      <p:pic>
        <p:nvPicPr>
          <p:cNvPr id="9" name="Imagem 8">
            <a:extLst>
              <a:ext uri="{FF2B5EF4-FFF2-40B4-BE49-F238E27FC236}">
                <a16:creationId xmlns:a16="http://schemas.microsoft.com/office/drawing/2014/main" id="{F98C99E4-F035-4D41-9135-A4E938D498AB}"/>
              </a:ext>
            </a:extLst>
          </p:cNvPr>
          <p:cNvPicPr>
            <a:picLocks noChangeAspect="1"/>
          </p:cNvPicPr>
          <p:nvPr/>
        </p:nvPicPr>
        <p:blipFill>
          <a:blip r:embed="rId3"/>
          <a:stretch>
            <a:fillRect/>
          </a:stretch>
        </p:blipFill>
        <p:spPr>
          <a:xfrm>
            <a:off x="8349001" y="95739"/>
            <a:ext cx="3714813" cy="1911245"/>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3976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21" grpId="0" animBg="1"/>
      <p:bldP spid="22" grpId="0"/>
      <p:bldP spid="27" grpId="0" animBg="1"/>
      <p:bldP spid="6" grpId="0" animBg="1"/>
      <p:bldP spid="37" grpId="0" animBg="1"/>
      <p:bldP spid="38" grpId="0"/>
      <p:bldP spid="39" grpId="0"/>
      <p:bldP spid="42" grpId="0" animBg="1"/>
      <p:bldP spid="47" grpId="0" animBg="1"/>
      <p:bldP spid="48" grpId="0" animBg="1"/>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764631" y="1895658"/>
            <a:ext cx="8522118" cy="3779602"/>
          </a:xfrm>
          <a:prstGeom prst="rect">
            <a:avLst/>
          </a:prstGeom>
        </p:spPr>
      </p:pic>
      <p:sp>
        <p:nvSpPr>
          <p:cNvPr id="6" name="Chave Esquerda 5"/>
          <p:cNvSpPr/>
          <p:nvPr/>
        </p:nvSpPr>
        <p:spPr bwMode="auto">
          <a:xfrm>
            <a:off x="1058779" y="3669245"/>
            <a:ext cx="336884" cy="1122948"/>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7" name="CaixaDeTexto 6"/>
          <p:cNvSpPr txBox="1"/>
          <p:nvPr/>
        </p:nvSpPr>
        <p:spPr>
          <a:xfrm>
            <a:off x="354220" y="3992192"/>
            <a:ext cx="520075" cy="477054"/>
          </a:xfrm>
          <a:prstGeom prst="rect">
            <a:avLst/>
          </a:prstGeom>
          <a:noFill/>
        </p:spPr>
        <p:txBody>
          <a:bodyPr wrap="square" rtlCol="0">
            <a:spAutoFit/>
          </a:bodyPr>
          <a:lstStyle/>
          <a:p>
            <a:r>
              <a:rPr lang="pt-BR" sz="2500" dirty="0"/>
              <a:t>y ‘</a:t>
            </a:r>
          </a:p>
        </p:txBody>
      </p:sp>
      <p:sp>
        <p:nvSpPr>
          <p:cNvPr id="8" name="Chave Esquerda 7"/>
          <p:cNvSpPr/>
          <p:nvPr/>
        </p:nvSpPr>
        <p:spPr bwMode="auto">
          <a:xfrm flipH="1">
            <a:off x="10411324" y="3139855"/>
            <a:ext cx="244392" cy="219776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9" name="CaixaDeTexto 8"/>
          <p:cNvSpPr txBox="1"/>
          <p:nvPr/>
        </p:nvSpPr>
        <p:spPr>
          <a:xfrm>
            <a:off x="10780291" y="3992192"/>
            <a:ext cx="520075" cy="477054"/>
          </a:xfrm>
          <a:prstGeom prst="rect">
            <a:avLst/>
          </a:prstGeom>
          <a:noFill/>
        </p:spPr>
        <p:txBody>
          <a:bodyPr wrap="square" rtlCol="0">
            <a:spAutoFit/>
          </a:bodyPr>
          <a:lstStyle/>
          <a:p>
            <a:r>
              <a:rPr lang="pt-BR" sz="2500" dirty="0"/>
              <a:t>y </a:t>
            </a:r>
          </a:p>
        </p:txBody>
      </p:sp>
      <p:sp>
        <p:nvSpPr>
          <p:cNvPr id="10" name="Chave Esquerda 9"/>
          <p:cNvSpPr/>
          <p:nvPr/>
        </p:nvSpPr>
        <p:spPr bwMode="auto">
          <a:xfrm rot="5400000" flipH="1">
            <a:off x="3153065" y="4672668"/>
            <a:ext cx="448424" cy="2453614"/>
          </a:xfrm>
          <a:prstGeom prst="leftBrace">
            <a:avLst>
              <a:gd name="adj1" fmla="val 8333"/>
              <a:gd name="adj2" fmla="val 4875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1" name="Chave Esquerda 10"/>
          <p:cNvSpPr/>
          <p:nvPr/>
        </p:nvSpPr>
        <p:spPr bwMode="auto">
          <a:xfrm rot="5400000" flipH="1">
            <a:off x="6931713" y="3558474"/>
            <a:ext cx="432382" cy="4698043"/>
          </a:xfrm>
          <a:prstGeom prst="leftBrace">
            <a:avLst>
              <a:gd name="adj1" fmla="val 8333"/>
              <a:gd name="adj2" fmla="val 4875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2" name="CaixaDeTexto 11"/>
          <p:cNvSpPr txBox="1"/>
          <p:nvPr/>
        </p:nvSpPr>
        <p:spPr>
          <a:xfrm>
            <a:off x="3216334" y="6139731"/>
            <a:ext cx="520075" cy="477054"/>
          </a:xfrm>
          <a:prstGeom prst="rect">
            <a:avLst/>
          </a:prstGeom>
          <a:noFill/>
        </p:spPr>
        <p:txBody>
          <a:bodyPr wrap="square" rtlCol="0">
            <a:spAutoFit/>
          </a:bodyPr>
          <a:lstStyle/>
          <a:p>
            <a:r>
              <a:rPr lang="pt-BR" sz="2500" dirty="0"/>
              <a:t>p ‘</a:t>
            </a:r>
          </a:p>
        </p:txBody>
      </p:sp>
      <p:sp>
        <p:nvSpPr>
          <p:cNvPr id="13" name="CaixaDeTexto 12"/>
          <p:cNvSpPr txBox="1"/>
          <p:nvPr/>
        </p:nvSpPr>
        <p:spPr>
          <a:xfrm>
            <a:off x="7027736" y="6139731"/>
            <a:ext cx="520075" cy="477054"/>
          </a:xfrm>
          <a:prstGeom prst="rect">
            <a:avLst/>
          </a:prstGeom>
          <a:noFill/>
        </p:spPr>
        <p:txBody>
          <a:bodyPr wrap="square" rtlCol="0">
            <a:spAutoFit/>
          </a:bodyPr>
          <a:lstStyle/>
          <a:p>
            <a:r>
              <a:rPr lang="pt-BR" sz="2500" dirty="0"/>
              <a:t>p </a:t>
            </a:r>
          </a:p>
        </p:txBody>
      </p:sp>
      <mc:AlternateContent xmlns:mc="http://schemas.openxmlformats.org/markup-compatibility/2006" xmlns:a14="http://schemas.microsoft.com/office/drawing/2010/main">
        <mc:Choice Requires="a14">
          <p:sp>
            <p:nvSpPr>
              <p:cNvPr id="14" name="CaixaDeTexto 13"/>
              <p:cNvSpPr txBox="1"/>
              <p:nvPr/>
            </p:nvSpPr>
            <p:spPr>
              <a:xfrm>
                <a:off x="5223584" y="1260140"/>
                <a:ext cx="1604211" cy="991938"/>
              </a:xfrm>
              <a:prstGeom prst="rect">
                <a:avLst/>
              </a:prstGeom>
              <a:noFill/>
              <a:ln>
                <a:noFill/>
              </a:ln>
            </p:spPr>
            <p:txBody>
              <a:bodyPr wrap="square" rtlCol="0">
                <a:spAutoFit/>
              </a:bodyPr>
              <a:lstStyle/>
              <a:p>
                <a14:m>
                  <m:oMath xmlns:m="http://schemas.openxmlformats.org/officeDocument/2006/math">
                    <m:f>
                      <m:fPr>
                        <m:ctrlPr>
                          <a:rPr lang="pt-BR" sz="4000" i="1" smtClean="0">
                            <a:latin typeface="Cambria Math" panose="02040503050406030204" pitchFamily="18" charset="0"/>
                          </a:rPr>
                        </m:ctrlPr>
                      </m:fPr>
                      <m:num>
                        <m:r>
                          <a:rPr lang="pt-BR" sz="4000" b="0" i="1" smtClean="0">
                            <a:latin typeface="Cambria Math" panose="02040503050406030204" pitchFamily="18" charset="0"/>
                          </a:rPr>
                          <m:t>𝑦</m:t>
                        </m:r>
                        <m:r>
                          <a:rPr lang="pt-BR" sz="4000" b="0" i="1" smtClean="0">
                            <a:latin typeface="Cambria Math" panose="02040503050406030204" pitchFamily="18" charset="0"/>
                          </a:rPr>
                          <m:t>′</m:t>
                        </m:r>
                      </m:num>
                      <m:den>
                        <m:r>
                          <a:rPr lang="pt-BR" sz="4000" b="0" i="1" smtClean="0">
                            <a:latin typeface="Cambria Math" panose="02040503050406030204" pitchFamily="18" charset="0"/>
                          </a:rPr>
                          <m:t>𝑦</m:t>
                        </m:r>
                      </m:den>
                    </m:f>
                  </m:oMath>
                </a14:m>
                <a:r>
                  <a:rPr lang="pt-BR" sz="4000" dirty="0"/>
                  <a:t> = </a:t>
                </a:r>
                <a14:m>
                  <m:oMath xmlns:m="http://schemas.openxmlformats.org/officeDocument/2006/math">
                    <m:f>
                      <m:fPr>
                        <m:ctrlPr>
                          <a:rPr lang="pt-BR" sz="4000" i="1" smtClean="0">
                            <a:latin typeface="Cambria Math" panose="02040503050406030204" pitchFamily="18" charset="0"/>
                          </a:rPr>
                        </m:ctrlPr>
                      </m:fPr>
                      <m:num>
                        <m:r>
                          <a:rPr lang="pt-BR" sz="4000" b="0" i="1" smtClean="0">
                            <a:latin typeface="Cambria Math" panose="02040503050406030204" pitchFamily="18" charset="0"/>
                          </a:rPr>
                          <m:t>𝑝</m:t>
                        </m:r>
                        <m:r>
                          <a:rPr lang="pt-BR" sz="4000" b="0" i="1" smtClean="0">
                            <a:latin typeface="Cambria Math" panose="02040503050406030204" pitchFamily="18" charset="0"/>
                          </a:rPr>
                          <m:t>′</m:t>
                        </m:r>
                      </m:num>
                      <m:den>
                        <m:r>
                          <a:rPr lang="pt-BR" sz="4000" b="0" i="1" smtClean="0">
                            <a:latin typeface="Cambria Math" panose="02040503050406030204" pitchFamily="18" charset="0"/>
                          </a:rPr>
                          <m:t>𝑝</m:t>
                        </m:r>
                      </m:den>
                    </m:f>
                  </m:oMath>
                </a14:m>
                <a:endParaRPr lang="pt-BR" sz="4000" dirty="0"/>
              </a:p>
            </p:txBody>
          </p:sp>
        </mc:Choice>
        <mc:Fallback xmlns="">
          <p:sp>
            <p:nvSpPr>
              <p:cNvPr id="14" name="CaixaDeTexto 13"/>
              <p:cNvSpPr txBox="1">
                <a:spLocks noRot="1" noChangeAspect="1" noMove="1" noResize="1" noEditPoints="1" noAdjustHandles="1" noChangeArrowheads="1" noChangeShapeType="1" noTextEdit="1"/>
              </p:cNvSpPr>
              <p:nvPr/>
            </p:nvSpPr>
            <p:spPr>
              <a:xfrm>
                <a:off x="5223584" y="1260140"/>
                <a:ext cx="1604211" cy="991938"/>
              </a:xfrm>
              <a:prstGeom prst="rect">
                <a:avLst/>
              </a:prstGeom>
              <a:blipFill>
                <a:blip r:embed="rId3"/>
                <a:stretch>
                  <a:fillRect t="-3704" b="-4938"/>
                </a:stretch>
              </a:blipFill>
              <a:ln>
                <a:noFill/>
              </a:ln>
            </p:spPr>
            <p:txBody>
              <a:bodyPr/>
              <a:lstStyle/>
              <a:p>
                <a:r>
                  <a:rPr lang="pt-BR">
                    <a:noFill/>
                  </a:rPr>
                  <a:t> </a:t>
                </a:r>
              </a:p>
            </p:txBody>
          </p:sp>
        </mc:Fallback>
      </mc:AlternateContent>
      <p:pic>
        <p:nvPicPr>
          <p:cNvPr id="3" name="Imagem 2">
            <a:extLst>
              <a:ext uri="{FF2B5EF4-FFF2-40B4-BE49-F238E27FC236}">
                <a16:creationId xmlns:a16="http://schemas.microsoft.com/office/drawing/2014/main" id="{0E492B50-E1AF-8496-945E-83642EB4D057}"/>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5" name="Conector reto 4">
            <a:extLst>
              <a:ext uri="{FF2B5EF4-FFF2-40B4-BE49-F238E27FC236}">
                <a16:creationId xmlns:a16="http://schemas.microsoft.com/office/drawing/2014/main" id="{2003BE8D-7C29-56FF-87CB-394975AFF110}"/>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FAD86D23-9F1C-181B-32BC-55EADE517AA0}"/>
              </a:ext>
            </a:extLst>
          </p:cNvPr>
          <p:cNvSpPr txBox="1"/>
          <p:nvPr/>
        </p:nvSpPr>
        <p:spPr>
          <a:xfrm>
            <a:off x="237763" y="357020"/>
            <a:ext cx="2176825" cy="400110"/>
          </a:xfrm>
          <a:prstGeom prst="rect">
            <a:avLst/>
          </a:prstGeom>
          <a:solidFill>
            <a:schemeClr val="bg1"/>
          </a:solidFill>
        </p:spPr>
        <p:txBody>
          <a:bodyPr wrap="square">
            <a:spAutoFit/>
          </a:bodyPr>
          <a:lstStyle/>
          <a:p>
            <a:pPr algn="ctr"/>
            <a:r>
              <a:rPr lang="pt-BR" sz="2000" b="1" dirty="0">
                <a:latin typeface="Calibri" pitchFamily="34" charset="0"/>
              </a:rPr>
              <a:t>7. Câmara escura</a:t>
            </a:r>
            <a:endParaRPr lang="pt-BR" sz="2000" dirty="0"/>
          </a:p>
        </p:txBody>
      </p:sp>
    </p:spTree>
    <p:extLst>
      <p:ext uri="{BB962C8B-B14F-4D97-AF65-F5344CB8AC3E}">
        <p14:creationId xmlns:p14="http://schemas.microsoft.com/office/powerpoint/2010/main" val="93411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316659" y="1843800"/>
            <a:ext cx="5025309" cy="2292592"/>
          </a:xfrm>
          <a:prstGeom prst="rect">
            <a:avLst/>
          </a:prstGeom>
        </p:spPr>
      </p:pic>
      <p:cxnSp>
        <p:nvCxnSpPr>
          <p:cNvPr id="14" name="Conector de Seta Reta 13">
            <a:extLst>
              <a:ext uri="{FF2B5EF4-FFF2-40B4-BE49-F238E27FC236}">
                <a16:creationId xmlns:a16="http://schemas.microsoft.com/office/drawing/2014/main" id="{918B976E-5666-47A6-A2B7-183B8C11C47E}"/>
              </a:ext>
            </a:extLst>
          </p:cNvPr>
          <p:cNvCxnSpPr>
            <a:cxnSpLocks/>
          </p:cNvCxnSpPr>
          <p:nvPr/>
        </p:nvCxnSpPr>
        <p:spPr bwMode="auto">
          <a:xfrm flipH="1">
            <a:off x="8023396" y="3932185"/>
            <a:ext cx="8859" cy="9307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Conector de Seta Reta 17">
            <a:extLst>
              <a:ext uri="{FF2B5EF4-FFF2-40B4-BE49-F238E27FC236}">
                <a16:creationId xmlns:a16="http://schemas.microsoft.com/office/drawing/2014/main" id="{8538F512-6B30-4C54-916A-46C669713682}"/>
              </a:ext>
            </a:extLst>
          </p:cNvPr>
          <p:cNvCxnSpPr>
            <a:cxnSpLocks/>
          </p:cNvCxnSpPr>
          <p:nvPr/>
        </p:nvCxnSpPr>
        <p:spPr bwMode="auto">
          <a:xfrm flipH="1">
            <a:off x="6237945" y="4136392"/>
            <a:ext cx="4302" cy="7853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Conector de Seta Reta 18">
            <a:extLst>
              <a:ext uri="{FF2B5EF4-FFF2-40B4-BE49-F238E27FC236}">
                <a16:creationId xmlns:a16="http://schemas.microsoft.com/office/drawing/2014/main" id="{99E398F2-1CD1-49C5-A7CE-C71BCF7EAE8C}"/>
              </a:ext>
            </a:extLst>
          </p:cNvPr>
          <p:cNvCxnSpPr>
            <a:cxnSpLocks/>
          </p:cNvCxnSpPr>
          <p:nvPr/>
        </p:nvCxnSpPr>
        <p:spPr bwMode="auto">
          <a:xfrm flipH="1">
            <a:off x="4713851" y="3332576"/>
            <a:ext cx="1220868" cy="12337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Retângulo 19">
            <a:extLst>
              <a:ext uri="{FF2B5EF4-FFF2-40B4-BE49-F238E27FC236}">
                <a16:creationId xmlns:a16="http://schemas.microsoft.com/office/drawing/2014/main" id="{A25D9596-BDD4-4F82-85DD-A10FF2DCB0B5}"/>
              </a:ext>
            </a:extLst>
          </p:cNvPr>
          <p:cNvSpPr/>
          <p:nvPr/>
        </p:nvSpPr>
        <p:spPr>
          <a:xfrm>
            <a:off x="7574179" y="4921763"/>
            <a:ext cx="851515" cy="369332"/>
          </a:xfrm>
          <a:prstGeom prst="rect">
            <a:avLst/>
          </a:prstGeom>
        </p:spPr>
        <p:txBody>
          <a:bodyPr wrap="square">
            <a:spAutoFit/>
          </a:bodyPr>
          <a:lstStyle/>
          <a:p>
            <a:r>
              <a:rPr lang="pt-BR" dirty="0"/>
              <a:t>Retina</a:t>
            </a:r>
          </a:p>
        </p:txBody>
      </p:sp>
      <p:sp>
        <p:nvSpPr>
          <p:cNvPr id="23" name="Retângulo 22">
            <a:extLst>
              <a:ext uri="{FF2B5EF4-FFF2-40B4-BE49-F238E27FC236}">
                <a16:creationId xmlns:a16="http://schemas.microsoft.com/office/drawing/2014/main" id="{4353E485-872B-4F11-8346-B9D8FF86564B}"/>
              </a:ext>
            </a:extLst>
          </p:cNvPr>
          <p:cNvSpPr/>
          <p:nvPr/>
        </p:nvSpPr>
        <p:spPr>
          <a:xfrm>
            <a:off x="3342879" y="4702898"/>
            <a:ext cx="1890261" cy="646331"/>
          </a:xfrm>
          <a:prstGeom prst="rect">
            <a:avLst/>
          </a:prstGeom>
        </p:spPr>
        <p:txBody>
          <a:bodyPr wrap="none">
            <a:spAutoFit/>
          </a:bodyPr>
          <a:lstStyle/>
          <a:p>
            <a:pPr algn="ctr"/>
            <a:r>
              <a:rPr lang="pt-BR" dirty="0"/>
              <a:t>Íris</a:t>
            </a:r>
          </a:p>
          <a:p>
            <a:pPr algn="ctr"/>
            <a:r>
              <a:rPr lang="pt-BR" dirty="0"/>
              <a:t>(parte “colorida”)</a:t>
            </a:r>
          </a:p>
        </p:txBody>
      </p:sp>
      <p:sp>
        <p:nvSpPr>
          <p:cNvPr id="24" name="Retângulo 23">
            <a:extLst>
              <a:ext uri="{FF2B5EF4-FFF2-40B4-BE49-F238E27FC236}">
                <a16:creationId xmlns:a16="http://schemas.microsoft.com/office/drawing/2014/main" id="{F415AF90-450F-4FE2-88E2-C3B6FEFF842C}"/>
              </a:ext>
            </a:extLst>
          </p:cNvPr>
          <p:cNvSpPr/>
          <p:nvPr/>
        </p:nvSpPr>
        <p:spPr>
          <a:xfrm>
            <a:off x="5829314" y="4951367"/>
            <a:ext cx="825867" cy="369332"/>
          </a:xfrm>
          <a:prstGeom prst="rect">
            <a:avLst/>
          </a:prstGeom>
        </p:spPr>
        <p:txBody>
          <a:bodyPr wrap="none">
            <a:spAutoFit/>
          </a:bodyPr>
          <a:lstStyle/>
          <a:p>
            <a:r>
              <a:rPr lang="pt-BR" dirty="0"/>
              <a:t>Pupila</a:t>
            </a:r>
          </a:p>
        </p:txBody>
      </p:sp>
      <p:sp>
        <p:nvSpPr>
          <p:cNvPr id="31" name="Retângulo 30">
            <a:extLst>
              <a:ext uri="{FF2B5EF4-FFF2-40B4-BE49-F238E27FC236}">
                <a16:creationId xmlns:a16="http://schemas.microsoft.com/office/drawing/2014/main" id="{A2FFEFC7-15EA-4FCA-9060-4582726E0D67}"/>
              </a:ext>
            </a:extLst>
          </p:cNvPr>
          <p:cNvSpPr/>
          <p:nvPr/>
        </p:nvSpPr>
        <p:spPr>
          <a:xfrm>
            <a:off x="21564" y="5602530"/>
            <a:ext cx="5467429" cy="1015663"/>
          </a:xfrm>
          <a:prstGeom prst="rect">
            <a:avLst/>
          </a:prstGeom>
        </p:spPr>
        <p:txBody>
          <a:bodyPr wrap="square">
            <a:spAutoFit/>
          </a:bodyPr>
          <a:lstStyle/>
          <a:p>
            <a:pPr marL="285750" indent="-285750">
              <a:buFont typeface="Arial" panose="020B0604020202020204" pitchFamily="34" charset="0"/>
              <a:buChar char="•"/>
            </a:pPr>
            <a:r>
              <a:rPr lang="pt-BR" sz="2000" b="1" dirty="0">
                <a:latin typeface="+mn-lt"/>
              </a:rPr>
              <a:t>Pupila</a:t>
            </a:r>
            <a:r>
              <a:rPr lang="pt-BR" sz="2000" dirty="0">
                <a:latin typeface="+mn-lt"/>
              </a:rPr>
              <a:t> → orifício que permite a entrada da luz</a:t>
            </a:r>
          </a:p>
          <a:p>
            <a:pPr marL="285750" indent="-285750">
              <a:buFont typeface="Arial" panose="020B0604020202020204" pitchFamily="34" charset="0"/>
              <a:buChar char="•"/>
            </a:pPr>
            <a:r>
              <a:rPr lang="pt-BR" sz="2000" b="1" dirty="0">
                <a:latin typeface="+mn-lt"/>
              </a:rPr>
              <a:t>Íris</a:t>
            </a:r>
            <a:r>
              <a:rPr lang="pt-BR" sz="2000" dirty="0">
                <a:latin typeface="+mn-lt"/>
              </a:rPr>
              <a:t> 	  → controla o tamanho da pupila. </a:t>
            </a:r>
          </a:p>
          <a:p>
            <a:pPr marL="285750" indent="-285750">
              <a:buFont typeface="Arial" panose="020B0604020202020204" pitchFamily="34" charset="0"/>
              <a:buChar char="•"/>
            </a:pPr>
            <a:r>
              <a:rPr lang="pt-BR" sz="2000" b="1" dirty="0">
                <a:latin typeface="+mn-lt"/>
              </a:rPr>
              <a:t>Retina</a:t>
            </a:r>
            <a:r>
              <a:rPr lang="pt-BR" sz="2000" dirty="0">
                <a:latin typeface="+mn-lt"/>
              </a:rPr>
              <a:t> → anteparo onde a imagem é projetada </a:t>
            </a:r>
          </a:p>
        </p:txBody>
      </p:sp>
      <p:sp>
        <p:nvSpPr>
          <p:cNvPr id="13" name="Retângulo 12">
            <a:extLst>
              <a:ext uri="{FF2B5EF4-FFF2-40B4-BE49-F238E27FC236}">
                <a16:creationId xmlns:a16="http://schemas.microsoft.com/office/drawing/2014/main" id="{50ADCECC-55E8-4C84-A8F9-17C715E5C606}"/>
              </a:ext>
            </a:extLst>
          </p:cNvPr>
          <p:cNvSpPr/>
          <p:nvPr/>
        </p:nvSpPr>
        <p:spPr>
          <a:xfrm>
            <a:off x="4125270" y="1149621"/>
            <a:ext cx="2832314" cy="400110"/>
          </a:xfrm>
          <a:prstGeom prst="rect">
            <a:avLst/>
          </a:prstGeom>
        </p:spPr>
        <p:txBody>
          <a:bodyPr wrap="none">
            <a:spAutoFit/>
          </a:bodyPr>
          <a:ls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pt-BR" sz="2000" dirty="0">
                <a:latin typeface="+mn-lt"/>
              </a:rPr>
              <a:t>Globo ocular simplificado</a:t>
            </a:r>
          </a:p>
        </p:txBody>
      </p:sp>
      <p:sp>
        <p:nvSpPr>
          <p:cNvPr id="17" name="Rectangle 3"/>
          <p:cNvSpPr>
            <a:spLocks noChangeArrowheads="1"/>
          </p:cNvSpPr>
          <p:nvPr/>
        </p:nvSpPr>
        <p:spPr bwMode="auto">
          <a:xfrm>
            <a:off x="189725" y="972836"/>
            <a:ext cx="2000869" cy="430887"/>
          </a:xfrm>
          <a:prstGeom prst="rect">
            <a:avLst/>
          </a:prstGeom>
          <a:noFill/>
          <a:ln w="9525">
            <a:noFill/>
            <a:miter lim="800000"/>
            <a:headEnd/>
            <a:tailEnd/>
          </a:ln>
          <a:effectLst/>
        </p:spPr>
        <p:txBody>
          <a:bodyPr wrap="none">
            <a:spAutoFit/>
          </a:bodyPr>
          <a:lstStyle/>
          <a:p>
            <a:pPr>
              <a:defRPr/>
            </a:pPr>
            <a:r>
              <a:rPr lang="pt-BR" sz="2200" b="1" dirty="0">
                <a:latin typeface="+mn-lt"/>
              </a:rPr>
              <a:t>O olho humano</a:t>
            </a:r>
          </a:p>
        </p:txBody>
      </p:sp>
      <p:pic>
        <p:nvPicPr>
          <p:cNvPr id="3" name="Imagem 2">
            <a:extLst>
              <a:ext uri="{FF2B5EF4-FFF2-40B4-BE49-F238E27FC236}">
                <a16:creationId xmlns:a16="http://schemas.microsoft.com/office/drawing/2014/main" id="{A53DA6BC-398F-9945-77B1-780356C05CF0}"/>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4" name="Conector reto 3">
            <a:extLst>
              <a:ext uri="{FF2B5EF4-FFF2-40B4-BE49-F238E27FC236}">
                <a16:creationId xmlns:a16="http://schemas.microsoft.com/office/drawing/2014/main" id="{FFC9A6CA-3EF2-0E61-B410-4D447416D429}"/>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23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988681" y="2722377"/>
            <a:ext cx="2148473" cy="430887"/>
          </a:xfrm>
          <a:prstGeom prst="rect">
            <a:avLst/>
          </a:prstGeom>
        </p:spPr>
        <p:txBody>
          <a:bodyPr wrap="none">
            <a:spAutoFit/>
          </a:bodyPr>
          <a:lstStyle/>
          <a:p>
            <a:r>
              <a:rPr lang="pt-BR" sz="2200" b="1" dirty="0">
                <a:latin typeface="Calibri" pitchFamily="34" charset="0"/>
              </a:rPr>
              <a:t>Reflexão Regular</a:t>
            </a:r>
            <a:endParaRPr lang="pt-BR" sz="2200" b="1" dirty="0"/>
          </a:p>
        </p:txBody>
      </p:sp>
      <p:sp>
        <p:nvSpPr>
          <p:cNvPr id="8" name="Retângulo 7"/>
          <p:cNvSpPr/>
          <p:nvPr/>
        </p:nvSpPr>
        <p:spPr>
          <a:xfrm>
            <a:off x="884705" y="2722378"/>
            <a:ext cx="1969835" cy="430887"/>
          </a:xfrm>
          <a:prstGeom prst="rect">
            <a:avLst/>
          </a:prstGeom>
        </p:spPr>
        <p:txBody>
          <a:bodyPr wrap="none">
            <a:spAutoFit/>
          </a:bodyPr>
          <a:lstStyle/>
          <a:p>
            <a:r>
              <a:rPr lang="pt-BR" sz="2200" b="1" dirty="0">
                <a:latin typeface="Calibri" pitchFamily="34" charset="0"/>
              </a:rPr>
              <a:t>Reflexão difusa</a:t>
            </a:r>
            <a:endParaRPr lang="pt-BR" sz="2200" b="1" dirty="0"/>
          </a:p>
        </p:txBody>
      </p:sp>
      <p:pic>
        <p:nvPicPr>
          <p:cNvPr id="9" name="Imagem 8"/>
          <p:cNvPicPr>
            <a:picLocks noChangeAspect="1"/>
          </p:cNvPicPr>
          <p:nvPr/>
        </p:nvPicPr>
        <p:blipFill>
          <a:blip r:embed="rId2"/>
          <a:stretch>
            <a:fillRect/>
          </a:stretch>
        </p:blipFill>
        <p:spPr>
          <a:xfrm>
            <a:off x="4622176" y="3153265"/>
            <a:ext cx="2977806" cy="1703114"/>
          </a:xfrm>
          <a:prstGeom prst="rect">
            <a:avLst/>
          </a:prstGeom>
        </p:spPr>
      </p:pic>
      <p:pic>
        <p:nvPicPr>
          <p:cNvPr id="10" name="Imagem 9"/>
          <p:cNvPicPr>
            <a:picLocks noChangeAspect="1"/>
          </p:cNvPicPr>
          <p:nvPr/>
        </p:nvPicPr>
        <p:blipFill>
          <a:blip r:embed="rId3"/>
          <a:stretch>
            <a:fillRect/>
          </a:stretch>
        </p:blipFill>
        <p:spPr>
          <a:xfrm>
            <a:off x="372475" y="3165398"/>
            <a:ext cx="3244244" cy="1672074"/>
          </a:xfrm>
          <a:prstGeom prst="rect">
            <a:avLst/>
          </a:prstGeom>
        </p:spPr>
      </p:pic>
      <p:sp>
        <p:nvSpPr>
          <p:cNvPr id="11" name="Retângulo 10"/>
          <p:cNvSpPr/>
          <p:nvPr/>
        </p:nvSpPr>
        <p:spPr>
          <a:xfrm>
            <a:off x="9335927" y="2722376"/>
            <a:ext cx="1275734" cy="430887"/>
          </a:xfrm>
          <a:prstGeom prst="rect">
            <a:avLst/>
          </a:prstGeom>
        </p:spPr>
        <p:txBody>
          <a:bodyPr wrap="none">
            <a:spAutoFit/>
          </a:bodyPr>
          <a:lstStyle/>
          <a:p>
            <a:r>
              <a:rPr lang="pt-BR" sz="2200" b="1" dirty="0">
                <a:latin typeface="Calibri" pitchFamily="34" charset="0"/>
              </a:rPr>
              <a:t>Absorção</a:t>
            </a:r>
            <a:endParaRPr lang="pt-BR" sz="2200" b="1" dirty="0"/>
          </a:p>
        </p:txBody>
      </p:sp>
      <p:pic>
        <p:nvPicPr>
          <p:cNvPr id="12" name="Imagem 11"/>
          <p:cNvPicPr>
            <a:picLocks noChangeAspect="1"/>
          </p:cNvPicPr>
          <p:nvPr/>
        </p:nvPicPr>
        <p:blipFill>
          <a:blip r:embed="rId4"/>
          <a:stretch>
            <a:fillRect/>
          </a:stretch>
        </p:blipFill>
        <p:spPr>
          <a:xfrm>
            <a:off x="8747340" y="3165397"/>
            <a:ext cx="3004140" cy="1725936"/>
          </a:xfrm>
          <a:prstGeom prst="rect">
            <a:avLst/>
          </a:prstGeom>
        </p:spPr>
      </p:pic>
      <p:pic>
        <p:nvPicPr>
          <p:cNvPr id="3" name="Imagem 2">
            <a:extLst>
              <a:ext uri="{FF2B5EF4-FFF2-40B4-BE49-F238E27FC236}">
                <a16:creationId xmlns:a16="http://schemas.microsoft.com/office/drawing/2014/main" id="{2BAEF899-0CD9-D623-9E1C-4F14E29DC0B0}"/>
              </a:ext>
            </a:extLst>
          </p:cNvPr>
          <p:cNvPicPr>
            <a:picLocks noChangeAspect="1"/>
          </p:cNvPicPr>
          <p:nvPr/>
        </p:nvPicPr>
        <p:blipFill>
          <a:blip r:embed="rId5"/>
          <a:stretch>
            <a:fillRect/>
          </a:stretch>
        </p:blipFill>
        <p:spPr>
          <a:xfrm>
            <a:off x="11713441" y="110813"/>
            <a:ext cx="328966" cy="401324"/>
          </a:xfrm>
          <a:prstGeom prst="rect">
            <a:avLst/>
          </a:prstGeom>
        </p:spPr>
      </p:pic>
      <p:cxnSp>
        <p:nvCxnSpPr>
          <p:cNvPr id="4" name="Conector reto 3">
            <a:extLst>
              <a:ext uri="{FF2B5EF4-FFF2-40B4-BE49-F238E27FC236}">
                <a16:creationId xmlns:a16="http://schemas.microsoft.com/office/drawing/2014/main" id="{DAD87117-9C05-B9B7-2B7A-E4BA7F9B86CF}"/>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5FFC6FB6-D1EE-5D14-0B2B-937B23BC2C4A}"/>
              </a:ext>
            </a:extLst>
          </p:cNvPr>
          <p:cNvSpPr txBox="1"/>
          <p:nvPr/>
        </p:nvSpPr>
        <p:spPr>
          <a:xfrm>
            <a:off x="237763" y="357020"/>
            <a:ext cx="3496037" cy="400110"/>
          </a:xfrm>
          <a:prstGeom prst="rect">
            <a:avLst/>
          </a:prstGeom>
          <a:solidFill>
            <a:schemeClr val="bg1"/>
          </a:solidFill>
        </p:spPr>
        <p:txBody>
          <a:bodyPr wrap="square">
            <a:spAutoFit/>
          </a:bodyPr>
          <a:lstStyle/>
          <a:p>
            <a:pPr algn="ctr"/>
            <a:r>
              <a:rPr lang="pt-BR" sz="2000" b="1" dirty="0">
                <a:latin typeface="Calibri" pitchFamily="34" charset="0"/>
              </a:rPr>
              <a:t>8. Absorção e reflexão da luz</a:t>
            </a:r>
            <a:endParaRPr lang="pt-BR" sz="2000" dirty="0"/>
          </a:p>
        </p:txBody>
      </p:sp>
    </p:spTree>
    <p:extLst>
      <p:ext uri="{BB962C8B-B14F-4D97-AF65-F5344CB8AC3E}">
        <p14:creationId xmlns:p14="http://schemas.microsoft.com/office/powerpoint/2010/main" val="410407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2"/>
          <a:stretch>
            <a:fillRect/>
          </a:stretch>
        </p:blipFill>
        <p:spPr>
          <a:xfrm>
            <a:off x="3506785" y="2268273"/>
            <a:ext cx="4095936" cy="3200291"/>
          </a:xfrm>
          <a:prstGeom prst="rect">
            <a:avLst/>
          </a:prstGeom>
        </p:spPr>
      </p:pic>
      <p:sp>
        <p:nvSpPr>
          <p:cNvPr id="16" name="Retângulo 15"/>
          <p:cNvSpPr/>
          <p:nvPr/>
        </p:nvSpPr>
        <p:spPr>
          <a:xfrm>
            <a:off x="2888953" y="3626161"/>
            <a:ext cx="1399614" cy="430887"/>
          </a:xfrm>
          <a:prstGeom prst="rect">
            <a:avLst/>
          </a:prstGeom>
        </p:spPr>
        <p:txBody>
          <a:bodyPr wrap="none">
            <a:spAutoFit/>
          </a:bodyPr>
          <a:lstStyle/>
          <a:p>
            <a:r>
              <a:rPr lang="pt-BR" altLang="pt-BR" sz="2200" dirty="0">
                <a:latin typeface="Calibri" panose="020F0502020204030204" pitchFamily="34" charset="0"/>
                <a:cs typeface="Arial" panose="020B0604020202020204" pitchFamily="34" charset="0"/>
              </a:rPr>
              <a:t>Luz branca</a:t>
            </a:r>
            <a:endParaRPr lang="pt-BR" sz="2200" dirty="0"/>
          </a:p>
        </p:txBody>
      </p:sp>
      <p:sp>
        <p:nvSpPr>
          <p:cNvPr id="17" name="Retângulo 16"/>
          <p:cNvSpPr/>
          <p:nvPr/>
        </p:nvSpPr>
        <p:spPr>
          <a:xfrm>
            <a:off x="7602721" y="2344922"/>
            <a:ext cx="1382110" cy="2462213"/>
          </a:xfrm>
          <a:prstGeom prst="rect">
            <a:avLst/>
          </a:prstGeom>
        </p:spPr>
        <p:txBody>
          <a:bodyPr wrap="none">
            <a:spAutoFit/>
          </a:bodyPr>
          <a:lstStyle/>
          <a:p>
            <a:r>
              <a:rPr lang="pt-BR" altLang="pt-BR" sz="2200" b="1" dirty="0">
                <a:latin typeface="Calibri" panose="020F0502020204030204" pitchFamily="34" charset="0"/>
                <a:cs typeface="Arial" panose="020B0604020202020204" pitchFamily="34" charset="0"/>
              </a:rPr>
              <a:t>V </a:t>
            </a:r>
            <a:r>
              <a:rPr lang="pt-BR" altLang="pt-BR" sz="2200" dirty="0" err="1">
                <a:latin typeface="Calibri" panose="020F0502020204030204" pitchFamily="34" charset="0"/>
                <a:cs typeface="Arial" panose="020B0604020202020204" pitchFamily="34" charset="0"/>
              </a:rPr>
              <a:t>ermelho</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L </a:t>
            </a:r>
            <a:r>
              <a:rPr lang="pt-BR" altLang="pt-BR" sz="2200" dirty="0" err="1">
                <a:latin typeface="Calibri" panose="020F0502020204030204" pitchFamily="34" charset="0"/>
                <a:cs typeface="Arial" panose="020B0604020202020204" pitchFamily="34" charset="0"/>
              </a:rPr>
              <a:t>aranja</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A </a:t>
            </a:r>
            <a:r>
              <a:rPr lang="pt-BR" altLang="pt-BR" sz="2200" dirty="0" err="1">
                <a:latin typeface="Calibri" panose="020F0502020204030204" pitchFamily="34" charset="0"/>
                <a:cs typeface="Arial" panose="020B0604020202020204" pitchFamily="34" charset="0"/>
              </a:rPr>
              <a:t>marelo</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V </a:t>
            </a:r>
            <a:r>
              <a:rPr lang="pt-BR" altLang="pt-BR" sz="2200" dirty="0" err="1">
                <a:latin typeface="Calibri" panose="020F0502020204030204" pitchFamily="34" charset="0"/>
                <a:cs typeface="Arial" panose="020B0604020202020204" pitchFamily="34" charset="0"/>
              </a:rPr>
              <a:t>erde</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A </a:t>
            </a:r>
            <a:r>
              <a:rPr lang="pt-BR" altLang="pt-BR" sz="2200" dirty="0" err="1">
                <a:latin typeface="Calibri" panose="020F0502020204030204" pitchFamily="34" charset="0"/>
                <a:cs typeface="Arial" panose="020B0604020202020204" pitchFamily="34" charset="0"/>
              </a:rPr>
              <a:t>zul</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A </a:t>
            </a:r>
            <a:r>
              <a:rPr lang="pt-BR" altLang="pt-BR" sz="2200" dirty="0" err="1">
                <a:latin typeface="Calibri" panose="020F0502020204030204" pitchFamily="34" charset="0"/>
                <a:cs typeface="Arial" panose="020B0604020202020204" pitchFamily="34" charset="0"/>
              </a:rPr>
              <a:t>nil</a:t>
            </a:r>
            <a:endParaRPr lang="pt-BR" altLang="pt-BR" sz="2200" dirty="0">
              <a:latin typeface="Calibri" panose="020F0502020204030204" pitchFamily="34" charset="0"/>
              <a:cs typeface="Arial" panose="020B0604020202020204" pitchFamily="34" charset="0"/>
            </a:endParaRPr>
          </a:p>
          <a:p>
            <a:r>
              <a:rPr lang="pt-BR" altLang="pt-BR" sz="2200" b="1" dirty="0">
                <a:latin typeface="Calibri" panose="020F0502020204030204" pitchFamily="34" charset="0"/>
                <a:cs typeface="Arial" panose="020B0604020202020204" pitchFamily="34" charset="0"/>
              </a:rPr>
              <a:t>V </a:t>
            </a:r>
            <a:r>
              <a:rPr lang="pt-BR" altLang="pt-BR" sz="2200" dirty="0" err="1">
                <a:latin typeface="Calibri" panose="020F0502020204030204" pitchFamily="34" charset="0"/>
                <a:cs typeface="Arial" panose="020B0604020202020204" pitchFamily="34" charset="0"/>
              </a:rPr>
              <a:t>ioleta</a:t>
            </a:r>
            <a:endParaRPr lang="pt-BR" altLang="pt-BR" sz="2200" dirty="0">
              <a:latin typeface="Calibri" panose="020F0502020204030204" pitchFamily="34" charset="0"/>
              <a:cs typeface="Arial" panose="020B0604020202020204" pitchFamily="34" charset="0"/>
            </a:endParaRPr>
          </a:p>
        </p:txBody>
      </p:sp>
      <p:pic>
        <p:nvPicPr>
          <p:cNvPr id="2" name="Imagem 1">
            <a:extLst>
              <a:ext uri="{FF2B5EF4-FFF2-40B4-BE49-F238E27FC236}">
                <a16:creationId xmlns:a16="http://schemas.microsoft.com/office/drawing/2014/main" id="{9D82649A-28E8-82AE-AABD-F8C54C6D0EB4}"/>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3" name="Conector reto 2">
            <a:extLst>
              <a:ext uri="{FF2B5EF4-FFF2-40B4-BE49-F238E27FC236}">
                <a16:creationId xmlns:a16="http://schemas.microsoft.com/office/drawing/2014/main" id="{9233C5FA-2539-8ABB-9A84-39157BCBB7BB}"/>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CC1E0624-3128-C6E2-1D28-BCC50B668496}"/>
              </a:ext>
            </a:extLst>
          </p:cNvPr>
          <p:cNvSpPr txBox="1"/>
          <p:nvPr/>
        </p:nvSpPr>
        <p:spPr>
          <a:xfrm>
            <a:off x="237763" y="357020"/>
            <a:ext cx="3648437" cy="400110"/>
          </a:xfrm>
          <a:prstGeom prst="rect">
            <a:avLst/>
          </a:prstGeom>
          <a:solidFill>
            <a:schemeClr val="bg1"/>
          </a:solidFill>
        </p:spPr>
        <p:txBody>
          <a:bodyPr wrap="square">
            <a:spAutoFit/>
          </a:bodyPr>
          <a:lstStyle/>
          <a:p>
            <a:pPr algn="ctr"/>
            <a:r>
              <a:rPr lang="pt-BR" sz="2000" b="1" dirty="0">
                <a:latin typeface="Calibri" pitchFamily="34" charset="0"/>
              </a:rPr>
              <a:t>9. Decomposição da luz branca</a:t>
            </a:r>
            <a:endParaRPr lang="pt-BR" sz="2000" dirty="0"/>
          </a:p>
        </p:txBody>
      </p:sp>
    </p:spTree>
    <p:extLst>
      <p:ext uri="{BB962C8B-B14F-4D97-AF65-F5344CB8AC3E}">
        <p14:creationId xmlns:p14="http://schemas.microsoft.com/office/powerpoint/2010/main" val="394863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18732" y="1208180"/>
            <a:ext cx="11111268" cy="1446550"/>
          </a:xfrm>
          <a:prstGeom prst="rect">
            <a:avLst/>
          </a:prstGeom>
        </p:spPr>
        <p:txBody>
          <a:bodyPr wrap="square">
            <a:spAutoFit/>
          </a:bodyPr>
          <a:lstStyle/>
          <a:p>
            <a:pPr algn="just">
              <a:defRPr/>
            </a:pPr>
            <a:r>
              <a:rPr lang="pt-BR" sz="2200" b="1" dirty="0">
                <a:latin typeface="Calibri" pitchFamily="34" charset="0"/>
              </a:rPr>
              <a:t>Óptica geométrica</a:t>
            </a:r>
            <a:r>
              <a:rPr lang="pt-BR" sz="2200" dirty="0">
                <a:latin typeface="Calibri" pitchFamily="34" charset="0"/>
              </a:rPr>
              <a:t>: estudo da conjugação de imagens por sistemas ópticos sem preocupação com a natureza da luz.</a:t>
            </a:r>
          </a:p>
          <a:p>
            <a:pPr algn="just">
              <a:defRPr/>
            </a:pPr>
            <a:endParaRPr lang="pt-BR" sz="2200" dirty="0">
              <a:latin typeface="Calibri" pitchFamily="34" charset="0"/>
            </a:endParaRPr>
          </a:p>
          <a:p>
            <a:pPr algn="just">
              <a:defRPr/>
            </a:pPr>
            <a:r>
              <a:rPr lang="pt-BR" sz="2200" b="1" dirty="0">
                <a:solidFill>
                  <a:srgbClr val="002060"/>
                </a:solidFill>
                <a:latin typeface="+mn-lt"/>
              </a:rPr>
              <a:t>Como enxergamos?</a:t>
            </a:r>
          </a:p>
        </p:txBody>
      </p:sp>
      <p:pic>
        <p:nvPicPr>
          <p:cNvPr id="3" name="Imagem 2"/>
          <p:cNvPicPr>
            <a:picLocks noChangeAspect="1"/>
          </p:cNvPicPr>
          <p:nvPr/>
        </p:nvPicPr>
        <p:blipFill>
          <a:blip r:embed="rId2"/>
          <a:stretch>
            <a:fillRect/>
          </a:stretch>
        </p:blipFill>
        <p:spPr>
          <a:xfrm>
            <a:off x="373856" y="2573791"/>
            <a:ext cx="1877786" cy="1736952"/>
          </a:xfrm>
          <a:prstGeom prst="rect">
            <a:avLst/>
          </a:prstGeom>
        </p:spPr>
      </p:pic>
      <p:pic>
        <p:nvPicPr>
          <p:cNvPr id="6" name="Imagem 5"/>
          <p:cNvPicPr>
            <a:picLocks noChangeAspect="1"/>
          </p:cNvPicPr>
          <p:nvPr/>
        </p:nvPicPr>
        <p:blipFill>
          <a:blip r:embed="rId3"/>
          <a:stretch>
            <a:fillRect/>
          </a:stretch>
        </p:blipFill>
        <p:spPr>
          <a:xfrm>
            <a:off x="6843167" y="1989746"/>
            <a:ext cx="1574910" cy="1814137"/>
          </a:xfrm>
          <a:prstGeom prst="rect">
            <a:avLst/>
          </a:prstGeom>
        </p:spPr>
      </p:pic>
      <p:pic>
        <p:nvPicPr>
          <p:cNvPr id="7" name="Imagem 6"/>
          <p:cNvPicPr>
            <a:picLocks noChangeAspect="1"/>
          </p:cNvPicPr>
          <p:nvPr/>
        </p:nvPicPr>
        <p:blipFill>
          <a:blip r:embed="rId4"/>
          <a:stretch>
            <a:fillRect/>
          </a:stretch>
        </p:blipFill>
        <p:spPr>
          <a:xfrm>
            <a:off x="3345214" y="5087590"/>
            <a:ext cx="1579483" cy="1770410"/>
          </a:xfrm>
          <a:prstGeom prst="rect">
            <a:avLst/>
          </a:prstGeom>
        </p:spPr>
      </p:pic>
      <p:cxnSp>
        <p:nvCxnSpPr>
          <p:cNvPr id="11" name="Conector reto 10"/>
          <p:cNvCxnSpPr/>
          <p:nvPr/>
        </p:nvCxnSpPr>
        <p:spPr bwMode="auto">
          <a:xfrm flipH="1">
            <a:off x="1585914" y="2896814"/>
            <a:ext cx="5443536" cy="545453"/>
          </a:xfrm>
          <a:prstGeom prst="line">
            <a:avLst/>
          </a:prstGeom>
          <a:solidFill>
            <a:schemeClr val="accent1"/>
          </a:solidFill>
          <a:ln w="66675" cap="flat" cmpd="sng" algn="ctr">
            <a:solidFill>
              <a:srgbClr val="FF0000"/>
            </a:solidFill>
            <a:prstDash val="solid"/>
            <a:round/>
            <a:headEnd type="none" w="med" len="med"/>
            <a:tailEnd type="none" w="med" len="med"/>
          </a:ln>
          <a:effectLst/>
        </p:spPr>
      </p:cxnSp>
      <p:sp>
        <p:nvSpPr>
          <p:cNvPr id="13" name="Triângulo isósceles 12"/>
          <p:cNvSpPr/>
          <p:nvPr/>
        </p:nvSpPr>
        <p:spPr bwMode="auto">
          <a:xfrm rot="15824543">
            <a:off x="3604859" y="3031847"/>
            <a:ext cx="290043" cy="374204"/>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15" name="Conector reto 14"/>
          <p:cNvCxnSpPr/>
          <p:nvPr/>
        </p:nvCxnSpPr>
        <p:spPr bwMode="auto">
          <a:xfrm flipH="1">
            <a:off x="3830348" y="3066072"/>
            <a:ext cx="3255473" cy="2184361"/>
          </a:xfrm>
          <a:prstGeom prst="line">
            <a:avLst/>
          </a:prstGeom>
          <a:solidFill>
            <a:schemeClr val="accent1"/>
          </a:solidFill>
          <a:ln w="66675" cap="flat" cmpd="sng" algn="ctr">
            <a:solidFill>
              <a:srgbClr val="FF0000"/>
            </a:solidFill>
            <a:prstDash val="solid"/>
            <a:round/>
            <a:headEnd type="none" w="med" len="med"/>
            <a:tailEnd type="none" w="med" len="med"/>
          </a:ln>
          <a:effectLst/>
        </p:spPr>
      </p:cxnSp>
      <p:sp>
        <p:nvSpPr>
          <p:cNvPr id="20" name="Triângulo isósceles 19"/>
          <p:cNvSpPr/>
          <p:nvPr/>
        </p:nvSpPr>
        <p:spPr bwMode="auto">
          <a:xfrm rot="14113332">
            <a:off x="5069607" y="4145372"/>
            <a:ext cx="319047" cy="340186"/>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26" name="Conector reto 25"/>
          <p:cNvCxnSpPr/>
          <p:nvPr/>
        </p:nvCxnSpPr>
        <p:spPr bwMode="auto">
          <a:xfrm flipH="1" flipV="1">
            <a:off x="1585914" y="3803883"/>
            <a:ext cx="2302274" cy="1446550"/>
          </a:xfrm>
          <a:prstGeom prst="line">
            <a:avLst/>
          </a:prstGeom>
          <a:solidFill>
            <a:schemeClr val="accent1"/>
          </a:solidFill>
          <a:ln w="66675" cap="flat" cmpd="sng" algn="ctr">
            <a:solidFill>
              <a:srgbClr val="FF0000"/>
            </a:solidFill>
            <a:prstDash val="solid"/>
            <a:round/>
            <a:headEnd type="none" w="med" len="med"/>
            <a:tailEnd type="none" w="med" len="med"/>
          </a:ln>
          <a:effectLst/>
        </p:spPr>
      </p:cxnSp>
      <p:sp>
        <p:nvSpPr>
          <p:cNvPr id="33" name="Triângulo isósceles 32"/>
          <p:cNvSpPr/>
          <p:nvPr/>
        </p:nvSpPr>
        <p:spPr bwMode="auto">
          <a:xfrm rot="18052849">
            <a:off x="2618716" y="4383580"/>
            <a:ext cx="290043" cy="309260"/>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2" name="CaixaDeTexto 31"/>
          <p:cNvSpPr txBox="1"/>
          <p:nvPr/>
        </p:nvSpPr>
        <p:spPr>
          <a:xfrm>
            <a:off x="8931479" y="2573791"/>
            <a:ext cx="1978926" cy="2308324"/>
          </a:xfrm>
          <a:prstGeom prst="rect">
            <a:avLst/>
          </a:prstGeom>
          <a:noFill/>
        </p:spPr>
        <p:txBody>
          <a:bodyPr wrap="square" rtlCol="0">
            <a:spAutoFit/>
          </a:bodyPr>
          <a:lstStyle/>
          <a:p>
            <a:pPr algn="ctr"/>
            <a:r>
              <a:rPr lang="pt-BR" b="1" dirty="0"/>
              <a:t>Fonte primária</a:t>
            </a:r>
          </a:p>
          <a:p>
            <a:pPr algn="ctr"/>
            <a:endParaRPr lang="pt-BR" dirty="0"/>
          </a:p>
          <a:p>
            <a:pPr algn="ctr"/>
            <a:r>
              <a:rPr lang="pt-BR" dirty="0"/>
              <a:t>(corpo luminoso)</a:t>
            </a:r>
          </a:p>
          <a:p>
            <a:pPr algn="ctr"/>
            <a:r>
              <a:rPr lang="pt-BR" dirty="0"/>
              <a:t>emite luz</a:t>
            </a:r>
          </a:p>
          <a:p>
            <a:pPr algn="ctr"/>
            <a:endParaRPr lang="pt-BR" dirty="0"/>
          </a:p>
          <a:p>
            <a:pPr marL="285750" indent="-285750">
              <a:buFont typeface="Arial" panose="020B0604020202020204" pitchFamily="34" charset="0"/>
              <a:buChar char="•"/>
            </a:pPr>
            <a:r>
              <a:rPr lang="pt-BR" dirty="0"/>
              <a:t>Lâmpadas</a:t>
            </a:r>
          </a:p>
          <a:p>
            <a:pPr marL="285750" indent="-285750">
              <a:buFont typeface="Arial" panose="020B0604020202020204" pitchFamily="34" charset="0"/>
              <a:buChar char="•"/>
            </a:pPr>
            <a:r>
              <a:rPr lang="pt-BR" dirty="0"/>
              <a:t>Estrelas (Sol)</a:t>
            </a:r>
          </a:p>
          <a:p>
            <a:pPr algn="ctr"/>
            <a:endParaRPr lang="pt-BR" dirty="0"/>
          </a:p>
        </p:txBody>
      </p:sp>
      <p:sp>
        <p:nvSpPr>
          <p:cNvPr id="35" name="CaixaDeTexto 34"/>
          <p:cNvSpPr txBox="1"/>
          <p:nvPr/>
        </p:nvSpPr>
        <p:spPr>
          <a:xfrm>
            <a:off x="5592029" y="4704457"/>
            <a:ext cx="2353260" cy="2031325"/>
          </a:xfrm>
          <a:prstGeom prst="rect">
            <a:avLst/>
          </a:prstGeom>
          <a:noFill/>
        </p:spPr>
        <p:txBody>
          <a:bodyPr wrap="square" rtlCol="0">
            <a:spAutoFit/>
          </a:bodyPr>
          <a:lstStyle/>
          <a:p>
            <a:pPr algn="ctr"/>
            <a:r>
              <a:rPr lang="pt-BR" b="1" dirty="0"/>
              <a:t>Fonte secundária</a:t>
            </a:r>
          </a:p>
          <a:p>
            <a:pPr algn="ctr"/>
            <a:endParaRPr lang="pt-BR" dirty="0"/>
          </a:p>
          <a:p>
            <a:pPr algn="ctr"/>
            <a:r>
              <a:rPr lang="pt-BR" dirty="0"/>
              <a:t>(corpo iluminado)</a:t>
            </a:r>
          </a:p>
          <a:p>
            <a:pPr algn="ctr"/>
            <a:r>
              <a:rPr lang="pt-BR" dirty="0"/>
              <a:t>reflete luz</a:t>
            </a:r>
          </a:p>
          <a:p>
            <a:pPr algn="ctr"/>
            <a:endParaRPr lang="pt-BR" dirty="0"/>
          </a:p>
          <a:p>
            <a:pPr marL="285750" indent="-285750">
              <a:buFont typeface="Arial" panose="020B0604020202020204" pitchFamily="34" charset="0"/>
              <a:buChar char="•"/>
            </a:pPr>
            <a:r>
              <a:rPr lang="pt-BR" dirty="0"/>
              <a:t>Lua e planetas</a:t>
            </a:r>
          </a:p>
          <a:p>
            <a:pPr marL="285750" indent="-285750">
              <a:buFont typeface="Arial" panose="020B0604020202020204" pitchFamily="34" charset="0"/>
              <a:buChar char="•"/>
            </a:pPr>
            <a:r>
              <a:rPr lang="pt-BR" dirty="0"/>
              <a:t>Alunos</a:t>
            </a:r>
          </a:p>
        </p:txBody>
      </p:sp>
      <p:pic>
        <p:nvPicPr>
          <p:cNvPr id="8" name="Imagem 7">
            <a:extLst>
              <a:ext uri="{FF2B5EF4-FFF2-40B4-BE49-F238E27FC236}">
                <a16:creationId xmlns:a16="http://schemas.microsoft.com/office/drawing/2014/main" id="{CD8DAE6E-759A-66CD-F3F4-957D987855DE}"/>
              </a:ext>
            </a:extLst>
          </p:cNvPr>
          <p:cNvPicPr>
            <a:picLocks noChangeAspect="1"/>
          </p:cNvPicPr>
          <p:nvPr/>
        </p:nvPicPr>
        <p:blipFill>
          <a:blip r:embed="rId5"/>
          <a:stretch>
            <a:fillRect/>
          </a:stretch>
        </p:blipFill>
        <p:spPr>
          <a:xfrm>
            <a:off x="11713441" y="110813"/>
            <a:ext cx="328966" cy="401324"/>
          </a:xfrm>
          <a:prstGeom prst="rect">
            <a:avLst/>
          </a:prstGeom>
        </p:spPr>
      </p:pic>
      <p:cxnSp>
        <p:nvCxnSpPr>
          <p:cNvPr id="9" name="Conector reto 8">
            <a:extLst>
              <a:ext uri="{FF2B5EF4-FFF2-40B4-BE49-F238E27FC236}">
                <a16:creationId xmlns:a16="http://schemas.microsoft.com/office/drawing/2014/main" id="{078598DC-A5A8-75F3-37F0-0EE216098E32}"/>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773C0F65-A3BF-2E10-0F1E-9635219E3E05}"/>
              </a:ext>
            </a:extLst>
          </p:cNvPr>
          <p:cNvSpPr txBox="1"/>
          <p:nvPr/>
        </p:nvSpPr>
        <p:spPr>
          <a:xfrm>
            <a:off x="318733" y="390828"/>
            <a:ext cx="1932910" cy="400110"/>
          </a:xfrm>
          <a:prstGeom prst="rect">
            <a:avLst/>
          </a:prstGeom>
          <a:solidFill>
            <a:schemeClr val="bg1"/>
          </a:solidFill>
        </p:spPr>
        <p:txBody>
          <a:bodyPr wrap="square">
            <a:spAutoFit/>
          </a:bodyPr>
          <a:lstStyle/>
          <a:p>
            <a:r>
              <a:rPr lang="pt-BR" sz="2000" b="1" dirty="0">
                <a:latin typeface="Calibri" pitchFamily="34" charset="0"/>
              </a:rPr>
              <a:t>1. Fontes de luz</a:t>
            </a:r>
            <a:endParaRPr lang="pt-B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isco de Newton Laboratório de ensino de Físi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18000" contrast="24000"/>
          </a:blip>
          <a:stretch>
            <a:fillRect/>
          </a:stretch>
        </p:blipFill>
        <p:spPr>
          <a:xfrm>
            <a:off x="0" y="874812"/>
            <a:ext cx="12192000" cy="5983187"/>
          </a:xfrm>
          <a:prstGeom prst="rect">
            <a:avLst/>
          </a:prstGeom>
        </p:spPr>
      </p:pic>
      <p:cxnSp>
        <p:nvCxnSpPr>
          <p:cNvPr id="3" name="Conector reto 2">
            <a:extLst>
              <a:ext uri="{FF2B5EF4-FFF2-40B4-BE49-F238E27FC236}">
                <a16:creationId xmlns:a16="http://schemas.microsoft.com/office/drawing/2014/main" id="{42EA8310-890F-8DD0-9BCA-1DC668F946B0}"/>
              </a:ext>
            </a:extLst>
          </p:cNvPr>
          <p:cNvCxnSpPr/>
          <p:nvPr/>
        </p:nvCxnSpPr>
        <p:spPr>
          <a:xfrm>
            <a:off x="-24109" y="595153"/>
            <a:ext cx="12223530"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ítulo 1">
            <a:extLst>
              <a:ext uri="{FF2B5EF4-FFF2-40B4-BE49-F238E27FC236}">
                <a16:creationId xmlns:a16="http://schemas.microsoft.com/office/drawing/2014/main" id="{107A26A0-A7EE-1EB9-0E03-F60FDE1635C4}"/>
              </a:ext>
            </a:extLst>
          </p:cNvPr>
          <p:cNvSpPr txBox="1">
            <a:spLocks/>
          </p:cNvSpPr>
          <p:nvPr/>
        </p:nvSpPr>
        <p:spPr>
          <a:xfrm>
            <a:off x="222435" y="360406"/>
            <a:ext cx="3506068" cy="461896"/>
          </a:xfrm>
          <a:prstGeom prst="rect">
            <a:avLst/>
          </a:prstGeom>
          <a:solidFill>
            <a:schemeClr val="bg1">
              <a:lumMod val="85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2200" b="1" dirty="0">
                <a:latin typeface="+mn-lt"/>
              </a:rPr>
              <a:t>Disco de Newton</a:t>
            </a:r>
          </a:p>
        </p:txBody>
      </p:sp>
    </p:spTree>
    <p:extLst>
      <p:ext uri="{BB962C8B-B14F-4D97-AF65-F5344CB8AC3E}">
        <p14:creationId xmlns:p14="http://schemas.microsoft.com/office/powerpoint/2010/main" val="243039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bo 24"/>
          <p:cNvSpPr/>
          <p:nvPr/>
        </p:nvSpPr>
        <p:spPr bwMode="auto">
          <a:xfrm>
            <a:off x="2603763" y="3245995"/>
            <a:ext cx="6705372" cy="2533726"/>
          </a:xfrm>
          <a:prstGeom prst="cube">
            <a:avLst>
              <a:gd name="adj" fmla="val 81567"/>
            </a:avLst>
          </a:prstGeom>
          <a:solidFill>
            <a:srgbClr val="92D050">
              <a:alpha val="8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6" name="Seta para Baixo 25"/>
          <p:cNvSpPr/>
          <p:nvPr/>
        </p:nvSpPr>
        <p:spPr bwMode="auto">
          <a:xfrm rot="6096416">
            <a:off x="4506953" y="2078762"/>
            <a:ext cx="429948" cy="376436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7" name="CaixaDeTexto 26"/>
          <p:cNvSpPr txBox="1"/>
          <p:nvPr/>
        </p:nvSpPr>
        <p:spPr>
          <a:xfrm>
            <a:off x="3569769" y="5386821"/>
            <a:ext cx="3043765" cy="369332"/>
          </a:xfrm>
          <a:prstGeom prst="rect">
            <a:avLst/>
          </a:prstGeom>
          <a:noFill/>
        </p:spPr>
        <p:txBody>
          <a:bodyPr wrap="square" rtlCol="0">
            <a:spAutoFit/>
          </a:bodyPr>
          <a:lstStyle/>
          <a:p>
            <a:r>
              <a:rPr lang="pt-BR" dirty="0"/>
              <a:t>A superfície reflete verde</a:t>
            </a:r>
          </a:p>
        </p:txBody>
      </p:sp>
      <p:sp>
        <p:nvSpPr>
          <p:cNvPr id="28" name="Seta para Baixo 27"/>
          <p:cNvSpPr/>
          <p:nvPr/>
        </p:nvSpPr>
        <p:spPr bwMode="auto">
          <a:xfrm rot="2697763">
            <a:off x="7117922" y="695191"/>
            <a:ext cx="429948" cy="376436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9" name="Seta para Baixo 28"/>
          <p:cNvSpPr/>
          <p:nvPr/>
        </p:nvSpPr>
        <p:spPr bwMode="auto">
          <a:xfrm rot="2697763">
            <a:off x="7270322" y="847591"/>
            <a:ext cx="429948" cy="376436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0" name="Seta para Baixo 29"/>
          <p:cNvSpPr/>
          <p:nvPr/>
        </p:nvSpPr>
        <p:spPr bwMode="auto">
          <a:xfrm rot="2697763">
            <a:off x="7422722" y="999991"/>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1" name="Seta para Baixo 30"/>
          <p:cNvSpPr/>
          <p:nvPr/>
        </p:nvSpPr>
        <p:spPr bwMode="auto">
          <a:xfrm rot="2697763">
            <a:off x="7575122" y="1152391"/>
            <a:ext cx="429948" cy="376436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2" name="Seta para Baixo 31"/>
          <p:cNvSpPr/>
          <p:nvPr/>
        </p:nvSpPr>
        <p:spPr bwMode="auto">
          <a:xfrm rot="2697763">
            <a:off x="7727522" y="1304791"/>
            <a:ext cx="429948" cy="376436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3" name="Seta para Baixo 32"/>
          <p:cNvSpPr/>
          <p:nvPr/>
        </p:nvSpPr>
        <p:spPr bwMode="auto">
          <a:xfrm rot="2697763">
            <a:off x="7879922" y="1457191"/>
            <a:ext cx="429948" cy="3764360"/>
          </a:xfrm>
          <a:prstGeom prst="downArrow">
            <a:avLst/>
          </a:prstGeom>
          <a:solidFill>
            <a:srgbClr val="FE881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4" name="Seta para Baixo 33"/>
          <p:cNvSpPr/>
          <p:nvPr/>
        </p:nvSpPr>
        <p:spPr bwMode="auto">
          <a:xfrm rot="2697763">
            <a:off x="8032322" y="1609591"/>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35" name="Picture 8">
            <a:extLst>
              <a:ext uri="{FF2B5EF4-FFF2-40B4-BE49-F238E27FC236}">
                <a16:creationId xmlns:a16="http://schemas.microsoft.com/office/drawing/2014/main" id="{A75B082E-CAC8-4D52-AE1A-9578B2FF6802}"/>
              </a:ext>
            </a:extLst>
          </p:cNvPr>
          <p:cNvPicPr>
            <a:picLocks noChangeAspect="1" noChangeArrowheads="1"/>
          </p:cNvPicPr>
          <p:nvPr/>
        </p:nvPicPr>
        <p:blipFill>
          <a:blip r:embed="rId2"/>
          <a:srcRect/>
          <a:stretch>
            <a:fillRect/>
          </a:stretch>
        </p:blipFill>
        <p:spPr bwMode="auto">
          <a:xfrm rot="2651488">
            <a:off x="932306" y="2420812"/>
            <a:ext cx="996454" cy="1227517"/>
          </a:xfrm>
          <a:prstGeom prst="rect">
            <a:avLst/>
          </a:prstGeom>
          <a:noFill/>
          <a:ln w="9525">
            <a:noFill/>
            <a:miter lim="800000"/>
            <a:headEnd/>
            <a:tailEnd/>
          </a:ln>
        </p:spPr>
      </p:pic>
      <p:sp>
        <p:nvSpPr>
          <p:cNvPr id="36" name="CaixaDeTexto 1">
            <a:extLst>
              <a:ext uri="{FF2B5EF4-FFF2-40B4-BE49-F238E27FC236}">
                <a16:creationId xmlns:a16="http://schemas.microsoft.com/office/drawing/2014/main" id="{28ED5915-E0C6-481B-AABD-F6562A98E193}"/>
              </a:ext>
            </a:extLst>
          </p:cNvPr>
          <p:cNvSpPr txBox="1">
            <a:spLocks noChangeArrowheads="1"/>
          </p:cNvSpPr>
          <p:nvPr/>
        </p:nvSpPr>
        <p:spPr bwMode="auto">
          <a:xfrm>
            <a:off x="8967441" y="1291921"/>
            <a:ext cx="2384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pt-BR" altLang="pt-BR" sz="2000" dirty="0"/>
              <a:t>Luz incidente</a:t>
            </a:r>
          </a:p>
          <a:p>
            <a:pPr algn="ctr">
              <a:spcBef>
                <a:spcPct val="0"/>
              </a:spcBef>
              <a:buNone/>
            </a:pPr>
            <a:r>
              <a:rPr lang="pt-BR" altLang="pt-BR" sz="2000" dirty="0"/>
              <a:t>(branca)</a:t>
            </a:r>
          </a:p>
        </p:txBody>
      </p:sp>
      <p:sp>
        <p:nvSpPr>
          <p:cNvPr id="37" name="CaixaDeTexto 6">
            <a:extLst>
              <a:ext uri="{FF2B5EF4-FFF2-40B4-BE49-F238E27FC236}">
                <a16:creationId xmlns:a16="http://schemas.microsoft.com/office/drawing/2014/main" id="{BE95E8E9-7A75-4072-867D-46BAD8AFAE7C}"/>
              </a:ext>
            </a:extLst>
          </p:cNvPr>
          <p:cNvSpPr txBox="1">
            <a:spLocks noChangeArrowheads="1"/>
          </p:cNvSpPr>
          <p:nvPr/>
        </p:nvSpPr>
        <p:spPr bwMode="auto">
          <a:xfrm>
            <a:off x="575184" y="4316926"/>
            <a:ext cx="2103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pt-BR" sz="2000" dirty="0"/>
              <a:t>Luz Refletida</a:t>
            </a:r>
          </a:p>
          <a:p>
            <a:pPr algn="ctr">
              <a:spcBef>
                <a:spcPct val="0"/>
              </a:spcBef>
              <a:buFontTx/>
              <a:buNone/>
            </a:pPr>
            <a:r>
              <a:rPr lang="pt-BR" altLang="pt-BR" sz="2000" dirty="0"/>
              <a:t>(verde)</a:t>
            </a:r>
          </a:p>
        </p:txBody>
      </p:sp>
      <p:sp>
        <p:nvSpPr>
          <p:cNvPr id="38" name="Texto Explicativo em Nuvem 37"/>
          <p:cNvSpPr/>
          <p:nvPr/>
        </p:nvSpPr>
        <p:spPr bwMode="auto">
          <a:xfrm>
            <a:off x="1467427" y="1241336"/>
            <a:ext cx="2422201" cy="1323995"/>
          </a:xfrm>
          <a:prstGeom prst="cloudCallout">
            <a:avLst>
              <a:gd name="adj1" fmla="val -25469"/>
              <a:gd name="adj2" fmla="val 91579"/>
            </a:avLst>
          </a:prstGeom>
          <a:solidFill>
            <a:srgbClr val="B4DF8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a:ln>
                  <a:noFill/>
                </a:ln>
                <a:solidFill>
                  <a:schemeClr val="tx1"/>
                </a:solidFill>
                <a:effectLst/>
                <a:latin typeface="Arial" charset="0"/>
                <a:cs typeface="Arial" charset="0"/>
              </a:rPr>
              <a:t>A superfície</a:t>
            </a:r>
            <a:r>
              <a:rPr kumimoji="0" lang="pt-BR" sz="1800" b="0" i="0" u="none" strike="noStrike" cap="none" normalizeH="0" dirty="0">
                <a:ln>
                  <a:noFill/>
                </a:ln>
                <a:solidFill>
                  <a:schemeClr val="tx1"/>
                </a:solidFill>
                <a:effectLst/>
                <a:latin typeface="Arial" charset="0"/>
                <a:cs typeface="Arial" charset="0"/>
              </a:rPr>
              <a:t> aparenta ser verde</a:t>
            </a:r>
            <a:endParaRPr kumimoji="0" lang="pt-BR" sz="1800" b="0" i="0" u="none" strike="noStrike" cap="none" normalizeH="0" baseline="0" dirty="0">
              <a:ln>
                <a:noFill/>
              </a:ln>
              <a:solidFill>
                <a:schemeClr val="tx1"/>
              </a:solidFill>
              <a:effectLst/>
              <a:latin typeface="Arial" charset="0"/>
              <a:cs typeface="Arial" charset="0"/>
            </a:endParaRPr>
          </a:p>
        </p:txBody>
      </p:sp>
      <p:sp>
        <p:nvSpPr>
          <p:cNvPr id="39" name="Rectangle 3">
            <a:extLst>
              <a:ext uri="{FF2B5EF4-FFF2-40B4-BE49-F238E27FC236}">
                <a16:creationId xmlns:a16="http://schemas.microsoft.com/office/drawing/2014/main" id="{F0426E99-8DE8-42A2-8CDA-12A8B1B3C321}"/>
              </a:ext>
            </a:extLst>
          </p:cNvPr>
          <p:cNvSpPr txBox="1">
            <a:spLocks noChangeArrowheads="1"/>
          </p:cNvSpPr>
          <p:nvPr/>
        </p:nvSpPr>
        <p:spPr bwMode="auto">
          <a:xfrm>
            <a:off x="644431" y="6233297"/>
            <a:ext cx="10887767" cy="4151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defRPr>
            </a:lvl5pPr>
            <a:lvl6pPr marL="2514600" indent="-228600" algn="l" rtl="0" eaLnBrk="0" fontAlgn="base" hangingPunct="0">
              <a:lnSpc>
                <a:spcPct val="90000"/>
              </a:lnSpc>
              <a:spcBef>
                <a:spcPts val="500"/>
              </a:spcBef>
              <a:spcAft>
                <a:spcPct val="0"/>
              </a:spcAft>
              <a:buFont typeface="Arial" charset="0"/>
              <a:buChar char="•"/>
              <a:defRPr>
                <a:solidFill>
                  <a:schemeClr val="tx1"/>
                </a:solidFill>
                <a:latin typeface="+mn-lt"/>
              </a:defRPr>
            </a:lvl6pPr>
            <a:lvl7pPr marL="2971800" indent="-228600" algn="l" rtl="0" eaLnBrk="0" fontAlgn="base" hangingPunct="0">
              <a:lnSpc>
                <a:spcPct val="90000"/>
              </a:lnSpc>
              <a:spcBef>
                <a:spcPts val="500"/>
              </a:spcBef>
              <a:spcAft>
                <a:spcPct val="0"/>
              </a:spcAft>
              <a:buFont typeface="Arial" charset="0"/>
              <a:buChar char="•"/>
              <a:defRPr>
                <a:solidFill>
                  <a:schemeClr val="tx1"/>
                </a:solidFill>
                <a:latin typeface="+mn-lt"/>
              </a:defRPr>
            </a:lvl7pPr>
            <a:lvl8pPr marL="3429000" indent="-228600" algn="l" rtl="0" eaLnBrk="0" fontAlgn="base" hangingPunct="0">
              <a:lnSpc>
                <a:spcPct val="90000"/>
              </a:lnSpc>
              <a:spcBef>
                <a:spcPts val="500"/>
              </a:spcBef>
              <a:spcAft>
                <a:spcPct val="0"/>
              </a:spcAft>
              <a:buFont typeface="Arial" charset="0"/>
              <a:buChar char="•"/>
              <a:defRPr>
                <a:solidFill>
                  <a:schemeClr val="tx1"/>
                </a:solidFill>
                <a:latin typeface="+mn-lt"/>
              </a:defRPr>
            </a:lvl8pPr>
            <a:lvl9pPr marL="3886200" indent="-228600" algn="l" rtl="0" eaLnBrk="0" fontAlgn="base" hangingPunct="0">
              <a:lnSpc>
                <a:spcPct val="90000"/>
              </a:lnSpc>
              <a:spcBef>
                <a:spcPts val="500"/>
              </a:spcBef>
              <a:spcAft>
                <a:spcPct val="0"/>
              </a:spcAft>
              <a:buFont typeface="Arial" charset="0"/>
              <a:buChar char="•"/>
              <a:defRPr>
                <a:solidFill>
                  <a:schemeClr val="tx1"/>
                </a:solidFill>
                <a:latin typeface="+mn-lt"/>
              </a:defRPr>
            </a:lvl9pPr>
          </a:lstStyle>
          <a:p>
            <a:pPr algn="just" eaLnBrk="1" hangingPunct="1"/>
            <a:r>
              <a:rPr lang="pt-BR" altLang="pt-BR" sz="2200" b="1" u="sng" kern="0" dirty="0">
                <a:latin typeface="Calibri" panose="020F0502020204030204" pitchFamily="34" charset="0"/>
                <a:cs typeface="Arial" panose="020B0604020202020204" pitchFamily="34" charset="0"/>
              </a:rPr>
              <a:t>Reflexão seletiva</a:t>
            </a:r>
            <a:r>
              <a:rPr lang="pt-BR" altLang="pt-BR" sz="2200" b="1" kern="0" dirty="0">
                <a:latin typeface="Calibri" panose="020F0502020204030204" pitchFamily="34" charset="0"/>
                <a:cs typeface="Arial" panose="020B0604020202020204" pitchFamily="34" charset="0"/>
              </a:rPr>
              <a:t>:</a:t>
            </a:r>
            <a:r>
              <a:rPr lang="pt-BR" altLang="pt-BR" sz="2200" kern="0" dirty="0">
                <a:latin typeface="Calibri" panose="020F0502020204030204" pitchFamily="34" charset="0"/>
                <a:cs typeface="Arial" panose="020B0604020202020204" pitchFamily="34" charset="0"/>
              </a:rPr>
              <a:t> um objeto aparenta a cor X porque reflete a cor X (e absorve as demais)</a:t>
            </a:r>
          </a:p>
        </p:txBody>
      </p:sp>
      <p:pic>
        <p:nvPicPr>
          <p:cNvPr id="3" name="Imagem 2">
            <a:extLst>
              <a:ext uri="{FF2B5EF4-FFF2-40B4-BE49-F238E27FC236}">
                <a16:creationId xmlns:a16="http://schemas.microsoft.com/office/drawing/2014/main" id="{E2D19FB6-5A31-AB2F-1D11-7384E73110E9}"/>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4" name="Conector reto 3">
            <a:extLst>
              <a:ext uri="{FF2B5EF4-FFF2-40B4-BE49-F238E27FC236}">
                <a16:creationId xmlns:a16="http://schemas.microsoft.com/office/drawing/2014/main" id="{CC2B4593-4943-65F7-9A49-5A87C56EBFB6}"/>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5F2922FA-EB3D-5A6E-C240-3138A0E347B8}"/>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spTree>
    <p:extLst>
      <p:ext uri="{BB962C8B-B14F-4D97-AF65-F5344CB8AC3E}">
        <p14:creationId xmlns:p14="http://schemas.microsoft.com/office/powerpoint/2010/main" val="212917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1" grpId="0" animBg="1"/>
      <p:bldP spid="32" grpId="0" animBg="1"/>
      <p:bldP spid="33" grpId="0" animBg="1"/>
      <p:bldP spid="34" grpId="0" animBg="1"/>
      <p:bldP spid="36" grpId="0"/>
      <p:bldP spid="37"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bo 55"/>
          <p:cNvSpPr/>
          <p:nvPr/>
        </p:nvSpPr>
        <p:spPr bwMode="auto">
          <a:xfrm>
            <a:off x="2944618" y="3704562"/>
            <a:ext cx="6705372" cy="2533726"/>
          </a:xfrm>
          <a:prstGeom prst="cube">
            <a:avLst>
              <a:gd name="adj" fmla="val 815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7" name="Seta para Baixo 56"/>
          <p:cNvSpPr/>
          <p:nvPr/>
        </p:nvSpPr>
        <p:spPr bwMode="auto">
          <a:xfrm rot="6096416">
            <a:off x="4390608" y="2080129"/>
            <a:ext cx="429948" cy="376436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8" name="Seta para Baixo 57"/>
          <p:cNvSpPr/>
          <p:nvPr/>
        </p:nvSpPr>
        <p:spPr bwMode="auto">
          <a:xfrm rot="6096416">
            <a:off x="4543008" y="2232529"/>
            <a:ext cx="429948" cy="376436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9" name="Seta para Baixo 58"/>
          <p:cNvSpPr/>
          <p:nvPr/>
        </p:nvSpPr>
        <p:spPr bwMode="auto">
          <a:xfrm rot="6096416">
            <a:off x="4695408" y="2384929"/>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0" name="Seta para Baixo 59"/>
          <p:cNvSpPr/>
          <p:nvPr/>
        </p:nvSpPr>
        <p:spPr bwMode="auto">
          <a:xfrm rot="6096416">
            <a:off x="4847808" y="2537329"/>
            <a:ext cx="429948" cy="376436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1" name="Seta para Baixo 60"/>
          <p:cNvSpPr/>
          <p:nvPr/>
        </p:nvSpPr>
        <p:spPr bwMode="auto">
          <a:xfrm rot="6096416">
            <a:off x="5000208" y="2689729"/>
            <a:ext cx="429948" cy="376436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2" name="Seta para Baixo 61"/>
          <p:cNvSpPr/>
          <p:nvPr/>
        </p:nvSpPr>
        <p:spPr bwMode="auto">
          <a:xfrm rot="6096416">
            <a:off x="5152608" y="2842129"/>
            <a:ext cx="429948" cy="3764360"/>
          </a:xfrm>
          <a:prstGeom prst="downArrow">
            <a:avLst/>
          </a:prstGeom>
          <a:solidFill>
            <a:srgbClr val="FE881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3" name="Seta para Baixo 62"/>
          <p:cNvSpPr/>
          <p:nvPr/>
        </p:nvSpPr>
        <p:spPr bwMode="auto">
          <a:xfrm rot="6096416">
            <a:off x="5305008" y="2994529"/>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4" name="CaixaDeTexto 63"/>
          <p:cNvSpPr txBox="1"/>
          <p:nvPr/>
        </p:nvSpPr>
        <p:spPr>
          <a:xfrm>
            <a:off x="3452641" y="5839913"/>
            <a:ext cx="4010297" cy="369332"/>
          </a:xfrm>
          <a:prstGeom prst="rect">
            <a:avLst/>
          </a:prstGeom>
          <a:noFill/>
        </p:spPr>
        <p:txBody>
          <a:bodyPr wrap="square" rtlCol="0">
            <a:spAutoFit/>
          </a:bodyPr>
          <a:lstStyle/>
          <a:p>
            <a:r>
              <a:rPr lang="pt-BR" dirty="0"/>
              <a:t>A superfície reflete todas as cores</a:t>
            </a:r>
          </a:p>
        </p:txBody>
      </p:sp>
      <p:sp>
        <p:nvSpPr>
          <p:cNvPr id="65" name="Seta para Baixo 64"/>
          <p:cNvSpPr/>
          <p:nvPr/>
        </p:nvSpPr>
        <p:spPr bwMode="auto">
          <a:xfrm rot="2697763">
            <a:off x="7458777" y="1153758"/>
            <a:ext cx="429948" cy="376436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6" name="Seta para Baixo 65"/>
          <p:cNvSpPr/>
          <p:nvPr/>
        </p:nvSpPr>
        <p:spPr bwMode="auto">
          <a:xfrm rot="2697763">
            <a:off x="7611177" y="1306158"/>
            <a:ext cx="429948" cy="376436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7" name="Seta para Baixo 66"/>
          <p:cNvSpPr/>
          <p:nvPr/>
        </p:nvSpPr>
        <p:spPr bwMode="auto">
          <a:xfrm rot="2697763">
            <a:off x="7763577" y="1458558"/>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8" name="Seta para Baixo 67"/>
          <p:cNvSpPr/>
          <p:nvPr/>
        </p:nvSpPr>
        <p:spPr bwMode="auto">
          <a:xfrm rot="2697763">
            <a:off x="7915977" y="1610958"/>
            <a:ext cx="429948" cy="376436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9" name="Seta para Baixo 68"/>
          <p:cNvSpPr/>
          <p:nvPr/>
        </p:nvSpPr>
        <p:spPr bwMode="auto">
          <a:xfrm rot="2697763">
            <a:off x="8068377" y="1763358"/>
            <a:ext cx="429948" cy="376436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70" name="Seta para Baixo 69"/>
          <p:cNvSpPr/>
          <p:nvPr/>
        </p:nvSpPr>
        <p:spPr bwMode="auto">
          <a:xfrm rot="2697763">
            <a:off x="8220777" y="1915758"/>
            <a:ext cx="429948" cy="3764360"/>
          </a:xfrm>
          <a:prstGeom prst="downArrow">
            <a:avLst/>
          </a:prstGeom>
          <a:solidFill>
            <a:srgbClr val="FE881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71" name="Seta para Baixo 70"/>
          <p:cNvSpPr/>
          <p:nvPr/>
        </p:nvSpPr>
        <p:spPr bwMode="auto">
          <a:xfrm rot="2697763">
            <a:off x="8373177" y="2068158"/>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72" name="Picture 8">
            <a:extLst>
              <a:ext uri="{FF2B5EF4-FFF2-40B4-BE49-F238E27FC236}">
                <a16:creationId xmlns:a16="http://schemas.microsoft.com/office/drawing/2014/main" id="{A75B082E-CAC8-4D52-AE1A-9578B2FF6802}"/>
              </a:ext>
            </a:extLst>
          </p:cNvPr>
          <p:cNvPicPr>
            <a:picLocks noChangeAspect="1" noChangeArrowheads="1"/>
          </p:cNvPicPr>
          <p:nvPr/>
        </p:nvPicPr>
        <p:blipFill>
          <a:blip r:embed="rId2"/>
          <a:srcRect/>
          <a:stretch>
            <a:fillRect/>
          </a:stretch>
        </p:blipFill>
        <p:spPr bwMode="auto">
          <a:xfrm rot="2651488">
            <a:off x="1273161" y="2879379"/>
            <a:ext cx="996454" cy="1227517"/>
          </a:xfrm>
          <a:prstGeom prst="rect">
            <a:avLst/>
          </a:prstGeom>
          <a:noFill/>
          <a:ln w="9525">
            <a:noFill/>
            <a:miter lim="800000"/>
            <a:headEnd/>
            <a:tailEnd/>
          </a:ln>
        </p:spPr>
      </p:pic>
      <p:sp>
        <p:nvSpPr>
          <p:cNvPr id="73" name="CaixaDeTexto 1">
            <a:extLst>
              <a:ext uri="{FF2B5EF4-FFF2-40B4-BE49-F238E27FC236}">
                <a16:creationId xmlns:a16="http://schemas.microsoft.com/office/drawing/2014/main" id="{28ED5915-E0C6-481B-AABD-F6562A98E193}"/>
              </a:ext>
            </a:extLst>
          </p:cNvPr>
          <p:cNvSpPr txBox="1">
            <a:spLocks noChangeArrowheads="1"/>
          </p:cNvSpPr>
          <p:nvPr/>
        </p:nvSpPr>
        <p:spPr bwMode="auto">
          <a:xfrm>
            <a:off x="8997439" y="1591035"/>
            <a:ext cx="2384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pt-BR" altLang="pt-BR" sz="2000" dirty="0"/>
              <a:t>Luz incidente</a:t>
            </a:r>
          </a:p>
          <a:p>
            <a:pPr algn="ctr">
              <a:spcBef>
                <a:spcPct val="0"/>
              </a:spcBef>
              <a:buNone/>
            </a:pPr>
            <a:r>
              <a:rPr lang="pt-BR" altLang="pt-BR" sz="2000" dirty="0"/>
              <a:t>(branca)</a:t>
            </a:r>
          </a:p>
        </p:txBody>
      </p:sp>
      <p:sp>
        <p:nvSpPr>
          <p:cNvPr id="74" name="CaixaDeTexto 6">
            <a:extLst>
              <a:ext uri="{FF2B5EF4-FFF2-40B4-BE49-F238E27FC236}">
                <a16:creationId xmlns:a16="http://schemas.microsoft.com/office/drawing/2014/main" id="{BE95E8E9-7A75-4072-867D-46BAD8AFAE7C}"/>
              </a:ext>
            </a:extLst>
          </p:cNvPr>
          <p:cNvSpPr txBox="1">
            <a:spLocks noChangeArrowheads="1"/>
          </p:cNvSpPr>
          <p:nvPr/>
        </p:nvSpPr>
        <p:spPr bwMode="auto">
          <a:xfrm>
            <a:off x="916039" y="4775493"/>
            <a:ext cx="2103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pt-BR" sz="2000" dirty="0"/>
              <a:t>Luz Refletida</a:t>
            </a:r>
          </a:p>
          <a:p>
            <a:pPr algn="ctr">
              <a:spcBef>
                <a:spcPct val="0"/>
              </a:spcBef>
              <a:buFontTx/>
              <a:buNone/>
            </a:pPr>
            <a:r>
              <a:rPr lang="pt-BR" altLang="pt-BR" sz="2000" dirty="0"/>
              <a:t>(branca)</a:t>
            </a:r>
          </a:p>
        </p:txBody>
      </p:sp>
      <p:sp>
        <p:nvSpPr>
          <p:cNvPr id="75" name="Texto Explicativo em Nuvem 74"/>
          <p:cNvSpPr/>
          <p:nvPr/>
        </p:nvSpPr>
        <p:spPr bwMode="auto">
          <a:xfrm>
            <a:off x="1808282" y="1699903"/>
            <a:ext cx="2422201" cy="1323995"/>
          </a:xfrm>
          <a:prstGeom prst="cloudCallout">
            <a:avLst>
              <a:gd name="adj1" fmla="val -23482"/>
              <a:gd name="adj2" fmla="val 7825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a:ln>
                  <a:noFill/>
                </a:ln>
                <a:solidFill>
                  <a:schemeClr val="tx1"/>
                </a:solidFill>
                <a:effectLst/>
                <a:latin typeface="Arial" charset="0"/>
                <a:cs typeface="Arial" charset="0"/>
              </a:rPr>
              <a:t>A superfície</a:t>
            </a:r>
            <a:r>
              <a:rPr kumimoji="0" lang="pt-BR" sz="1800" b="0" i="0" u="none" strike="noStrike" cap="none" normalizeH="0" dirty="0">
                <a:ln>
                  <a:noFill/>
                </a:ln>
                <a:solidFill>
                  <a:schemeClr val="tx1"/>
                </a:solidFill>
                <a:effectLst/>
                <a:latin typeface="Arial" charset="0"/>
                <a:cs typeface="Arial" charset="0"/>
              </a:rPr>
              <a:t> aparenta ser branca</a:t>
            </a:r>
            <a:endParaRPr kumimoji="0" lang="pt-BR" sz="1800" b="0" i="0" u="none" strike="noStrike" cap="none" normalizeH="0" baseline="0" dirty="0">
              <a:ln>
                <a:noFill/>
              </a:ln>
              <a:solidFill>
                <a:schemeClr val="tx1"/>
              </a:solidFill>
              <a:effectLst/>
              <a:latin typeface="Arial" charset="0"/>
              <a:cs typeface="Arial" charset="0"/>
            </a:endParaRPr>
          </a:p>
        </p:txBody>
      </p:sp>
      <p:pic>
        <p:nvPicPr>
          <p:cNvPr id="5" name="Imagem 4">
            <a:extLst>
              <a:ext uri="{FF2B5EF4-FFF2-40B4-BE49-F238E27FC236}">
                <a16:creationId xmlns:a16="http://schemas.microsoft.com/office/drawing/2014/main" id="{5B23E3EC-277B-1342-06EC-2D984E3DE93D}"/>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53B11923-E258-5337-5930-F2EA093FB7E1}"/>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30495DD0-3784-BB78-F1F3-010C56564686}"/>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spTree>
    <p:extLst>
      <p:ext uri="{BB962C8B-B14F-4D97-AF65-F5344CB8AC3E}">
        <p14:creationId xmlns:p14="http://schemas.microsoft.com/office/powerpoint/2010/main" val="31172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73" grpId="0"/>
      <p:bldP spid="74" grpId="0"/>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bo 55"/>
          <p:cNvSpPr/>
          <p:nvPr/>
        </p:nvSpPr>
        <p:spPr bwMode="auto">
          <a:xfrm>
            <a:off x="2944618" y="3704562"/>
            <a:ext cx="6705372" cy="2533726"/>
          </a:xfrm>
          <a:prstGeom prst="cube">
            <a:avLst>
              <a:gd name="adj" fmla="val 815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3" name="Seta para Baixo 62"/>
          <p:cNvSpPr/>
          <p:nvPr/>
        </p:nvSpPr>
        <p:spPr bwMode="auto">
          <a:xfrm rot="6096416">
            <a:off x="5305008" y="2994529"/>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4" name="CaixaDeTexto 63"/>
          <p:cNvSpPr txBox="1"/>
          <p:nvPr/>
        </p:nvSpPr>
        <p:spPr>
          <a:xfrm>
            <a:off x="3452641" y="5839913"/>
            <a:ext cx="4010297" cy="369332"/>
          </a:xfrm>
          <a:prstGeom prst="rect">
            <a:avLst/>
          </a:prstGeom>
          <a:noFill/>
        </p:spPr>
        <p:txBody>
          <a:bodyPr wrap="square" rtlCol="0">
            <a:spAutoFit/>
          </a:bodyPr>
          <a:lstStyle/>
          <a:p>
            <a:r>
              <a:rPr lang="pt-BR" dirty="0"/>
              <a:t>A superfície reflete todas as cores</a:t>
            </a:r>
          </a:p>
        </p:txBody>
      </p:sp>
      <p:sp>
        <p:nvSpPr>
          <p:cNvPr id="71" name="Seta para Baixo 70"/>
          <p:cNvSpPr/>
          <p:nvPr/>
        </p:nvSpPr>
        <p:spPr bwMode="auto">
          <a:xfrm rot="2697763">
            <a:off x="8373177" y="2068158"/>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72" name="Picture 8">
            <a:extLst>
              <a:ext uri="{FF2B5EF4-FFF2-40B4-BE49-F238E27FC236}">
                <a16:creationId xmlns:a16="http://schemas.microsoft.com/office/drawing/2014/main" id="{A75B082E-CAC8-4D52-AE1A-9578B2FF6802}"/>
              </a:ext>
            </a:extLst>
          </p:cNvPr>
          <p:cNvPicPr>
            <a:picLocks noChangeAspect="1" noChangeArrowheads="1"/>
          </p:cNvPicPr>
          <p:nvPr/>
        </p:nvPicPr>
        <p:blipFill>
          <a:blip r:embed="rId2"/>
          <a:srcRect/>
          <a:stretch>
            <a:fillRect/>
          </a:stretch>
        </p:blipFill>
        <p:spPr bwMode="auto">
          <a:xfrm rot="2651488">
            <a:off x="1273161" y="2879379"/>
            <a:ext cx="996454" cy="1227517"/>
          </a:xfrm>
          <a:prstGeom prst="rect">
            <a:avLst/>
          </a:prstGeom>
          <a:noFill/>
          <a:ln w="9525">
            <a:noFill/>
            <a:miter lim="800000"/>
            <a:headEnd/>
            <a:tailEnd/>
          </a:ln>
        </p:spPr>
      </p:pic>
      <p:sp>
        <p:nvSpPr>
          <p:cNvPr id="73" name="CaixaDeTexto 1">
            <a:extLst>
              <a:ext uri="{FF2B5EF4-FFF2-40B4-BE49-F238E27FC236}">
                <a16:creationId xmlns:a16="http://schemas.microsoft.com/office/drawing/2014/main" id="{28ED5915-E0C6-481B-AABD-F6562A98E193}"/>
              </a:ext>
            </a:extLst>
          </p:cNvPr>
          <p:cNvSpPr txBox="1">
            <a:spLocks noChangeArrowheads="1"/>
          </p:cNvSpPr>
          <p:nvPr/>
        </p:nvSpPr>
        <p:spPr bwMode="auto">
          <a:xfrm>
            <a:off x="8997439" y="1591035"/>
            <a:ext cx="2384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pt-BR" altLang="pt-BR" sz="2000" dirty="0"/>
              <a:t>Luz incidente</a:t>
            </a:r>
          </a:p>
          <a:p>
            <a:pPr algn="ctr">
              <a:spcBef>
                <a:spcPct val="0"/>
              </a:spcBef>
              <a:buNone/>
            </a:pPr>
            <a:r>
              <a:rPr lang="pt-BR" altLang="pt-BR" sz="2000" dirty="0"/>
              <a:t>(vermelha)</a:t>
            </a:r>
          </a:p>
        </p:txBody>
      </p:sp>
      <p:sp>
        <p:nvSpPr>
          <p:cNvPr id="74" name="CaixaDeTexto 6">
            <a:extLst>
              <a:ext uri="{FF2B5EF4-FFF2-40B4-BE49-F238E27FC236}">
                <a16:creationId xmlns:a16="http://schemas.microsoft.com/office/drawing/2014/main" id="{BE95E8E9-7A75-4072-867D-46BAD8AFAE7C}"/>
              </a:ext>
            </a:extLst>
          </p:cNvPr>
          <p:cNvSpPr txBox="1">
            <a:spLocks noChangeArrowheads="1"/>
          </p:cNvSpPr>
          <p:nvPr/>
        </p:nvSpPr>
        <p:spPr bwMode="auto">
          <a:xfrm>
            <a:off x="916039" y="4775493"/>
            <a:ext cx="2103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pt-BR" sz="2000" dirty="0"/>
              <a:t>Luz Refletida</a:t>
            </a:r>
          </a:p>
          <a:p>
            <a:pPr algn="ctr">
              <a:spcBef>
                <a:spcPct val="0"/>
              </a:spcBef>
              <a:buFontTx/>
              <a:buNone/>
            </a:pPr>
            <a:r>
              <a:rPr lang="pt-BR" altLang="pt-BR" sz="2000" dirty="0"/>
              <a:t>(vermelha)</a:t>
            </a:r>
          </a:p>
        </p:txBody>
      </p:sp>
      <p:sp>
        <p:nvSpPr>
          <p:cNvPr id="75" name="Texto Explicativo em Nuvem 74"/>
          <p:cNvSpPr/>
          <p:nvPr/>
        </p:nvSpPr>
        <p:spPr bwMode="auto">
          <a:xfrm>
            <a:off x="1808282" y="1699903"/>
            <a:ext cx="2422201" cy="1323995"/>
          </a:xfrm>
          <a:prstGeom prst="cloudCallout">
            <a:avLst>
              <a:gd name="adj1" fmla="val -23482"/>
              <a:gd name="adj2" fmla="val 78251"/>
            </a:avLst>
          </a:prstGeom>
          <a:solidFill>
            <a:srgbClr val="FF330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a:ln>
                  <a:noFill/>
                </a:ln>
                <a:solidFill>
                  <a:schemeClr val="tx1"/>
                </a:solidFill>
                <a:effectLst/>
                <a:latin typeface="Arial" charset="0"/>
                <a:cs typeface="Arial" charset="0"/>
              </a:rPr>
              <a:t>A superfície</a:t>
            </a:r>
            <a:r>
              <a:rPr kumimoji="0" lang="pt-BR" sz="1800" b="0" i="0" u="none" strike="noStrike" cap="none" normalizeH="0" dirty="0">
                <a:ln>
                  <a:noFill/>
                </a:ln>
                <a:solidFill>
                  <a:schemeClr val="tx1"/>
                </a:solidFill>
                <a:effectLst/>
                <a:latin typeface="Arial" charset="0"/>
                <a:cs typeface="Arial" charset="0"/>
              </a:rPr>
              <a:t> aparenta ser vermelha</a:t>
            </a:r>
            <a:endParaRPr kumimoji="0" lang="pt-BR" sz="1800" b="0" i="0" u="none" strike="noStrike" cap="none" normalizeH="0" baseline="0" dirty="0">
              <a:ln>
                <a:noFill/>
              </a:ln>
              <a:solidFill>
                <a:schemeClr val="tx1"/>
              </a:solidFill>
              <a:effectLst/>
              <a:latin typeface="Arial" charset="0"/>
              <a:cs typeface="Arial" charset="0"/>
            </a:endParaRPr>
          </a:p>
        </p:txBody>
      </p:sp>
      <p:pic>
        <p:nvPicPr>
          <p:cNvPr id="5" name="Imagem 4">
            <a:extLst>
              <a:ext uri="{FF2B5EF4-FFF2-40B4-BE49-F238E27FC236}">
                <a16:creationId xmlns:a16="http://schemas.microsoft.com/office/drawing/2014/main" id="{EC2C04F7-5605-F46B-E3F1-A57AB21A3179}"/>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989CAFFF-7CDE-1ABA-05A1-78A3AAAA37F1}"/>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D0995401-3F59-8538-F7D2-57AB6FCAD426}"/>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spTree>
    <p:extLst>
      <p:ext uri="{BB962C8B-B14F-4D97-AF65-F5344CB8AC3E}">
        <p14:creationId xmlns:p14="http://schemas.microsoft.com/office/powerpoint/2010/main" val="151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1" grpId="0" animBg="1"/>
      <p:bldP spid="73" grpId="0"/>
      <p:bldP spid="74" grpId="0"/>
      <p:bldP spid="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bo 55"/>
          <p:cNvSpPr/>
          <p:nvPr/>
        </p:nvSpPr>
        <p:spPr bwMode="auto">
          <a:xfrm>
            <a:off x="2944618" y="3704562"/>
            <a:ext cx="6705372" cy="2533726"/>
          </a:xfrm>
          <a:prstGeom prst="cube">
            <a:avLst>
              <a:gd name="adj" fmla="val 815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3" name="Seta para Baixo 62"/>
          <p:cNvSpPr/>
          <p:nvPr/>
        </p:nvSpPr>
        <p:spPr bwMode="auto">
          <a:xfrm rot="6096416">
            <a:off x="5305008" y="2994529"/>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64" name="CaixaDeTexto 63"/>
          <p:cNvSpPr txBox="1"/>
          <p:nvPr/>
        </p:nvSpPr>
        <p:spPr>
          <a:xfrm>
            <a:off x="3452641" y="5839913"/>
            <a:ext cx="4010297" cy="369332"/>
          </a:xfrm>
          <a:prstGeom prst="rect">
            <a:avLst/>
          </a:prstGeom>
          <a:noFill/>
        </p:spPr>
        <p:txBody>
          <a:bodyPr wrap="square" rtlCol="0">
            <a:spAutoFit/>
          </a:bodyPr>
          <a:lstStyle/>
          <a:p>
            <a:r>
              <a:rPr lang="pt-BR" dirty="0"/>
              <a:t>A superfície reflete todas as cores</a:t>
            </a:r>
          </a:p>
        </p:txBody>
      </p:sp>
      <p:sp>
        <p:nvSpPr>
          <p:cNvPr id="71" name="Seta para Baixo 70"/>
          <p:cNvSpPr/>
          <p:nvPr/>
        </p:nvSpPr>
        <p:spPr bwMode="auto">
          <a:xfrm rot="2697763">
            <a:off x="8373177" y="2068158"/>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72" name="Picture 8">
            <a:extLst>
              <a:ext uri="{FF2B5EF4-FFF2-40B4-BE49-F238E27FC236}">
                <a16:creationId xmlns:a16="http://schemas.microsoft.com/office/drawing/2014/main" id="{A75B082E-CAC8-4D52-AE1A-9578B2FF6802}"/>
              </a:ext>
            </a:extLst>
          </p:cNvPr>
          <p:cNvPicPr>
            <a:picLocks noChangeAspect="1" noChangeArrowheads="1"/>
          </p:cNvPicPr>
          <p:nvPr/>
        </p:nvPicPr>
        <p:blipFill>
          <a:blip r:embed="rId2"/>
          <a:srcRect/>
          <a:stretch>
            <a:fillRect/>
          </a:stretch>
        </p:blipFill>
        <p:spPr bwMode="auto">
          <a:xfrm rot="2651488">
            <a:off x="1273161" y="2879379"/>
            <a:ext cx="996454" cy="1227517"/>
          </a:xfrm>
          <a:prstGeom prst="rect">
            <a:avLst/>
          </a:prstGeom>
          <a:noFill/>
          <a:ln w="9525">
            <a:noFill/>
            <a:miter lim="800000"/>
            <a:headEnd/>
            <a:tailEnd/>
          </a:ln>
        </p:spPr>
      </p:pic>
      <p:sp>
        <p:nvSpPr>
          <p:cNvPr id="73" name="CaixaDeTexto 1">
            <a:extLst>
              <a:ext uri="{FF2B5EF4-FFF2-40B4-BE49-F238E27FC236}">
                <a16:creationId xmlns:a16="http://schemas.microsoft.com/office/drawing/2014/main" id="{28ED5915-E0C6-481B-AABD-F6562A98E193}"/>
              </a:ext>
            </a:extLst>
          </p:cNvPr>
          <p:cNvSpPr txBox="1">
            <a:spLocks noChangeArrowheads="1"/>
          </p:cNvSpPr>
          <p:nvPr/>
        </p:nvSpPr>
        <p:spPr bwMode="auto">
          <a:xfrm>
            <a:off x="8997439" y="1591035"/>
            <a:ext cx="2384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pt-BR" altLang="pt-BR" sz="2000" dirty="0"/>
              <a:t>Luz incidente</a:t>
            </a:r>
          </a:p>
          <a:p>
            <a:pPr algn="ctr">
              <a:spcBef>
                <a:spcPct val="0"/>
              </a:spcBef>
              <a:buNone/>
            </a:pPr>
            <a:r>
              <a:rPr lang="pt-BR" altLang="pt-BR" sz="2000" dirty="0"/>
              <a:t>(azul)</a:t>
            </a:r>
          </a:p>
        </p:txBody>
      </p:sp>
      <p:sp>
        <p:nvSpPr>
          <p:cNvPr id="74" name="CaixaDeTexto 6">
            <a:extLst>
              <a:ext uri="{FF2B5EF4-FFF2-40B4-BE49-F238E27FC236}">
                <a16:creationId xmlns:a16="http://schemas.microsoft.com/office/drawing/2014/main" id="{BE95E8E9-7A75-4072-867D-46BAD8AFAE7C}"/>
              </a:ext>
            </a:extLst>
          </p:cNvPr>
          <p:cNvSpPr txBox="1">
            <a:spLocks noChangeArrowheads="1"/>
          </p:cNvSpPr>
          <p:nvPr/>
        </p:nvSpPr>
        <p:spPr bwMode="auto">
          <a:xfrm>
            <a:off x="916039" y="4775493"/>
            <a:ext cx="2103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pt-BR" sz="2000" dirty="0"/>
              <a:t>Luz Refletida</a:t>
            </a:r>
          </a:p>
          <a:p>
            <a:pPr algn="ctr">
              <a:spcBef>
                <a:spcPct val="0"/>
              </a:spcBef>
              <a:buFontTx/>
              <a:buNone/>
            </a:pPr>
            <a:r>
              <a:rPr lang="pt-BR" altLang="pt-BR" sz="2000" dirty="0"/>
              <a:t>(azul)</a:t>
            </a:r>
          </a:p>
        </p:txBody>
      </p:sp>
      <p:sp>
        <p:nvSpPr>
          <p:cNvPr id="75" name="Texto Explicativo em Nuvem 74"/>
          <p:cNvSpPr/>
          <p:nvPr/>
        </p:nvSpPr>
        <p:spPr bwMode="auto">
          <a:xfrm>
            <a:off x="1808282" y="1699903"/>
            <a:ext cx="2422201" cy="1323995"/>
          </a:xfrm>
          <a:prstGeom prst="cloudCallout">
            <a:avLst>
              <a:gd name="adj1" fmla="val -23482"/>
              <a:gd name="adj2" fmla="val 78251"/>
            </a:avLst>
          </a:prstGeom>
          <a:solidFill>
            <a:srgbClr val="00B0F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a:ln>
                  <a:noFill/>
                </a:ln>
                <a:solidFill>
                  <a:schemeClr val="tx1"/>
                </a:solidFill>
                <a:effectLst/>
                <a:latin typeface="Arial" charset="0"/>
                <a:cs typeface="Arial" charset="0"/>
              </a:rPr>
              <a:t>A superfície</a:t>
            </a:r>
            <a:r>
              <a:rPr kumimoji="0" lang="pt-BR" sz="1800" b="0" i="0" u="none" strike="noStrike" cap="none" normalizeH="0" dirty="0">
                <a:ln>
                  <a:noFill/>
                </a:ln>
                <a:solidFill>
                  <a:schemeClr val="tx1"/>
                </a:solidFill>
                <a:effectLst/>
                <a:latin typeface="Arial" charset="0"/>
                <a:cs typeface="Arial" charset="0"/>
              </a:rPr>
              <a:t> aparenta ser azul</a:t>
            </a:r>
            <a:endParaRPr kumimoji="0" lang="pt-BR" sz="1800" b="0" i="0" u="none" strike="noStrike" cap="none" normalizeH="0" baseline="0" dirty="0">
              <a:ln>
                <a:noFill/>
              </a:ln>
              <a:solidFill>
                <a:schemeClr val="tx1"/>
              </a:solidFill>
              <a:effectLst/>
              <a:latin typeface="Arial" charset="0"/>
              <a:cs typeface="Arial" charset="0"/>
            </a:endParaRPr>
          </a:p>
        </p:txBody>
      </p:sp>
      <p:pic>
        <p:nvPicPr>
          <p:cNvPr id="5" name="Imagem 4">
            <a:extLst>
              <a:ext uri="{FF2B5EF4-FFF2-40B4-BE49-F238E27FC236}">
                <a16:creationId xmlns:a16="http://schemas.microsoft.com/office/drawing/2014/main" id="{FFAA81D6-46F9-CEAE-D467-6E9DBCBA86D9}"/>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2F19811A-9E34-E5B9-3D17-604631172A9C}"/>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DAEF92D8-C714-482B-A14F-36078BD53E45}"/>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spTree>
    <p:extLst>
      <p:ext uri="{BB962C8B-B14F-4D97-AF65-F5344CB8AC3E}">
        <p14:creationId xmlns:p14="http://schemas.microsoft.com/office/powerpoint/2010/main" val="407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1" grpId="0" animBg="1"/>
      <p:bldP spid="73" grpId="0"/>
      <p:bldP spid="74" grpId="0"/>
      <p:bldP spid="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bo 24"/>
          <p:cNvSpPr/>
          <p:nvPr/>
        </p:nvSpPr>
        <p:spPr bwMode="auto">
          <a:xfrm>
            <a:off x="2841379" y="3527584"/>
            <a:ext cx="6705372" cy="2533726"/>
          </a:xfrm>
          <a:prstGeom prst="cube">
            <a:avLst>
              <a:gd name="adj" fmla="val 81567"/>
            </a:avLst>
          </a:prstGeom>
          <a:solidFill>
            <a:srgbClr val="3232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6" name="CaixaDeTexto 25"/>
          <p:cNvSpPr txBox="1"/>
          <p:nvPr/>
        </p:nvSpPr>
        <p:spPr>
          <a:xfrm>
            <a:off x="3377399" y="6131157"/>
            <a:ext cx="4010297" cy="369332"/>
          </a:xfrm>
          <a:prstGeom prst="rect">
            <a:avLst/>
          </a:prstGeom>
          <a:noFill/>
        </p:spPr>
        <p:txBody>
          <a:bodyPr wrap="square" rtlCol="0">
            <a:spAutoFit/>
          </a:bodyPr>
          <a:lstStyle/>
          <a:p>
            <a:r>
              <a:rPr lang="pt-BR" dirty="0"/>
              <a:t>A superfície absorve todas as cores</a:t>
            </a:r>
          </a:p>
        </p:txBody>
      </p:sp>
      <p:sp>
        <p:nvSpPr>
          <p:cNvPr id="27" name="Seta para Baixo 26"/>
          <p:cNvSpPr/>
          <p:nvPr/>
        </p:nvSpPr>
        <p:spPr bwMode="auto">
          <a:xfrm rot="2697763">
            <a:off x="7355538" y="976780"/>
            <a:ext cx="429948" cy="3764360"/>
          </a:xfrm>
          <a:prstGeom prst="down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8" name="Seta para Baixo 27"/>
          <p:cNvSpPr/>
          <p:nvPr/>
        </p:nvSpPr>
        <p:spPr bwMode="auto">
          <a:xfrm rot="2697763">
            <a:off x="7507938" y="1129180"/>
            <a:ext cx="429948" cy="376436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9" name="Seta para Baixo 28"/>
          <p:cNvSpPr/>
          <p:nvPr/>
        </p:nvSpPr>
        <p:spPr bwMode="auto">
          <a:xfrm rot="2697763">
            <a:off x="7660338" y="1281580"/>
            <a:ext cx="429948" cy="3764360"/>
          </a:xfrm>
          <a:prstGeom prst="down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0" name="Seta para Baixo 29"/>
          <p:cNvSpPr/>
          <p:nvPr/>
        </p:nvSpPr>
        <p:spPr bwMode="auto">
          <a:xfrm rot="2697763">
            <a:off x="7812738" y="1433980"/>
            <a:ext cx="429948" cy="376436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1" name="Seta para Baixo 30"/>
          <p:cNvSpPr/>
          <p:nvPr/>
        </p:nvSpPr>
        <p:spPr bwMode="auto">
          <a:xfrm rot="2697763">
            <a:off x="7965138" y="1586380"/>
            <a:ext cx="429948" cy="376436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2" name="Seta para Baixo 31"/>
          <p:cNvSpPr/>
          <p:nvPr/>
        </p:nvSpPr>
        <p:spPr bwMode="auto">
          <a:xfrm rot="2697763">
            <a:off x="8117538" y="1738780"/>
            <a:ext cx="429948" cy="3764360"/>
          </a:xfrm>
          <a:prstGeom prst="downArrow">
            <a:avLst/>
          </a:prstGeom>
          <a:solidFill>
            <a:srgbClr val="FE881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3" name="Seta para Baixo 32"/>
          <p:cNvSpPr/>
          <p:nvPr/>
        </p:nvSpPr>
        <p:spPr bwMode="auto">
          <a:xfrm rot="2697763">
            <a:off x="8269938" y="1891180"/>
            <a:ext cx="429948" cy="376436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34" name="Picture 8">
            <a:extLst>
              <a:ext uri="{FF2B5EF4-FFF2-40B4-BE49-F238E27FC236}">
                <a16:creationId xmlns:a16="http://schemas.microsoft.com/office/drawing/2014/main" id="{A75B082E-CAC8-4D52-AE1A-9578B2FF6802}"/>
              </a:ext>
            </a:extLst>
          </p:cNvPr>
          <p:cNvPicPr>
            <a:picLocks noChangeAspect="1" noChangeArrowheads="1"/>
          </p:cNvPicPr>
          <p:nvPr/>
        </p:nvPicPr>
        <p:blipFill>
          <a:blip r:embed="rId2"/>
          <a:srcRect/>
          <a:stretch>
            <a:fillRect/>
          </a:stretch>
        </p:blipFill>
        <p:spPr bwMode="auto">
          <a:xfrm rot="2651488">
            <a:off x="1169923" y="2913826"/>
            <a:ext cx="996454" cy="1227517"/>
          </a:xfrm>
          <a:prstGeom prst="rect">
            <a:avLst/>
          </a:prstGeom>
          <a:noFill/>
          <a:ln w="9525">
            <a:noFill/>
            <a:miter lim="800000"/>
            <a:headEnd/>
            <a:tailEnd/>
          </a:ln>
        </p:spPr>
      </p:pic>
      <p:sp>
        <p:nvSpPr>
          <p:cNvPr id="35" name="CaixaDeTexto 1">
            <a:extLst>
              <a:ext uri="{FF2B5EF4-FFF2-40B4-BE49-F238E27FC236}">
                <a16:creationId xmlns:a16="http://schemas.microsoft.com/office/drawing/2014/main" id="{28ED5915-E0C6-481B-AABD-F6562A98E193}"/>
              </a:ext>
            </a:extLst>
          </p:cNvPr>
          <p:cNvSpPr txBox="1">
            <a:spLocks noChangeArrowheads="1"/>
          </p:cNvSpPr>
          <p:nvPr/>
        </p:nvSpPr>
        <p:spPr bwMode="auto">
          <a:xfrm>
            <a:off x="9205057" y="1405827"/>
            <a:ext cx="2384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pt-BR" altLang="pt-BR" sz="2000" dirty="0"/>
              <a:t>Luz incidente</a:t>
            </a:r>
          </a:p>
          <a:p>
            <a:pPr algn="ctr">
              <a:spcBef>
                <a:spcPct val="0"/>
              </a:spcBef>
              <a:buNone/>
            </a:pPr>
            <a:r>
              <a:rPr lang="pt-BR" altLang="pt-BR" sz="2000" dirty="0"/>
              <a:t>(branca)</a:t>
            </a:r>
          </a:p>
        </p:txBody>
      </p:sp>
      <p:sp>
        <p:nvSpPr>
          <p:cNvPr id="36" name="CaixaDeTexto 6">
            <a:extLst>
              <a:ext uri="{FF2B5EF4-FFF2-40B4-BE49-F238E27FC236}">
                <a16:creationId xmlns:a16="http://schemas.microsoft.com/office/drawing/2014/main" id="{BE95E8E9-7A75-4072-867D-46BAD8AFAE7C}"/>
              </a:ext>
            </a:extLst>
          </p:cNvPr>
          <p:cNvSpPr txBox="1">
            <a:spLocks noChangeArrowheads="1"/>
          </p:cNvSpPr>
          <p:nvPr/>
        </p:nvSpPr>
        <p:spPr bwMode="auto">
          <a:xfrm>
            <a:off x="812800" y="4598515"/>
            <a:ext cx="2103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pt-BR" sz="2000" dirty="0"/>
              <a:t>Não há Luz Refletida</a:t>
            </a:r>
          </a:p>
        </p:txBody>
      </p:sp>
      <p:sp>
        <p:nvSpPr>
          <p:cNvPr id="37" name="Texto Explicativo em Nuvem 36"/>
          <p:cNvSpPr/>
          <p:nvPr/>
        </p:nvSpPr>
        <p:spPr bwMode="auto">
          <a:xfrm>
            <a:off x="1705043" y="1522925"/>
            <a:ext cx="2422201" cy="1323995"/>
          </a:xfrm>
          <a:prstGeom prst="cloudCallout">
            <a:avLst>
              <a:gd name="adj1" fmla="val -22820"/>
              <a:gd name="adj2" fmla="val 73405"/>
            </a:avLst>
          </a:prstGeom>
          <a:solidFill>
            <a:srgbClr val="3232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a:ln>
                  <a:noFill/>
                </a:ln>
                <a:solidFill>
                  <a:schemeClr val="bg1"/>
                </a:solidFill>
                <a:effectLst/>
                <a:latin typeface="Arial" charset="0"/>
                <a:cs typeface="Arial" charset="0"/>
              </a:rPr>
              <a:t>A superfície</a:t>
            </a:r>
            <a:r>
              <a:rPr kumimoji="0" lang="pt-BR" sz="1800" b="0" i="0" u="none" strike="noStrike" cap="none" normalizeH="0" dirty="0">
                <a:ln>
                  <a:noFill/>
                </a:ln>
                <a:solidFill>
                  <a:schemeClr val="bg1"/>
                </a:solidFill>
                <a:effectLst/>
                <a:latin typeface="Arial" charset="0"/>
                <a:cs typeface="Arial" charset="0"/>
              </a:rPr>
              <a:t> aparenta ser negra</a:t>
            </a:r>
            <a:endParaRPr kumimoji="0" lang="pt-BR" sz="1800" b="0" i="0" u="none" strike="noStrike" cap="none" normalizeH="0" baseline="0" dirty="0">
              <a:ln>
                <a:noFill/>
              </a:ln>
              <a:solidFill>
                <a:schemeClr val="bg1"/>
              </a:solidFill>
              <a:effectLst/>
              <a:latin typeface="Arial" charset="0"/>
              <a:cs typeface="Arial" charset="0"/>
            </a:endParaRPr>
          </a:p>
        </p:txBody>
      </p:sp>
      <p:pic>
        <p:nvPicPr>
          <p:cNvPr id="5" name="Imagem 4">
            <a:extLst>
              <a:ext uri="{FF2B5EF4-FFF2-40B4-BE49-F238E27FC236}">
                <a16:creationId xmlns:a16="http://schemas.microsoft.com/office/drawing/2014/main" id="{74837F97-3E9D-59E9-FE03-DB92E7601FD8}"/>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13959EAC-86A0-E485-DDEE-FC93B0675CC5}"/>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C25313B8-EC9C-71B3-A75C-AC878928E046}"/>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spTree>
    <p:extLst>
      <p:ext uri="{BB962C8B-B14F-4D97-AF65-F5344CB8AC3E}">
        <p14:creationId xmlns:p14="http://schemas.microsoft.com/office/powerpoint/2010/main" val="11280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5" grpId="0"/>
      <p:bldP spid="36" grpId="0"/>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1D4AFA5F-9556-A2D8-E0E1-AD390A3C68DE}"/>
              </a:ext>
            </a:extLst>
          </p:cNvPr>
          <p:cNvPicPr>
            <a:picLocks noChangeAspect="1"/>
          </p:cNvPicPr>
          <p:nvPr/>
        </p:nvPicPr>
        <p:blipFill>
          <a:blip r:embed="rId2"/>
          <a:stretch>
            <a:fillRect/>
          </a:stretch>
        </p:blipFill>
        <p:spPr>
          <a:xfrm>
            <a:off x="11670070" y="83396"/>
            <a:ext cx="391568" cy="459246"/>
          </a:xfrm>
          <a:prstGeom prst="rect">
            <a:avLst/>
          </a:prstGeom>
        </p:spPr>
      </p:pic>
      <p:cxnSp>
        <p:nvCxnSpPr>
          <p:cNvPr id="15" name="Conector reto 14">
            <a:extLst>
              <a:ext uri="{FF2B5EF4-FFF2-40B4-BE49-F238E27FC236}">
                <a16:creationId xmlns:a16="http://schemas.microsoft.com/office/drawing/2014/main" id="{AAAA034E-8565-9AB9-681B-CA3D78B67AA3}"/>
              </a:ext>
            </a:extLst>
          </p:cNvPr>
          <p:cNvCxnSpPr/>
          <p:nvPr/>
        </p:nvCxnSpPr>
        <p:spPr>
          <a:xfrm>
            <a:off x="-24109" y="595153"/>
            <a:ext cx="12223530"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E32098A6-73F6-F472-201D-FBEB48872C12}"/>
              </a:ext>
            </a:extLst>
          </p:cNvPr>
          <p:cNvSpPr txBox="1"/>
          <p:nvPr/>
        </p:nvSpPr>
        <p:spPr>
          <a:xfrm>
            <a:off x="247214" y="388307"/>
            <a:ext cx="182542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err="1">
                <a:ln>
                  <a:noFill/>
                </a:ln>
                <a:solidFill>
                  <a:prstClr val="black"/>
                </a:solidFill>
                <a:effectLst/>
                <a:uLnTx/>
                <a:uFillTx/>
                <a:latin typeface="Calibri" panose="020F0502020204030204"/>
                <a:ea typeface="+mn-ea"/>
                <a:cs typeface="+mn-cs"/>
              </a:rPr>
              <a:t>Vantablack</a:t>
            </a: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Vantablack light whoa GIF - Find on GIFER">
            <a:extLst>
              <a:ext uri="{FF2B5EF4-FFF2-40B4-BE49-F238E27FC236}">
                <a16:creationId xmlns:a16="http://schemas.microsoft.com/office/drawing/2014/main" id="{F595896D-2BBB-B7C9-D259-08B880C55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14" y="1615439"/>
            <a:ext cx="6031754" cy="4165842"/>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Vantablack GIF - Encontrar en GIFER">
            <a:extLst>
              <a:ext uri="{FF2B5EF4-FFF2-40B4-BE49-F238E27FC236}">
                <a16:creationId xmlns:a16="http://schemas.microsoft.com/office/drawing/2014/main" id="{2B736B0F-DA6A-D6C5-BAA1-A0A672C9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14" y="1615438"/>
            <a:ext cx="5158740" cy="4165843"/>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23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2AA0227-0484-8C19-7BBB-B6BCA02B931F}"/>
              </a:ext>
            </a:extLst>
          </p:cNvPr>
          <p:cNvPicPr>
            <a:picLocks noChangeAspect="1"/>
          </p:cNvPicPr>
          <p:nvPr/>
        </p:nvPicPr>
        <p:blipFill>
          <a:blip r:embed="rId2"/>
          <a:stretch>
            <a:fillRect/>
          </a:stretch>
        </p:blipFill>
        <p:spPr>
          <a:xfrm>
            <a:off x="350787" y="1581885"/>
            <a:ext cx="4505954" cy="3467584"/>
          </a:xfrm>
          <a:prstGeom prst="roundRect">
            <a:avLst>
              <a:gd name="adj" fmla="val 8594"/>
            </a:avLst>
          </a:prstGeom>
          <a:solidFill>
            <a:srgbClr val="FFFFFF">
              <a:shade val="85000"/>
            </a:srgbClr>
          </a:solidFill>
          <a:ln>
            <a:noFill/>
          </a:ln>
          <a:effectLst>
            <a:outerShdw blurRad="50800" dist="38100" dir="2700000" sx="102000" sy="102000" algn="tl" rotWithShape="0">
              <a:prstClr val="black">
                <a:alpha val="40000"/>
              </a:prstClr>
            </a:outerShdw>
          </a:effectLst>
        </p:spPr>
      </p:pic>
      <p:sp>
        <p:nvSpPr>
          <p:cNvPr id="21" name="CaixaDeTexto 20"/>
          <p:cNvSpPr txBox="1"/>
          <p:nvPr/>
        </p:nvSpPr>
        <p:spPr>
          <a:xfrm>
            <a:off x="350787" y="6002046"/>
            <a:ext cx="1410789" cy="378823"/>
          </a:xfrm>
          <a:prstGeom prst="rect">
            <a:avLst/>
          </a:prstGeom>
          <a:noFill/>
        </p:spPr>
        <p:txBody>
          <a:bodyPr wrap="square" rtlCol="0">
            <a:spAutoFit/>
          </a:bodyPr>
          <a:lstStyle/>
          <a:p>
            <a:r>
              <a:rPr lang="pt-BR" dirty="0">
                <a:latin typeface="+mn-lt"/>
              </a:rPr>
              <a:t>Reflete todas</a:t>
            </a:r>
          </a:p>
        </p:txBody>
      </p:sp>
      <p:cxnSp>
        <p:nvCxnSpPr>
          <p:cNvPr id="22" name="Conector reto 21"/>
          <p:cNvCxnSpPr>
            <a:cxnSpLocks/>
          </p:cNvCxnSpPr>
          <p:nvPr/>
        </p:nvCxnSpPr>
        <p:spPr bwMode="auto">
          <a:xfrm flipH="1">
            <a:off x="1143785" y="4410434"/>
            <a:ext cx="387927" cy="141012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CaixaDeTexto 37"/>
          <p:cNvSpPr txBox="1"/>
          <p:nvPr/>
        </p:nvSpPr>
        <p:spPr>
          <a:xfrm>
            <a:off x="2973579" y="5908835"/>
            <a:ext cx="1362893" cy="646331"/>
          </a:xfrm>
          <a:prstGeom prst="rect">
            <a:avLst/>
          </a:prstGeom>
          <a:noFill/>
        </p:spPr>
        <p:txBody>
          <a:bodyPr wrap="square" rtlCol="0">
            <a:spAutoFit/>
          </a:bodyPr>
          <a:lstStyle/>
          <a:p>
            <a:pPr algn="ctr"/>
            <a:r>
              <a:rPr lang="pt-BR" dirty="0">
                <a:latin typeface="+mn-lt"/>
              </a:rPr>
              <a:t>Reflete </a:t>
            </a:r>
          </a:p>
          <a:p>
            <a:pPr algn="ctr"/>
            <a:r>
              <a:rPr lang="pt-BR" dirty="0">
                <a:latin typeface="+mn-lt"/>
              </a:rPr>
              <a:t>o vermelho</a:t>
            </a:r>
          </a:p>
        </p:txBody>
      </p:sp>
      <p:cxnSp>
        <p:nvCxnSpPr>
          <p:cNvPr id="39" name="Conector reto 38"/>
          <p:cNvCxnSpPr>
            <a:cxnSpLocks/>
          </p:cNvCxnSpPr>
          <p:nvPr/>
        </p:nvCxnSpPr>
        <p:spPr bwMode="auto">
          <a:xfrm flipH="1" flipV="1">
            <a:off x="3241964" y="4059391"/>
            <a:ext cx="413062" cy="168721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CaixaDeTexto 41"/>
          <p:cNvSpPr txBox="1"/>
          <p:nvPr/>
        </p:nvSpPr>
        <p:spPr>
          <a:xfrm>
            <a:off x="1199352" y="1083707"/>
            <a:ext cx="3387633" cy="369332"/>
          </a:xfrm>
          <a:prstGeom prst="rect">
            <a:avLst/>
          </a:prstGeom>
          <a:noFill/>
        </p:spPr>
        <p:txBody>
          <a:bodyPr wrap="square" rtlCol="0">
            <a:spAutoFit/>
          </a:bodyPr>
          <a:lstStyle/>
          <a:p>
            <a:r>
              <a:rPr lang="pt-BR" dirty="0"/>
              <a:t>Iluminado por luz branca</a:t>
            </a:r>
          </a:p>
        </p:txBody>
      </p:sp>
      <p:sp>
        <p:nvSpPr>
          <p:cNvPr id="43" name="CaixaDeTexto 42"/>
          <p:cNvSpPr txBox="1"/>
          <p:nvPr/>
        </p:nvSpPr>
        <p:spPr>
          <a:xfrm>
            <a:off x="6686204" y="1137427"/>
            <a:ext cx="4362011" cy="369332"/>
          </a:xfrm>
          <a:prstGeom prst="rect">
            <a:avLst/>
          </a:prstGeom>
          <a:noFill/>
        </p:spPr>
        <p:txBody>
          <a:bodyPr wrap="square" rtlCol="0">
            <a:spAutoFit/>
          </a:bodyPr>
          <a:lstStyle/>
          <a:p>
            <a:r>
              <a:rPr lang="pt-BR" dirty="0"/>
              <a:t>Iluminados por luz monocromática verde</a:t>
            </a:r>
          </a:p>
        </p:txBody>
      </p:sp>
      <p:pic>
        <p:nvPicPr>
          <p:cNvPr id="5" name="Imagem 4">
            <a:extLst>
              <a:ext uri="{FF2B5EF4-FFF2-40B4-BE49-F238E27FC236}">
                <a16:creationId xmlns:a16="http://schemas.microsoft.com/office/drawing/2014/main" id="{97AE8315-982E-38BA-6E7E-B1FF24268557}"/>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6256BE7B-6027-0393-7C41-FBD5F11D19FB}"/>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2201E63B-D1BB-5D2F-E2DA-883C4AB4FCBE}"/>
              </a:ext>
            </a:extLst>
          </p:cNvPr>
          <p:cNvSpPr txBox="1"/>
          <p:nvPr/>
        </p:nvSpPr>
        <p:spPr>
          <a:xfrm>
            <a:off x="237764" y="357020"/>
            <a:ext cx="2366000" cy="400110"/>
          </a:xfrm>
          <a:prstGeom prst="rect">
            <a:avLst/>
          </a:prstGeom>
          <a:solidFill>
            <a:schemeClr val="bg1"/>
          </a:solidFill>
        </p:spPr>
        <p:txBody>
          <a:bodyPr wrap="square">
            <a:spAutoFit/>
          </a:bodyPr>
          <a:lstStyle/>
          <a:p>
            <a:pPr algn="ctr"/>
            <a:r>
              <a:rPr lang="pt-BR" sz="2000" b="1" dirty="0">
                <a:latin typeface="Calibri" pitchFamily="34" charset="0"/>
              </a:rPr>
              <a:t>10. Reflexão seletiva</a:t>
            </a:r>
            <a:endParaRPr lang="pt-BR" sz="2000" dirty="0"/>
          </a:p>
        </p:txBody>
      </p:sp>
      <p:pic>
        <p:nvPicPr>
          <p:cNvPr id="28" name="Imagem 27">
            <a:extLst>
              <a:ext uri="{FF2B5EF4-FFF2-40B4-BE49-F238E27FC236}">
                <a16:creationId xmlns:a16="http://schemas.microsoft.com/office/drawing/2014/main" id="{EF81A29F-1185-0D2C-2BA9-E7F251DA3EF1}"/>
              </a:ext>
            </a:extLst>
          </p:cNvPr>
          <p:cNvPicPr>
            <a:picLocks noChangeAspect="1"/>
          </p:cNvPicPr>
          <p:nvPr/>
        </p:nvPicPr>
        <p:blipFill>
          <a:blip r:embed="rId4"/>
          <a:stretch>
            <a:fillRect/>
          </a:stretch>
        </p:blipFill>
        <p:spPr>
          <a:xfrm>
            <a:off x="6686204" y="1647914"/>
            <a:ext cx="4505954" cy="3467583"/>
          </a:xfrm>
          <a:prstGeom prst="roundRect">
            <a:avLst>
              <a:gd name="adj" fmla="val 8594"/>
            </a:avLst>
          </a:prstGeom>
          <a:solidFill>
            <a:srgbClr val="FFFFFF">
              <a:shade val="85000"/>
            </a:srgbClr>
          </a:solidFill>
          <a:ln>
            <a:no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182139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648939" y="1697237"/>
            <a:ext cx="4864877" cy="2708977"/>
          </a:xfrm>
          <a:prstGeom prst="roundRect">
            <a:avLst>
              <a:gd name="adj" fmla="val 8594"/>
            </a:avLst>
          </a:prstGeom>
          <a:solidFill>
            <a:srgbClr val="FFFFFF">
              <a:shade val="85000"/>
            </a:srgbClr>
          </a:solidFill>
          <a:ln>
            <a:noFill/>
          </a:ln>
          <a:effectLst>
            <a:outerShdw blurRad="50800" dist="38100" dir="2700000" sx="102000" sy="102000" algn="tl" rotWithShape="0">
              <a:prstClr val="black">
                <a:alpha val="40000"/>
              </a:prstClr>
            </a:outerShdw>
          </a:effectLst>
        </p:spPr>
      </p:pic>
      <p:cxnSp>
        <p:nvCxnSpPr>
          <p:cNvPr id="16" name="Conector reto 15"/>
          <p:cNvCxnSpPr>
            <a:cxnSpLocks/>
            <a:endCxn id="25" idx="0"/>
          </p:cNvCxnSpPr>
          <p:nvPr/>
        </p:nvCxnSpPr>
        <p:spPr bwMode="auto">
          <a:xfrm>
            <a:off x="9702704" y="3429000"/>
            <a:ext cx="944641" cy="15806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ector reto 16"/>
          <p:cNvCxnSpPr>
            <a:cxnSpLocks/>
            <a:endCxn id="8" idx="0"/>
          </p:cNvCxnSpPr>
          <p:nvPr/>
        </p:nvCxnSpPr>
        <p:spPr bwMode="auto">
          <a:xfrm flipH="1">
            <a:off x="7555527" y="3762531"/>
            <a:ext cx="1262898" cy="123480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CaixaDeTexto 7"/>
          <p:cNvSpPr txBox="1"/>
          <p:nvPr/>
        </p:nvSpPr>
        <p:spPr>
          <a:xfrm>
            <a:off x="7015141" y="4997337"/>
            <a:ext cx="1080771" cy="369332"/>
          </a:xfrm>
          <a:prstGeom prst="rect">
            <a:avLst/>
          </a:prstGeom>
          <a:noFill/>
        </p:spPr>
        <p:txBody>
          <a:bodyPr wrap="square" rtlCol="0">
            <a:spAutoFit/>
          </a:bodyPr>
          <a:lstStyle/>
          <a:p>
            <a:r>
              <a:rPr lang="pt-BR" b="1" dirty="0"/>
              <a:t>CONE</a:t>
            </a:r>
          </a:p>
        </p:txBody>
      </p:sp>
      <p:sp>
        <p:nvSpPr>
          <p:cNvPr id="14" name="CaixaDeTexto 13"/>
          <p:cNvSpPr txBox="1"/>
          <p:nvPr/>
        </p:nvSpPr>
        <p:spPr>
          <a:xfrm>
            <a:off x="6807378" y="5455993"/>
            <a:ext cx="2577069" cy="369332"/>
          </a:xfrm>
          <a:prstGeom prst="rect">
            <a:avLst/>
          </a:prstGeom>
          <a:noFill/>
        </p:spPr>
        <p:txBody>
          <a:bodyPr wrap="square" rtlCol="0">
            <a:spAutoFit/>
          </a:bodyPr>
          <a:lstStyle/>
          <a:p>
            <a:r>
              <a:rPr lang="pt-BR" dirty="0"/>
              <a:t>Sensível ao </a:t>
            </a:r>
            <a:r>
              <a:rPr lang="pt-BR" b="1" dirty="0">
                <a:solidFill>
                  <a:srgbClr val="FF0000"/>
                </a:solidFill>
              </a:rPr>
              <a:t>vermelho</a:t>
            </a:r>
          </a:p>
        </p:txBody>
      </p:sp>
      <p:sp>
        <p:nvSpPr>
          <p:cNvPr id="19" name="CaixaDeTexto 18"/>
          <p:cNvSpPr txBox="1"/>
          <p:nvPr/>
        </p:nvSpPr>
        <p:spPr>
          <a:xfrm>
            <a:off x="6807378" y="5856478"/>
            <a:ext cx="2256506" cy="369332"/>
          </a:xfrm>
          <a:prstGeom prst="rect">
            <a:avLst/>
          </a:prstGeom>
          <a:noFill/>
        </p:spPr>
        <p:txBody>
          <a:bodyPr wrap="square" rtlCol="0">
            <a:spAutoFit/>
          </a:bodyPr>
          <a:lstStyle/>
          <a:p>
            <a:r>
              <a:rPr lang="pt-BR" dirty="0"/>
              <a:t>Sensível ao </a:t>
            </a:r>
            <a:r>
              <a:rPr lang="pt-BR" b="1" dirty="0">
                <a:solidFill>
                  <a:srgbClr val="00B050"/>
                </a:solidFill>
              </a:rPr>
              <a:t>verde</a:t>
            </a:r>
          </a:p>
        </p:txBody>
      </p:sp>
      <p:sp>
        <p:nvSpPr>
          <p:cNvPr id="20" name="CaixaDeTexto 19"/>
          <p:cNvSpPr txBox="1"/>
          <p:nvPr/>
        </p:nvSpPr>
        <p:spPr>
          <a:xfrm>
            <a:off x="6807377" y="6271678"/>
            <a:ext cx="2046127" cy="369332"/>
          </a:xfrm>
          <a:prstGeom prst="rect">
            <a:avLst/>
          </a:prstGeom>
          <a:noFill/>
        </p:spPr>
        <p:txBody>
          <a:bodyPr wrap="square" rtlCol="0">
            <a:spAutoFit/>
          </a:bodyPr>
          <a:lstStyle/>
          <a:p>
            <a:r>
              <a:rPr lang="pt-BR" dirty="0"/>
              <a:t>Sensível ao </a:t>
            </a:r>
            <a:r>
              <a:rPr lang="pt-BR" b="1" dirty="0">
                <a:solidFill>
                  <a:srgbClr val="002060"/>
                </a:solidFill>
              </a:rPr>
              <a:t>azul</a:t>
            </a:r>
          </a:p>
        </p:txBody>
      </p:sp>
      <p:sp>
        <p:nvSpPr>
          <p:cNvPr id="15" name="Chave Direita 14"/>
          <p:cNvSpPr/>
          <p:nvPr/>
        </p:nvSpPr>
        <p:spPr bwMode="auto">
          <a:xfrm rot="10800000">
            <a:off x="6596998" y="5427724"/>
            <a:ext cx="254622" cy="121328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8" name="CaixaDeTexto 17"/>
          <p:cNvSpPr txBox="1"/>
          <p:nvPr/>
        </p:nvSpPr>
        <p:spPr>
          <a:xfrm>
            <a:off x="5657004" y="5856478"/>
            <a:ext cx="1106129" cy="369332"/>
          </a:xfrm>
          <a:prstGeom prst="rect">
            <a:avLst/>
          </a:prstGeom>
          <a:noFill/>
        </p:spPr>
        <p:txBody>
          <a:bodyPr wrap="square" rtlCol="0">
            <a:spAutoFit/>
          </a:bodyPr>
          <a:lstStyle/>
          <a:p>
            <a:r>
              <a:rPr lang="pt-BR" dirty="0"/>
              <a:t>3 tipos</a:t>
            </a:r>
          </a:p>
        </p:txBody>
      </p:sp>
      <p:sp>
        <p:nvSpPr>
          <p:cNvPr id="25" name="CaixaDeTexto 24"/>
          <p:cNvSpPr txBox="1"/>
          <p:nvPr/>
        </p:nvSpPr>
        <p:spPr>
          <a:xfrm>
            <a:off x="9780873" y="5009640"/>
            <a:ext cx="1732944" cy="369332"/>
          </a:xfrm>
          <a:prstGeom prst="rect">
            <a:avLst/>
          </a:prstGeom>
          <a:noFill/>
        </p:spPr>
        <p:txBody>
          <a:bodyPr wrap="square" rtlCol="0">
            <a:spAutoFit/>
          </a:bodyPr>
          <a:lstStyle/>
          <a:p>
            <a:r>
              <a:rPr lang="pt-BR" b="1" dirty="0"/>
              <a:t>BASTONETE</a:t>
            </a:r>
          </a:p>
        </p:txBody>
      </p:sp>
      <p:sp>
        <p:nvSpPr>
          <p:cNvPr id="26" name="CaixaDeTexto 25"/>
          <p:cNvSpPr txBox="1"/>
          <p:nvPr/>
        </p:nvSpPr>
        <p:spPr>
          <a:xfrm>
            <a:off x="9594829" y="5455993"/>
            <a:ext cx="2493316" cy="369332"/>
          </a:xfrm>
          <a:prstGeom prst="rect">
            <a:avLst/>
          </a:prstGeom>
          <a:noFill/>
        </p:spPr>
        <p:txBody>
          <a:bodyPr wrap="square" rtlCol="0">
            <a:spAutoFit/>
          </a:bodyPr>
          <a:lstStyle/>
          <a:p>
            <a:r>
              <a:rPr lang="pt-BR" dirty="0"/>
              <a:t>Não diferenciam cores</a:t>
            </a:r>
          </a:p>
        </p:txBody>
      </p:sp>
      <p:sp>
        <p:nvSpPr>
          <p:cNvPr id="21" name="CaixaDeTexto 20">
            <a:extLst>
              <a:ext uri="{FF2B5EF4-FFF2-40B4-BE49-F238E27FC236}">
                <a16:creationId xmlns:a16="http://schemas.microsoft.com/office/drawing/2014/main" id="{23986C23-07B8-4FF3-B0E2-5B6B44ED767E}"/>
              </a:ext>
            </a:extLst>
          </p:cNvPr>
          <p:cNvSpPr txBox="1"/>
          <p:nvPr/>
        </p:nvSpPr>
        <p:spPr>
          <a:xfrm>
            <a:off x="228037" y="997243"/>
            <a:ext cx="1930548" cy="430887"/>
          </a:xfrm>
          <a:prstGeom prst="rect">
            <a:avLst/>
          </a:prstGeom>
          <a:noFill/>
        </p:spPr>
        <p:txBody>
          <a:bodyPr wrap="square" rtlCol="0">
            <a:spAutoFit/>
          </a:bodyPr>
          <a:lstStyle/>
          <a:p>
            <a:r>
              <a:rPr lang="pt-BR" sz="2200" b="1" dirty="0">
                <a:latin typeface="+mn-lt"/>
              </a:rPr>
              <a:t>Olho humano</a:t>
            </a:r>
          </a:p>
        </p:txBody>
      </p:sp>
      <p:pic>
        <p:nvPicPr>
          <p:cNvPr id="24" name="Imagem 23">
            <a:extLst>
              <a:ext uri="{FF2B5EF4-FFF2-40B4-BE49-F238E27FC236}">
                <a16:creationId xmlns:a16="http://schemas.microsoft.com/office/drawing/2014/main" id="{1CCA5210-BCBF-4C94-9B5A-A18689EB50E5}"/>
              </a:ext>
            </a:extLst>
          </p:cNvPr>
          <p:cNvPicPr>
            <a:picLocks noChangeAspect="1"/>
          </p:cNvPicPr>
          <p:nvPr/>
        </p:nvPicPr>
        <p:blipFill>
          <a:blip r:embed="rId4"/>
          <a:stretch>
            <a:fillRect/>
          </a:stretch>
        </p:blipFill>
        <p:spPr>
          <a:xfrm>
            <a:off x="0" y="1502178"/>
            <a:ext cx="6028526" cy="3369620"/>
          </a:xfrm>
          <a:prstGeom prst="rect">
            <a:avLst/>
          </a:prstGeom>
        </p:spPr>
      </p:pic>
      <p:pic>
        <p:nvPicPr>
          <p:cNvPr id="2" name="Imagem 1">
            <a:extLst>
              <a:ext uri="{FF2B5EF4-FFF2-40B4-BE49-F238E27FC236}">
                <a16:creationId xmlns:a16="http://schemas.microsoft.com/office/drawing/2014/main" id="{92169867-5390-AAF4-1DC1-72997DEB1539}"/>
              </a:ext>
            </a:extLst>
          </p:cNvPr>
          <p:cNvPicPr>
            <a:picLocks noChangeAspect="1"/>
          </p:cNvPicPr>
          <p:nvPr/>
        </p:nvPicPr>
        <p:blipFill>
          <a:blip r:embed="rId5"/>
          <a:stretch>
            <a:fillRect/>
          </a:stretch>
        </p:blipFill>
        <p:spPr>
          <a:xfrm>
            <a:off x="11713441" y="110813"/>
            <a:ext cx="328966" cy="401324"/>
          </a:xfrm>
          <a:prstGeom prst="rect">
            <a:avLst/>
          </a:prstGeom>
        </p:spPr>
      </p:pic>
      <p:cxnSp>
        <p:nvCxnSpPr>
          <p:cNvPr id="3" name="Conector reto 2">
            <a:extLst>
              <a:ext uri="{FF2B5EF4-FFF2-40B4-BE49-F238E27FC236}">
                <a16:creationId xmlns:a16="http://schemas.microsoft.com/office/drawing/2014/main" id="{674C416A-6F8F-96E1-C8AB-136A8FECE420}"/>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DF9F2808-F19E-AE39-D9B3-DF75ADA1323F}"/>
              </a:ext>
            </a:extLst>
          </p:cNvPr>
          <p:cNvSpPr txBox="1"/>
          <p:nvPr/>
        </p:nvSpPr>
        <p:spPr>
          <a:xfrm>
            <a:off x="237764" y="372260"/>
            <a:ext cx="1930548" cy="400110"/>
          </a:xfrm>
          <a:prstGeom prst="rect">
            <a:avLst/>
          </a:prstGeom>
          <a:solidFill>
            <a:schemeClr val="bg1"/>
          </a:solidFill>
        </p:spPr>
        <p:txBody>
          <a:bodyPr wrap="square">
            <a:spAutoFit/>
          </a:bodyPr>
          <a:lstStyle/>
          <a:p>
            <a:pPr algn="ctr"/>
            <a:r>
              <a:rPr lang="pt-BR" sz="2000" b="1" dirty="0">
                <a:latin typeface="Calibri" pitchFamily="34" charset="0"/>
              </a:rPr>
              <a:t>Luzes primárias</a:t>
            </a:r>
            <a:endParaRPr lang="pt-BR" sz="2000" dirty="0"/>
          </a:p>
        </p:txBody>
      </p:sp>
    </p:spTree>
    <p:extLst>
      <p:ext uri="{BB962C8B-B14F-4D97-AF65-F5344CB8AC3E}">
        <p14:creationId xmlns:p14="http://schemas.microsoft.com/office/powerpoint/2010/main" val="263309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166944" y="2197961"/>
            <a:ext cx="3793880" cy="2112599"/>
          </a:xfrm>
          <a:prstGeom prst="roundRect">
            <a:avLst>
              <a:gd name="adj" fmla="val 8594"/>
            </a:avLst>
          </a:prstGeom>
          <a:solidFill>
            <a:srgbClr val="FFFFFF">
              <a:shade val="85000"/>
            </a:srgbClr>
          </a:solidFill>
          <a:ln>
            <a:solidFill>
              <a:schemeClr val="accent1"/>
            </a:solidFill>
          </a:ln>
          <a:effectLst>
            <a:outerShdw blurRad="50800" dist="38100" dir="2700000" sx="102000" sy="102000" algn="tl" rotWithShape="0">
              <a:prstClr val="black">
                <a:alpha val="40000"/>
              </a:prstClr>
            </a:outerShdw>
          </a:effectLst>
        </p:spPr>
      </p:pic>
      <p:cxnSp>
        <p:nvCxnSpPr>
          <p:cNvPr id="16" name="Conector reto 15"/>
          <p:cNvCxnSpPr>
            <a:cxnSpLocks/>
            <a:endCxn id="25" idx="0"/>
          </p:cNvCxnSpPr>
          <p:nvPr/>
        </p:nvCxnSpPr>
        <p:spPr bwMode="auto">
          <a:xfrm>
            <a:off x="9702704" y="3429000"/>
            <a:ext cx="944641" cy="15806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ector reto 16"/>
          <p:cNvCxnSpPr>
            <a:cxnSpLocks/>
            <a:endCxn id="8" idx="0"/>
          </p:cNvCxnSpPr>
          <p:nvPr/>
        </p:nvCxnSpPr>
        <p:spPr bwMode="auto">
          <a:xfrm flipH="1">
            <a:off x="7555527" y="3762531"/>
            <a:ext cx="1262898" cy="123480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CaixaDeTexto 7"/>
          <p:cNvSpPr txBox="1"/>
          <p:nvPr/>
        </p:nvSpPr>
        <p:spPr>
          <a:xfrm>
            <a:off x="7015141" y="4997337"/>
            <a:ext cx="1080771" cy="369332"/>
          </a:xfrm>
          <a:prstGeom prst="rect">
            <a:avLst/>
          </a:prstGeom>
          <a:noFill/>
        </p:spPr>
        <p:txBody>
          <a:bodyPr wrap="square" rtlCol="0">
            <a:spAutoFit/>
          </a:bodyPr>
          <a:lstStyle/>
          <a:p>
            <a:r>
              <a:rPr lang="pt-BR" b="1" dirty="0"/>
              <a:t>CONE</a:t>
            </a:r>
          </a:p>
        </p:txBody>
      </p:sp>
      <p:sp>
        <p:nvSpPr>
          <p:cNvPr id="14" name="CaixaDeTexto 13"/>
          <p:cNvSpPr txBox="1"/>
          <p:nvPr/>
        </p:nvSpPr>
        <p:spPr>
          <a:xfrm>
            <a:off x="6807378" y="5455993"/>
            <a:ext cx="2577069" cy="369332"/>
          </a:xfrm>
          <a:prstGeom prst="rect">
            <a:avLst/>
          </a:prstGeom>
          <a:noFill/>
        </p:spPr>
        <p:txBody>
          <a:bodyPr wrap="square" rtlCol="0">
            <a:spAutoFit/>
          </a:bodyPr>
          <a:lstStyle/>
          <a:p>
            <a:r>
              <a:rPr lang="pt-BR" dirty="0"/>
              <a:t>Sensível ao </a:t>
            </a:r>
            <a:r>
              <a:rPr lang="pt-BR" b="1" dirty="0">
                <a:solidFill>
                  <a:srgbClr val="FF0000"/>
                </a:solidFill>
              </a:rPr>
              <a:t>vermelho</a:t>
            </a:r>
          </a:p>
        </p:txBody>
      </p:sp>
      <p:sp>
        <p:nvSpPr>
          <p:cNvPr id="19" name="CaixaDeTexto 18"/>
          <p:cNvSpPr txBox="1"/>
          <p:nvPr/>
        </p:nvSpPr>
        <p:spPr>
          <a:xfrm>
            <a:off x="6807378" y="5856478"/>
            <a:ext cx="2256506" cy="369332"/>
          </a:xfrm>
          <a:prstGeom prst="rect">
            <a:avLst/>
          </a:prstGeom>
          <a:noFill/>
        </p:spPr>
        <p:txBody>
          <a:bodyPr wrap="square" rtlCol="0">
            <a:spAutoFit/>
          </a:bodyPr>
          <a:lstStyle/>
          <a:p>
            <a:r>
              <a:rPr lang="pt-BR" dirty="0"/>
              <a:t>Sensível ao </a:t>
            </a:r>
            <a:r>
              <a:rPr lang="pt-BR" b="1" dirty="0">
                <a:solidFill>
                  <a:srgbClr val="00B050"/>
                </a:solidFill>
              </a:rPr>
              <a:t>verde</a:t>
            </a:r>
          </a:p>
        </p:txBody>
      </p:sp>
      <p:sp>
        <p:nvSpPr>
          <p:cNvPr id="20" name="CaixaDeTexto 19"/>
          <p:cNvSpPr txBox="1"/>
          <p:nvPr/>
        </p:nvSpPr>
        <p:spPr>
          <a:xfrm>
            <a:off x="6807377" y="6271678"/>
            <a:ext cx="2046127" cy="369332"/>
          </a:xfrm>
          <a:prstGeom prst="rect">
            <a:avLst/>
          </a:prstGeom>
          <a:noFill/>
        </p:spPr>
        <p:txBody>
          <a:bodyPr wrap="square" rtlCol="0">
            <a:spAutoFit/>
          </a:bodyPr>
          <a:lstStyle/>
          <a:p>
            <a:r>
              <a:rPr lang="pt-BR" dirty="0"/>
              <a:t>Sensível ao </a:t>
            </a:r>
            <a:r>
              <a:rPr lang="pt-BR" b="1" dirty="0">
                <a:solidFill>
                  <a:srgbClr val="002060"/>
                </a:solidFill>
              </a:rPr>
              <a:t>azul</a:t>
            </a:r>
          </a:p>
        </p:txBody>
      </p:sp>
      <p:sp>
        <p:nvSpPr>
          <p:cNvPr id="15" name="Chave Direita 14"/>
          <p:cNvSpPr/>
          <p:nvPr/>
        </p:nvSpPr>
        <p:spPr bwMode="auto">
          <a:xfrm rot="10800000">
            <a:off x="6596998" y="5427724"/>
            <a:ext cx="254622" cy="121328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8" name="CaixaDeTexto 17"/>
          <p:cNvSpPr txBox="1"/>
          <p:nvPr/>
        </p:nvSpPr>
        <p:spPr>
          <a:xfrm>
            <a:off x="5657004" y="5856478"/>
            <a:ext cx="1106129" cy="369332"/>
          </a:xfrm>
          <a:prstGeom prst="rect">
            <a:avLst/>
          </a:prstGeom>
          <a:noFill/>
        </p:spPr>
        <p:txBody>
          <a:bodyPr wrap="square" rtlCol="0">
            <a:spAutoFit/>
          </a:bodyPr>
          <a:lstStyle/>
          <a:p>
            <a:r>
              <a:rPr lang="pt-BR" dirty="0"/>
              <a:t>3 tipos</a:t>
            </a:r>
          </a:p>
        </p:txBody>
      </p:sp>
      <p:sp>
        <p:nvSpPr>
          <p:cNvPr id="25" name="CaixaDeTexto 24"/>
          <p:cNvSpPr txBox="1"/>
          <p:nvPr/>
        </p:nvSpPr>
        <p:spPr>
          <a:xfrm>
            <a:off x="9780873" y="5009640"/>
            <a:ext cx="1732944" cy="369332"/>
          </a:xfrm>
          <a:prstGeom prst="rect">
            <a:avLst/>
          </a:prstGeom>
          <a:noFill/>
        </p:spPr>
        <p:txBody>
          <a:bodyPr wrap="square" rtlCol="0">
            <a:spAutoFit/>
          </a:bodyPr>
          <a:lstStyle/>
          <a:p>
            <a:r>
              <a:rPr lang="pt-BR" b="1" dirty="0"/>
              <a:t>BASTONETE</a:t>
            </a:r>
          </a:p>
        </p:txBody>
      </p:sp>
      <p:sp>
        <p:nvSpPr>
          <p:cNvPr id="26" name="CaixaDeTexto 25"/>
          <p:cNvSpPr txBox="1"/>
          <p:nvPr/>
        </p:nvSpPr>
        <p:spPr>
          <a:xfrm>
            <a:off x="9594829" y="5455993"/>
            <a:ext cx="2493316" cy="369332"/>
          </a:xfrm>
          <a:prstGeom prst="rect">
            <a:avLst/>
          </a:prstGeom>
          <a:noFill/>
        </p:spPr>
        <p:txBody>
          <a:bodyPr wrap="square" rtlCol="0">
            <a:spAutoFit/>
          </a:bodyPr>
          <a:lstStyle/>
          <a:p>
            <a:r>
              <a:rPr lang="pt-BR" dirty="0"/>
              <a:t>Não diferenciam cores</a:t>
            </a:r>
          </a:p>
        </p:txBody>
      </p:sp>
      <p:sp>
        <p:nvSpPr>
          <p:cNvPr id="21" name="CaixaDeTexto 20">
            <a:extLst>
              <a:ext uri="{FF2B5EF4-FFF2-40B4-BE49-F238E27FC236}">
                <a16:creationId xmlns:a16="http://schemas.microsoft.com/office/drawing/2014/main" id="{23986C23-07B8-4FF3-B0E2-5B6B44ED767E}"/>
              </a:ext>
            </a:extLst>
          </p:cNvPr>
          <p:cNvSpPr txBox="1"/>
          <p:nvPr/>
        </p:nvSpPr>
        <p:spPr>
          <a:xfrm>
            <a:off x="228037" y="997243"/>
            <a:ext cx="1930548" cy="430887"/>
          </a:xfrm>
          <a:prstGeom prst="rect">
            <a:avLst/>
          </a:prstGeom>
          <a:noFill/>
        </p:spPr>
        <p:txBody>
          <a:bodyPr wrap="square" rtlCol="0">
            <a:spAutoFit/>
          </a:bodyPr>
          <a:lstStyle/>
          <a:p>
            <a:r>
              <a:rPr lang="pt-BR" sz="2200" b="1" dirty="0">
                <a:latin typeface="+mn-lt"/>
              </a:rPr>
              <a:t>Olho humano</a:t>
            </a:r>
          </a:p>
        </p:txBody>
      </p:sp>
      <p:pic>
        <p:nvPicPr>
          <p:cNvPr id="5" name="Imagem 4">
            <a:extLst>
              <a:ext uri="{FF2B5EF4-FFF2-40B4-BE49-F238E27FC236}">
                <a16:creationId xmlns:a16="http://schemas.microsoft.com/office/drawing/2014/main" id="{3D55C02F-2DCF-4053-B465-B1530AA1C285}"/>
              </a:ext>
            </a:extLst>
          </p:cNvPr>
          <p:cNvPicPr>
            <a:picLocks noChangeAspect="1"/>
          </p:cNvPicPr>
          <p:nvPr/>
        </p:nvPicPr>
        <p:blipFill>
          <a:blip r:embed="rId4"/>
          <a:stretch>
            <a:fillRect/>
          </a:stretch>
        </p:blipFill>
        <p:spPr>
          <a:xfrm>
            <a:off x="178623" y="1533560"/>
            <a:ext cx="6054628" cy="3922433"/>
          </a:xfrm>
          <a:prstGeom prst="roundRect">
            <a:avLst>
              <a:gd name="adj" fmla="val 8594"/>
            </a:avLst>
          </a:prstGeom>
          <a:solidFill>
            <a:srgbClr val="FFFFFF">
              <a:shade val="85000"/>
            </a:srgbClr>
          </a:solidFill>
          <a:ln>
            <a:solidFill>
              <a:schemeClr val="accent1"/>
            </a:solidFill>
          </a:ln>
          <a:effectLst>
            <a:outerShdw blurRad="50800" dist="38100" dir="2700000" sx="102000" sy="102000" algn="tl" rotWithShape="0">
              <a:prstClr val="black">
                <a:alpha val="40000"/>
              </a:prstClr>
            </a:outerShdw>
          </a:effectLst>
        </p:spPr>
      </p:pic>
      <p:pic>
        <p:nvPicPr>
          <p:cNvPr id="2" name="Imagem 1">
            <a:extLst>
              <a:ext uri="{FF2B5EF4-FFF2-40B4-BE49-F238E27FC236}">
                <a16:creationId xmlns:a16="http://schemas.microsoft.com/office/drawing/2014/main" id="{085F9021-5FFB-D434-B712-10AD9B39445E}"/>
              </a:ext>
            </a:extLst>
          </p:cNvPr>
          <p:cNvPicPr>
            <a:picLocks noChangeAspect="1"/>
          </p:cNvPicPr>
          <p:nvPr/>
        </p:nvPicPr>
        <p:blipFill>
          <a:blip r:embed="rId5"/>
          <a:stretch>
            <a:fillRect/>
          </a:stretch>
        </p:blipFill>
        <p:spPr>
          <a:xfrm>
            <a:off x="11713441" y="110813"/>
            <a:ext cx="328966" cy="401324"/>
          </a:xfrm>
          <a:prstGeom prst="rect">
            <a:avLst/>
          </a:prstGeom>
        </p:spPr>
      </p:pic>
      <p:cxnSp>
        <p:nvCxnSpPr>
          <p:cNvPr id="3" name="Conector reto 2">
            <a:extLst>
              <a:ext uri="{FF2B5EF4-FFF2-40B4-BE49-F238E27FC236}">
                <a16:creationId xmlns:a16="http://schemas.microsoft.com/office/drawing/2014/main" id="{3DBE1ACF-CA12-2B40-F68B-0B1057D9FE0E}"/>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43BCD8FD-0DE2-92DE-B82C-76E746DB6E66}"/>
              </a:ext>
            </a:extLst>
          </p:cNvPr>
          <p:cNvSpPr txBox="1"/>
          <p:nvPr/>
        </p:nvSpPr>
        <p:spPr>
          <a:xfrm>
            <a:off x="237764" y="357020"/>
            <a:ext cx="1930548" cy="400110"/>
          </a:xfrm>
          <a:prstGeom prst="rect">
            <a:avLst/>
          </a:prstGeom>
          <a:solidFill>
            <a:schemeClr val="bg1"/>
          </a:solidFill>
        </p:spPr>
        <p:txBody>
          <a:bodyPr wrap="square">
            <a:spAutoFit/>
          </a:bodyPr>
          <a:lstStyle/>
          <a:p>
            <a:pPr algn="ctr"/>
            <a:r>
              <a:rPr lang="pt-BR" sz="2000" b="1" dirty="0">
                <a:latin typeface="Calibri" pitchFamily="34" charset="0"/>
              </a:rPr>
              <a:t>Luzes primárias</a:t>
            </a:r>
            <a:endParaRPr lang="pt-BR" sz="2000" dirty="0"/>
          </a:p>
        </p:txBody>
      </p:sp>
    </p:spTree>
    <p:extLst>
      <p:ext uri="{BB962C8B-B14F-4D97-AF65-F5344CB8AC3E}">
        <p14:creationId xmlns:p14="http://schemas.microsoft.com/office/powerpoint/2010/main" val="382166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2"/>
          <a:stretch>
            <a:fillRect/>
          </a:stretch>
        </p:blipFill>
        <p:spPr>
          <a:xfrm>
            <a:off x="11599408" y="117265"/>
            <a:ext cx="488736" cy="573209"/>
          </a:xfrm>
          <a:prstGeom prst="rect">
            <a:avLst/>
          </a:prstGeom>
        </p:spPr>
      </p:pic>
      <p:cxnSp>
        <p:nvCxnSpPr>
          <p:cNvPr id="18" name="Conector reto 17"/>
          <p:cNvCxnSpPr/>
          <p:nvPr/>
        </p:nvCxnSpPr>
        <p:spPr>
          <a:xfrm>
            <a:off x="18574" y="779530"/>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Imagem 15">
            <a:extLst>
              <a:ext uri="{FF2B5EF4-FFF2-40B4-BE49-F238E27FC236}">
                <a16:creationId xmlns:a16="http://schemas.microsoft.com/office/drawing/2014/main" id="{42BBC877-102A-462F-B8EC-B3EF2E101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373" y="1271387"/>
            <a:ext cx="10299760" cy="5147053"/>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sp>
        <p:nvSpPr>
          <p:cNvPr id="2" name="CaixaDeTexto 1">
            <a:extLst>
              <a:ext uri="{FF2B5EF4-FFF2-40B4-BE49-F238E27FC236}">
                <a16:creationId xmlns:a16="http://schemas.microsoft.com/office/drawing/2014/main" id="{005D34B5-834B-F57A-F3F6-72B68F9A4AF3}"/>
              </a:ext>
            </a:extLst>
          </p:cNvPr>
          <p:cNvSpPr txBox="1"/>
          <p:nvPr/>
        </p:nvSpPr>
        <p:spPr>
          <a:xfrm>
            <a:off x="318733" y="545839"/>
            <a:ext cx="1932910" cy="400110"/>
          </a:xfrm>
          <a:prstGeom prst="rect">
            <a:avLst/>
          </a:prstGeom>
          <a:solidFill>
            <a:schemeClr val="bg1"/>
          </a:solidFill>
        </p:spPr>
        <p:txBody>
          <a:bodyPr wrap="square">
            <a:spAutoFit/>
          </a:bodyPr>
          <a:lstStyle/>
          <a:p>
            <a:pPr algn="ctr"/>
            <a:r>
              <a:rPr lang="pt-BR" sz="2000" b="1" dirty="0">
                <a:latin typeface="Calibri" pitchFamily="34" charset="0"/>
              </a:rPr>
              <a:t>1. Fontes de luz</a:t>
            </a:r>
            <a:endParaRPr lang="pt-BR" sz="2000" dirty="0"/>
          </a:p>
        </p:txBody>
      </p:sp>
    </p:spTree>
    <p:extLst>
      <p:ext uri="{BB962C8B-B14F-4D97-AF65-F5344CB8AC3E}">
        <p14:creationId xmlns:p14="http://schemas.microsoft.com/office/powerpoint/2010/main" val="7540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339030" y="1694403"/>
            <a:ext cx="4449617" cy="4119563"/>
          </a:xfrm>
          <a:prstGeom prst="rect">
            <a:avLst/>
          </a:prstGeom>
        </p:spPr>
      </p:pic>
      <p:sp>
        <p:nvSpPr>
          <p:cNvPr id="4" name="CaixaDeTexto 3"/>
          <p:cNvSpPr txBox="1"/>
          <p:nvPr/>
        </p:nvSpPr>
        <p:spPr>
          <a:xfrm>
            <a:off x="3062393" y="1427761"/>
            <a:ext cx="1002890" cy="369332"/>
          </a:xfrm>
          <a:prstGeom prst="rect">
            <a:avLst/>
          </a:prstGeom>
          <a:noFill/>
        </p:spPr>
        <p:txBody>
          <a:bodyPr wrap="square" rtlCol="0">
            <a:spAutoFit/>
          </a:bodyPr>
          <a:lstStyle/>
          <a:p>
            <a:r>
              <a:rPr lang="pt-BR" dirty="0"/>
              <a:t>Azul</a:t>
            </a:r>
          </a:p>
        </p:txBody>
      </p:sp>
      <p:sp>
        <p:nvSpPr>
          <p:cNvPr id="8" name="CaixaDeTexto 7"/>
          <p:cNvSpPr txBox="1"/>
          <p:nvPr/>
        </p:nvSpPr>
        <p:spPr>
          <a:xfrm>
            <a:off x="501445" y="5060779"/>
            <a:ext cx="1309533" cy="369332"/>
          </a:xfrm>
          <a:prstGeom prst="rect">
            <a:avLst/>
          </a:prstGeom>
          <a:noFill/>
        </p:spPr>
        <p:txBody>
          <a:bodyPr wrap="square" rtlCol="0">
            <a:spAutoFit/>
          </a:bodyPr>
          <a:lstStyle/>
          <a:p>
            <a:r>
              <a:rPr lang="pt-BR" dirty="0"/>
              <a:t>Vermelho</a:t>
            </a:r>
          </a:p>
        </p:txBody>
      </p:sp>
      <p:sp>
        <p:nvSpPr>
          <p:cNvPr id="10" name="CaixaDeTexto 9"/>
          <p:cNvSpPr txBox="1"/>
          <p:nvPr/>
        </p:nvSpPr>
        <p:spPr>
          <a:xfrm>
            <a:off x="5316699" y="5060779"/>
            <a:ext cx="1309533" cy="369332"/>
          </a:xfrm>
          <a:prstGeom prst="rect">
            <a:avLst/>
          </a:prstGeom>
          <a:noFill/>
        </p:spPr>
        <p:txBody>
          <a:bodyPr wrap="square" rtlCol="0">
            <a:spAutoFit/>
          </a:bodyPr>
          <a:lstStyle/>
          <a:p>
            <a:r>
              <a:rPr lang="pt-BR" dirty="0"/>
              <a:t>Verde</a:t>
            </a:r>
          </a:p>
        </p:txBody>
      </p:sp>
      <p:sp>
        <p:nvSpPr>
          <p:cNvPr id="11" name="CaixaDeTexto 10"/>
          <p:cNvSpPr txBox="1"/>
          <p:nvPr/>
        </p:nvSpPr>
        <p:spPr>
          <a:xfrm>
            <a:off x="471948" y="2643099"/>
            <a:ext cx="1339030" cy="369332"/>
          </a:xfrm>
          <a:prstGeom prst="rect">
            <a:avLst/>
          </a:prstGeom>
          <a:noFill/>
        </p:spPr>
        <p:txBody>
          <a:bodyPr wrap="square" rtlCol="0">
            <a:spAutoFit/>
          </a:bodyPr>
          <a:lstStyle/>
          <a:p>
            <a:r>
              <a:rPr lang="pt-BR" dirty="0"/>
              <a:t>Magenta</a:t>
            </a:r>
          </a:p>
        </p:txBody>
      </p:sp>
      <p:sp>
        <p:nvSpPr>
          <p:cNvPr id="13" name="CaixaDeTexto 12"/>
          <p:cNvSpPr txBox="1"/>
          <p:nvPr/>
        </p:nvSpPr>
        <p:spPr>
          <a:xfrm>
            <a:off x="5444656" y="2590836"/>
            <a:ext cx="1013432" cy="369332"/>
          </a:xfrm>
          <a:prstGeom prst="rect">
            <a:avLst/>
          </a:prstGeom>
          <a:noFill/>
        </p:spPr>
        <p:txBody>
          <a:bodyPr wrap="square" rtlCol="0">
            <a:spAutoFit/>
          </a:bodyPr>
          <a:lstStyle/>
          <a:p>
            <a:r>
              <a:rPr lang="pt-BR" dirty="0"/>
              <a:t>Ciano</a:t>
            </a:r>
          </a:p>
        </p:txBody>
      </p:sp>
      <p:sp>
        <p:nvSpPr>
          <p:cNvPr id="14" name="CaixaDeTexto 13"/>
          <p:cNvSpPr txBox="1"/>
          <p:nvPr/>
        </p:nvSpPr>
        <p:spPr>
          <a:xfrm>
            <a:off x="2894323" y="6163398"/>
            <a:ext cx="1339030" cy="369332"/>
          </a:xfrm>
          <a:prstGeom prst="rect">
            <a:avLst/>
          </a:prstGeom>
          <a:noFill/>
        </p:spPr>
        <p:txBody>
          <a:bodyPr wrap="square" rtlCol="0">
            <a:spAutoFit/>
          </a:bodyPr>
          <a:lstStyle/>
          <a:p>
            <a:r>
              <a:rPr lang="pt-BR" dirty="0"/>
              <a:t>Amarelo</a:t>
            </a:r>
          </a:p>
        </p:txBody>
      </p:sp>
      <p:cxnSp>
        <p:nvCxnSpPr>
          <p:cNvPr id="7" name="Conector reto 6"/>
          <p:cNvCxnSpPr/>
          <p:nvPr/>
        </p:nvCxnSpPr>
        <p:spPr bwMode="auto">
          <a:xfrm flipH="1" flipV="1">
            <a:off x="1631207" y="2941247"/>
            <a:ext cx="855406" cy="4129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Conector reto 14"/>
          <p:cNvCxnSpPr/>
          <p:nvPr/>
        </p:nvCxnSpPr>
        <p:spPr bwMode="auto">
          <a:xfrm flipH="1">
            <a:off x="4282183" y="2870937"/>
            <a:ext cx="1083346" cy="5394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ector reto 16"/>
          <p:cNvCxnSpPr/>
          <p:nvPr/>
        </p:nvCxnSpPr>
        <p:spPr bwMode="auto">
          <a:xfrm flipV="1">
            <a:off x="3421626" y="5219165"/>
            <a:ext cx="3639" cy="94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CaixaDeTexto 18"/>
          <p:cNvSpPr txBox="1"/>
          <p:nvPr/>
        </p:nvSpPr>
        <p:spPr>
          <a:xfrm>
            <a:off x="2959154" y="3844959"/>
            <a:ext cx="1106129" cy="369332"/>
          </a:xfrm>
          <a:prstGeom prst="rect">
            <a:avLst/>
          </a:prstGeom>
          <a:noFill/>
        </p:spPr>
        <p:txBody>
          <a:bodyPr wrap="square" rtlCol="0">
            <a:spAutoFit/>
          </a:bodyPr>
          <a:lstStyle/>
          <a:p>
            <a:r>
              <a:rPr lang="pt-BR" dirty="0"/>
              <a:t>Branco</a:t>
            </a:r>
          </a:p>
        </p:txBody>
      </p:sp>
      <p:sp>
        <p:nvSpPr>
          <p:cNvPr id="20" name="CaixaDeTexto 19"/>
          <p:cNvSpPr txBox="1"/>
          <p:nvPr/>
        </p:nvSpPr>
        <p:spPr>
          <a:xfrm>
            <a:off x="7609785" y="2106124"/>
            <a:ext cx="4094379" cy="3693319"/>
          </a:xfrm>
          <a:prstGeom prst="rect">
            <a:avLst/>
          </a:prstGeom>
          <a:noFill/>
        </p:spPr>
        <p:txBody>
          <a:bodyPr wrap="square" rtlCol="0">
            <a:spAutoFit/>
          </a:bodyPr>
          <a:lstStyle/>
          <a:p>
            <a:pPr marL="285750" indent="-285750">
              <a:buFont typeface="Arial" panose="020B0604020202020204" pitchFamily="34" charset="0"/>
              <a:buChar char="•"/>
            </a:pPr>
            <a:r>
              <a:rPr lang="pt-BR" dirty="0"/>
              <a:t>Azul + vermelho = magenta.</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Vermelho + verde = amarelo.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Verde + Azul = ciano.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Azul + vermelho + verde = branco.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Vermelho + ciano = branco.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Amarelo + azul = branco.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Verde + magenta = branco</a:t>
            </a:r>
          </a:p>
        </p:txBody>
      </p:sp>
      <p:pic>
        <p:nvPicPr>
          <p:cNvPr id="3" name="Imagem 2">
            <a:extLst>
              <a:ext uri="{FF2B5EF4-FFF2-40B4-BE49-F238E27FC236}">
                <a16:creationId xmlns:a16="http://schemas.microsoft.com/office/drawing/2014/main" id="{A65E4A99-95E2-8814-937D-BDCA9BF1B3F5}"/>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5" name="Conector reto 4">
            <a:extLst>
              <a:ext uri="{FF2B5EF4-FFF2-40B4-BE49-F238E27FC236}">
                <a16:creationId xmlns:a16="http://schemas.microsoft.com/office/drawing/2014/main" id="{84E70F11-9C49-1270-00B2-089547FDDD83}"/>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FCA27D7-5622-FA61-B1EA-9F765CED122F}"/>
              </a:ext>
            </a:extLst>
          </p:cNvPr>
          <p:cNvSpPr txBox="1"/>
          <p:nvPr/>
        </p:nvSpPr>
        <p:spPr>
          <a:xfrm>
            <a:off x="237763" y="357020"/>
            <a:ext cx="2824629" cy="400110"/>
          </a:xfrm>
          <a:prstGeom prst="rect">
            <a:avLst/>
          </a:prstGeom>
          <a:solidFill>
            <a:schemeClr val="bg1"/>
          </a:solidFill>
        </p:spPr>
        <p:txBody>
          <a:bodyPr wrap="square">
            <a:spAutoFit/>
          </a:bodyPr>
          <a:lstStyle/>
          <a:p>
            <a:pPr algn="ctr"/>
            <a:r>
              <a:rPr lang="pt-BR" sz="2000" b="1" dirty="0">
                <a:latin typeface="Calibri" pitchFamily="34" charset="0"/>
              </a:rPr>
              <a:t>Luzes primárias - Adição</a:t>
            </a:r>
            <a:endParaRPr lang="pt-BR" sz="2000" dirty="0"/>
          </a:p>
        </p:txBody>
      </p:sp>
    </p:spTree>
    <p:extLst>
      <p:ext uri="{BB962C8B-B14F-4D97-AF65-F5344CB8AC3E}">
        <p14:creationId xmlns:p14="http://schemas.microsoft.com/office/powerpoint/2010/main" val="28585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67D22142-B596-404C-A920-446DAC754F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34446" y="117265"/>
            <a:ext cx="11923107" cy="6369849"/>
          </a:xfrm>
          <a:prstGeom prst="roundRect">
            <a:avLst>
              <a:gd name="adj" fmla="val 0"/>
            </a:avLst>
          </a:prstGeom>
          <a:solidFill>
            <a:srgbClr val="FFFFFF">
              <a:shade val="85000"/>
            </a:srgbClr>
          </a:solidFill>
          <a:ln>
            <a:noFill/>
          </a:ln>
          <a:effectLst/>
        </p:spPr>
      </p:pic>
      <p:sp>
        <p:nvSpPr>
          <p:cNvPr id="9" name="Retângulo: Cantos Arredondados 8">
            <a:extLst>
              <a:ext uri="{FF2B5EF4-FFF2-40B4-BE49-F238E27FC236}">
                <a16:creationId xmlns:a16="http://schemas.microsoft.com/office/drawing/2014/main" id="{B58A7990-4EE7-E26A-084A-3A5FB7ED26EF}"/>
              </a:ext>
            </a:extLst>
          </p:cNvPr>
          <p:cNvSpPr/>
          <p:nvPr/>
        </p:nvSpPr>
        <p:spPr bwMode="auto">
          <a:xfrm>
            <a:off x="1304528" y="117265"/>
            <a:ext cx="10582671" cy="6623469"/>
          </a:xfrm>
          <a:prstGeom prst="roundRect">
            <a:avLst>
              <a:gd name="adj" fmla="val 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6751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A610BC6-9832-7D7F-43EA-9323028119B6}"/>
              </a:ext>
            </a:extLst>
          </p:cNvPr>
          <p:cNvPicPr>
            <a:picLocks noChangeAspect="1"/>
          </p:cNvPicPr>
          <p:nvPr/>
        </p:nvPicPr>
        <p:blipFill>
          <a:blip r:embed="rId2"/>
          <a:stretch>
            <a:fillRect/>
          </a:stretch>
        </p:blipFill>
        <p:spPr>
          <a:xfrm>
            <a:off x="11652611" y="65742"/>
            <a:ext cx="393828" cy="461897"/>
          </a:xfrm>
          <a:prstGeom prst="rect">
            <a:avLst/>
          </a:prstGeom>
        </p:spPr>
      </p:pic>
      <p:cxnSp>
        <p:nvCxnSpPr>
          <p:cNvPr id="6" name="Conector reto 5">
            <a:extLst>
              <a:ext uri="{FF2B5EF4-FFF2-40B4-BE49-F238E27FC236}">
                <a16:creationId xmlns:a16="http://schemas.microsoft.com/office/drawing/2014/main" id="{D7BABAC5-71C0-639B-296D-869666B6DC1B}"/>
              </a:ext>
            </a:extLst>
          </p:cNvPr>
          <p:cNvCxnSpPr/>
          <p:nvPr/>
        </p:nvCxnSpPr>
        <p:spPr>
          <a:xfrm>
            <a:off x="-24109" y="595153"/>
            <a:ext cx="12223530"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328FF67C-5B27-84E5-E121-F8B11472A1CA}"/>
              </a:ext>
            </a:extLst>
          </p:cNvPr>
          <p:cNvSpPr txBox="1"/>
          <p:nvPr/>
        </p:nvSpPr>
        <p:spPr>
          <a:xfrm>
            <a:off x="4682622" y="5493406"/>
            <a:ext cx="6740568" cy="769441"/>
          </a:xfrm>
          <a:prstGeom prst="rect">
            <a:avLst/>
          </a:prstGeom>
          <a:noFill/>
        </p:spPr>
        <p:txBody>
          <a:bodyPr wrap="square">
            <a:spAutoFit/>
          </a:bodyPr>
          <a:lstStyle/>
          <a:p>
            <a:pPr algn="ctr"/>
            <a:r>
              <a:rPr lang="pt-BR" sz="2200" dirty="0"/>
              <a:t>“ingredientes de alta qualidade capazes de eliminar o amarelamento de roupas brancas”</a:t>
            </a:r>
          </a:p>
        </p:txBody>
      </p:sp>
      <p:pic>
        <p:nvPicPr>
          <p:cNvPr id="14" name="Imagem 13">
            <a:extLst>
              <a:ext uri="{FF2B5EF4-FFF2-40B4-BE49-F238E27FC236}">
                <a16:creationId xmlns:a16="http://schemas.microsoft.com/office/drawing/2014/main" id="{52E02895-CC13-80CB-D470-95483FBFAB3D}"/>
              </a:ext>
            </a:extLst>
          </p:cNvPr>
          <p:cNvPicPr>
            <a:picLocks noChangeAspect="1"/>
          </p:cNvPicPr>
          <p:nvPr/>
        </p:nvPicPr>
        <p:blipFill>
          <a:blip r:embed="rId3"/>
          <a:stretch>
            <a:fillRect/>
          </a:stretch>
        </p:blipFill>
        <p:spPr>
          <a:xfrm>
            <a:off x="4267895" y="981416"/>
            <a:ext cx="7346893" cy="3878403"/>
          </a:xfrm>
          <a:prstGeom prst="roundRect">
            <a:avLst>
              <a:gd name="adj" fmla="val 2581"/>
            </a:avLst>
          </a:prstGeom>
          <a:solidFill>
            <a:srgbClr val="FFFFFF">
              <a:shade val="85000"/>
            </a:srgbClr>
          </a:solidFill>
          <a:ln>
            <a:solidFill>
              <a:schemeClr val="tx1">
                <a:lumMod val="75000"/>
                <a:lumOff val="25000"/>
              </a:schemeClr>
            </a:solidFill>
          </a:ln>
          <a:effectLst>
            <a:outerShdw blurRad="50800" dist="38100" dir="5400000" sx="101000" sy="101000" algn="t" rotWithShape="0">
              <a:prstClr val="black">
                <a:alpha val="40000"/>
              </a:prstClr>
            </a:outerShdw>
          </a:effectLst>
        </p:spPr>
      </p:pic>
      <p:pic>
        <p:nvPicPr>
          <p:cNvPr id="8" name="Imagem 7">
            <a:extLst>
              <a:ext uri="{FF2B5EF4-FFF2-40B4-BE49-F238E27FC236}">
                <a16:creationId xmlns:a16="http://schemas.microsoft.com/office/drawing/2014/main" id="{F4FF522B-43BC-2509-8552-946484AD7F36}"/>
              </a:ext>
            </a:extLst>
          </p:cNvPr>
          <p:cNvPicPr>
            <a:picLocks noChangeAspect="1"/>
          </p:cNvPicPr>
          <p:nvPr/>
        </p:nvPicPr>
        <p:blipFill>
          <a:blip r:embed="rId4"/>
          <a:stretch>
            <a:fillRect/>
          </a:stretch>
        </p:blipFill>
        <p:spPr>
          <a:xfrm>
            <a:off x="754522" y="981417"/>
            <a:ext cx="2347913" cy="3878404"/>
          </a:xfrm>
          <a:prstGeom prst="roundRect">
            <a:avLst>
              <a:gd name="adj" fmla="val 2581"/>
            </a:avLst>
          </a:prstGeom>
          <a:solidFill>
            <a:srgbClr val="FFFFFF">
              <a:shade val="85000"/>
            </a:srgbClr>
          </a:solidFill>
          <a:ln>
            <a:solidFill>
              <a:schemeClr val="tx1">
                <a:lumMod val="75000"/>
                <a:lumOff val="25000"/>
              </a:schemeClr>
            </a:solidFill>
          </a:ln>
          <a:effectLst>
            <a:outerShdw blurRad="50800" dist="38100" dir="5400000" sx="101000" sy="101000" algn="t" rotWithShape="0">
              <a:prstClr val="black">
                <a:alpha val="40000"/>
              </a:prstClr>
            </a:outerShdw>
          </a:effectLst>
        </p:spPr>
      </p:pic>
    </p:spTree>
    <p:extLst>
      <p:ext uri="{BB962C8B-B14F-4D97-AF65-F5344CB8AC3E}">
        <p14:creationId xmlns:p14="http://schemas.microsoft.com/office/powerpoint/2010/main" val="38356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602BB570-BC97-4854-89A9-BA9B5A9F5283}"/>
              </a:ext>
            </a:extLst>
          </p:cNvPr>
          <p:cNvSpPr/>
          <p:nvPr/>
        </p:nvSpPr>
        <p:spPr>
          <a:xfrm>
            <a:off x="4223885" y="3213556"/>
            <a:ext cx="3742735" cy="430887"/>
          </a:xfrm>
          <a:prstGeom prst="rect">
            <a:avLst/>
          </a:prstGeom>
        </p:spPr>
        <p:txBody>
          <a:bodyPr wrap="square">
            <a:spAutoFit/>
          </a:bodyPr>
          <a:lstStyle/>
          <a:p>
            <a:pPr algn="ctr"/>
            <a:r>
              <a:rPr lang="pt-BR" sz="2200" b="1" dirty="0">
                <a:solidFill>
                  <a:srgbClr val="002060"/>
                </a:solidFill>
                <a:latin typeface="+mn-lt"/>
                <a:cs typeface="+mn-cs"/>
              </a:rPr>
              <a:t>Exercícios da apostila Alfa</a:t>
            </a:r>
          </a:p>
        </p:txBody>
      </p:sp>
      <p:pic>
        <p:nvPicPr>
          <p:cNvPr id="10" name="Imagem 9"/>
          <p:cNvPicPr>
            <a:picLocks noChangeAspect="1"/>
          </p:cNvPicPr>
          <p:nvPr/>
        </p:nvPicPr>
        <p:blipFill>
          <a:blip r:embed="rId3"/>
          <a:stretch>
            <a:fillRect/>
          </a:stretch>
        </p:blipFill>
        <p:spPr>
          <a:xfrm>
            <a:off x="11599408" y="117265"/>
            <a:ext cx="488736" cy="573209"/>
          </a:xfrm>
          <a:prstGeom prst="rect">
            <a:avLst/>
          </a:prstGeom>
        </p:spPr>
      </p:pic>
      <p:cxnSp>
        <p:nvCxnSpPr>
          <p:cNvPr id="13" name="Conector reto 12"/>
          <p:cNvCxnSpPr/>
          <p:nvPr/>
        </p:nvCxnSpPr>
        <p:spPr>
          <a:xfrm>
            <a:off x="18574" y="779530"/>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2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9816" y="189475"/>
            <a:ext cx="11795760" cy="2246769"/>
          </a:xfrm>
          <a:prstGeom prst="rect">
            <a:avLst/>
          </a:prstGeom>
        </p:spPr>
        <p:txBody>
          <a:bodyPr wrap="square">
            <a:spAutoFit/>
          </a:bodyPr>
          <a:lstStyle/>
          <a:p>
            <a:pPr algn="just"/>
            <a:r>
              <a:rPr lang="pt-BR" sz="2000" dirty="0">
                <a:latin typeface="+mn-lt"/>
              </a:rPr>
              <a:t>1. (Unesp)  Um professor de física propôs aos seus alunos que idealizassem uma experiência relativa ao fenômeno luminoso. Pediu para que eles se imaginassem numa sala completamente escura, sem qualquer material em suspensão no ar e cujas paredes foram pintadas com uma tinta preta ideal, capaz de absorver toda a luz que incidisse sobre ela. Em uma das paredes da sala, os alunos deveriam imaginar uma fonte de luz emitindo um único raio de luz branca que incidisse obliquamente em um extenso espelho plano ideal, capaz de refletir toda a luz nele incidente, fixado na parede oposta àquela na qual o estudante estaria encostado (observe a figura).</a:t>
            </a:r>
          </a:p>
        </p:txBody>
      </p:sp>
      <p:pic>
        <p:nvPicPr>
          <p:cNvPr id="5" name="Imagem 4" descr="unesp2010_1f_provacg_fis_7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2583" y="2860766"/>
            <a:ext cx="4216037" cy="3136718"/>
          </a:xfrm>
          <a:prstGeom prst="rect">
            <a:avLst/>
          </a:prstGeom>
          <a:noFill/>
          <a:ln>
            <a:noFill/>
          </a:ln>
        </p:spPr>
      </p:pic>
      <p:sp>
        <p:nvSpPr>
          <p:cNvPr id="6" name="Retângulo 5"/>
          <p:cNvSpPr/>
          <p:nvPr/>
        </p:nvSpPr>
        <p:spPr>
          <a:xfrm>
            <a:off x="169816" y="2990596"/>
            <a:ext cx="6596744" cy="2862322"/>
          </a:xfrm>
          <a:prstGeom prst="rect">
            <a:avLst/>
          </a:prstGeom>
        </p:spPr>
        <p:txBody>
          <a:bodyPr wrap="square">
            <a:spAutoFit/>
          </a:bodyPr>
          <a:lstStyle/>
          <a:p>
            <a:pPr algn="just"/>
            <a:r>
              <a:rPr lang="pt-BR" sz="2000" dirty="0">
                <a:latin typeface="+mn-lt"/>
              </a:rPr>
              <a:t>Se tal experiência pudesse ser realizada nas condições ideais propostas pelo professor, o estudante dentro da sala </a:t>
            </a:r>
          </a:p>
          <a:p>
            <a:pPr algn="just"/>
            <a:endParaRPr lang="pt-BR" sz="2000" dirty="0">
              <a:latin typeface="+mn-lt"/>
            </a:endParaRPr>
          </a:p>
          <a:p>
            <a:pPr algn="just"/>
            <a:r>
              <a:rPr lang="pt-BR" sz="2000" dirty="0">
                <a:latin typeface="+mn-lt"/>
              </a:rPr>
              <a:t>a) enxergaria somente o raio de luz.   </a:t>
            </a:r>
          </a:p>
          <a:p>
            <a:pPr algn="just"/>
            <a:r>
              <a:rPr lang="pt-BR" sz="2000" dirty="0">
                <a:latin typeface="+mn-lt"/>
              </a:rPr>
              <a:t>b) enxergaria somente a fonte de luz.   </a:t>
            </a:r>
          </a:p>
          <a:p>
            <a:pPr algn="just"/>
            <a:r>
              <a:rPr lang="pt-BR" sz="2000" dirty="0">
                <a:latin typeface="+mn-lt"/>
              </a:rPr>
              <a:t>c) não enxergaria nem o espelho, nem o raio de luz.   </a:t>
            </a:r>
          </a:p>
          <a:p>
            <a:pPr algn="just"/>
            <a:r>
              <a:rPr lang="pt-BR" sz="2000" dirty="0">
                <a:latin typeface="+mn-lt"/>
              </a:rPr>
              <a:t>d) enxergaria somente o espelho em toda sua extensão.   </a:t>
            </a:r>
          </a:p>
          <a:p>
            <a:pPr algn="just"/>
            <a:r>
              <a:rPr lang="pt-BR" sz="2000" dirty="0">
                <a:latin typeface="+mn-lt"/>
              </a:rPr>
              <a:t>e) enxergaria o espelho em toda sua extensão e também o raio de luz.  </a:t>
            </a:r>
          </a:p>
        </p:txBody>
      </p:sp>
    </p:spTree>
    <p:extLst>
      <p:ext uri="{BB962C8B-B14F-4D97-AF65-F5344CB8AC3E}">
        <p14:creationId xmlns:p14="http://schemas.microsoft.com/office/powerpoint/2010/main" val="187997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9816" y="189475"/>
            <a:ext cx="11795760" cy="2246769"/>
          </a:xfrm>
          <a:prstGeom prst="rect">
            <a:avLst/>
          </a:prstGeom>
        </p:spPr>
        <p:txBody>
          <a:bodyPr wrap="square">
            <a:spAutoFit/>
          </a:bodyPr>
          <a:lstStyle/>
          <a:p>
            <a:pPr algn="just"/>
            <a:r>
              <a:rPr lang="pt-BR" sz="2000" dirty="0">
                <a:latin typeface="+mn-lt"/>
              </a:rPr>
              <a:t>1. (Unesp)  Um professor de física propôs aos seus alunos que idealizassem uma experiência relativa ao fenômeno luminoso. Pediu para que eles se imaginassem numa sala completamente escura, </a:t>
            </a:r>
            <a:r>
              <a:rPr lang="pt-BR" sz="2000" dirty="0">
                <a:solidFill>
                  <a:srgbClr val="FF0000"/>
                </a:solidFill>
                <a:latin typeface="+mn-lt"/>
              </a:rPr>
              <a:t>sem qualquer material em suspensão no ar </a:t>
            </a:r>
            <a:r>
              <a:rPr lang="pt-BR" sz="2000" dirty="0">
                <a:latin typeface="+mn-lt"/>
              </a:rPr>
              <a:t>e </a:t>
            </a:r>
            <a:r>
              <a:rPr lang="pt-BR" sz="2000" dirty="0">
                <a:solidFill>
                  <a:srgbClr val="7030A0"/>
                </a:solidFill>
                <a:latin typeface="+mn-lt"/>
              </a:rPr>
              <a:t>cujas paredes foram pintadas com uma tinta preta ideal, capaz de absorver toda a luz que incidisse sobre ela</a:t>
            </a:r>
            <a:r>
              <a:rPr lang="pt-BR" sz="2000" dirty="0">
                <a:latin typeface="+mn-lt"/>
              </a:rPr>
              <a:t>. Em uma das paredes da sala, os alunos deveriam imaginar uma fonte de luz emitindo um único raio de luz branca que incidisse obliquamente em um extenso espelho plano ideal, capaz de refletir toda a luz nele incidente, fixado na parede oposta àquela na qual o estudante estaria encostado (observe a figura).</a:t>
            </a:r>
          </a:p>
        </p:txBody>
      </p:sp>
      <p:pic>
        <p:nvPicPr>
          <p:cNvPr id="5" name="Imagem 4" descr="unesp2010_1f_provacg_fis_7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8097" y="2500700"/>
            <a:ext cx="4794067" cy="3842113"/>
          </a:xfrm>
          <a:prstGeom prst="rect">
            <a:avLst/>
          </a:prstGeom>
          <a:noFill/>
          <a:ln>
            <a:noFill/>
          </a:ln>
        </p:spPr>
      </p:pic>
      <p:sp>
        <p:nvSpPr>
          <p:cNvPr id="6" name="Retângulo 5"/>
          <p:cNvSpPr/>
          <p:nvPr/>
        </p:nvSpPr>
        <p:spPr>
          <a:xfrm>
            <a:off x="169816" y="2753265"/>
            <a:ext cx="6596744" cy="2862322"/>
          </a:xfrm>
          <a:prstGeom prst="rect">
            <a:avLst/>
          </a:prstGeom>
        </p:spPr>
        <p:txBody>
          <a:bodyPr wrap="square">
            <a:spAutoFit/>
          </a:bodyPr>
          <a:lstStyle/>
          <a:p>
            <a:pPr algn="just"/>
            <a:r>
              <a:rPr lang="pt-BR" sz="2000" dirty="0">
                <a:latin typeface="+mn-lt"/>
              </a:rPr>
              <a:t>Se tal experiência pudesse ser realizada nas condições ideais propostas pelo professor, o estudante dentro da sala </a:t>
            </a:r>
          </a:p>
          <a:p>
            <a:pPr algn="just"/>
            <a:endParaRPr lang="pt-BR" sz="2000" dirty="0">
              <a:latin typeface="+mn-lt"/>
            </a:endParaRPr>
          </a:p>
          <a:p>
            <a:pPr algn="just"/>
            <a:r>
              <a:rPr lang="pt-BR" sz="2000" dirty="0">
                <a:latin typeface="+mn-lt"/>
              </a:rPr>
              <a:t>a) enxergaria somente o raio de luz.   </a:t>
            </a:r>
          </a:p>
          <a:p>
            <a:pPr algn="just"/>
            <a:r>
              <a:rPr lang="pt-BR" sz="2000" dirty="0">
                <a:latin typeface="+mn-lt"/>
              </a:rPr>
              <a:t>b) enxergaria somente a fonte de luz.   </a:t>
            </a:r>
          </a:p>
          <a:p>
            <a:pPr algn="just"/>
            <a:r>
              <a:rPr lang="pt-BR" sz="2000" dirty="0">
                <a:latin typeface="+mn-lt"/>
              </a:rPr>
              <a:t>c) não enxergaria nem o espelho, nem o raio de luz.   </a:t>
            </a:r>
          </a:p>
          <a:p>
            <a:pPr algn="just"/>
            <a:r>
              <a:rPr lang="pt-BR" sz="2000" dirty="0">
                <a:latin typeface="+mn-lt"/>
              </a:rPr>
              <a:t>d) enxergaria somente o espelho em toda sua extensão.   </a:t>
            </a:r>
          </a:p>
          <a:p>
            <a:pPr algn="just"/>
            <a:r>
              <a:rPr lang="pt-BR" sz="2000" dirty="0">
                <a:latin typeface="+mn-lt"/>
              </a:rPr>
              <a:t>e) enxergaria o espelho em toda sua extensão e também o raio de luz.  </a:t>
            </a:r>
          </a:p>
        </p:txBody>
      </p:sp>
      <p:cxnSp>
        <p:nvCxnSpPr>
          <p:cNvPr id="3" name="Conector reto 2"/>
          <p:cNvCxnSpPr/>
          <p:nvPr/>
        </p:nvCxnSpPr>
        <p:spPr bwMode="auto">
          <a:xfrm flipV="1">
            <a:off x="8818418" y="2943773"/>
            <a:ext cx="901337" cy="694397"/>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7" name="Conector reto 6"/>
          <p:cNvCxnSpPr/>
          <p:nvPr/>
        </p:nvCxnSpPr>
        <p:spPr bwMode="auto">
          <a:xfrm flipH="1" flipV="1">
            <a:off x="9711804" y="2935823"/>
            <a:ext cx="2155370" cy="188774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2" name="Seta para a Direita 1"/>
          <p:cNvSpPr/>
          <p:nvPr/>
        </p:nvSpPr>
        <p:spPr bwMode="auto">
          <a:xfrm rot="10800000">
            <a:off x="5742039" y="4361796"/>
            <a:ext cx="353961" cy="25072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8" name="Triângulo isósceles 7"/>
          <p:cNvSpPr/>
          <p:nvPr/>
        </p:nvSpPr>
        <p:spPr bwMode="auto">
          <a:xfrm rot="7806592">
            <a:off x="10681376" y="3759674"/>
            <a:ext cx="151646" cy="195980"/>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1081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2306FE3-6986-43F1-9928-AB0B5D790456}"/>
              </a:ext>
            </a:extLst>
          </p:cNvPr>
          <p:cNvPicPr>
            <a:picLocks noChangeAspect="1"/>
          </p:cNvPicPr>
          <p:nvPr/>
        </p:nvPicPr>
        <p:blipFill>
          <a:blip r:embed="rId2"/>
          <a:stretch>
            <a:fillRect/>
          </a:stretch>
        </p:blipFill>
        <p:spPr>
          <a:xfrm>
            <a:off x="732473" y="3035617"/>
            <a:ext cx="4159568" cy="1605242"/>
          </a:xfrm>
          <a:prstGeom prst="rect">
            <a:avLst/>
          </a:prstGeom>
        </p:spPr>
      </p:pic>
      <p:sp>
        <p:nvSpPr>
          <p:cNvPr id="6" name="CaixaDeTexto 5">
            <a:extLst>
              <a:ext uri="{FF2B5EF4-FFF2-40B4-BE49-F238E27FC236}">
                <a16:creationId xmlns:a16="http://schemas.microsoft.com/office/drawing/2014/main" id="{03D174F7-274E-B9CE-01F6-4F08D234A852}"/>
              </a:ext>
            </a:extLst>
          </p:cNvPr>
          <p:cNvSpPr txBox="1"/>
          <p:nvPr/>
        </p:nvSpPr>
        <p:spPr>
          <a:xfrm>
            <a:off x="1996440" y="1674614"/>
            <a:ext cx="1920240" cy="369332"/>
          </a:xfrm>
          <a:prstGeom prst="rect">
            <a:avLst/>
          </a:prstGeom>
          <a:noFill/>
        </p:spPr>
        <p:txBody>
          <a:bodyPr wrap="square" rtlCol="0">
            <a:spAutoFit/>
          </a:bodyPr>
          <a:lstStyle/>
          <a:p>
            <a:r>
              <a:rPr lang="pt-BR" dirty="0"/>
              <a:t>Luz Branca</a:t>
            </a:r>
          </a:p>
        </p:txBody>
      </p:sp>
      <p:sp>
        <p:nvSpPr>
          <p:cNvPr id="7" name="CaixaDeTexto 6">
            <a:extLst>
              <a:ext uri="{FF2B5EF4-FFF2-40B4-BE49-F238E27FC236}">
                <a16:creationId xmlns:a16="http://schemas.microsoft.com/office/drawing/2014/main" id="{61BBF2C2-ED05-CCF9-11B1-97DEE4F47C9A}"/>
              </a:ext>
            </a:extLst>
          </p:cNvPr>
          <p:cNvSpPr txBox="1"/>
          <p:nvPr/>
        </p:nvSpPr>
        <p:spPr>
          <a:xfrm>
            <a:off x="8038401" y="1674614"/>
            <a:ext cx="1920240" cy="369332"/>
          </a:xfrm>
          <a:prstGeom prst="rect">
            <a:avLst/>
          </a:prstGeom>
          <a:noFill/>
        </p:spPr>
        <p:txBody>
          <a:bodyPr wrap="square" rtlCol="0">
            <a:spAutoFit/>
          </a:bodyPr>
          <a:lstStyle/>
          <a:p>
            <a:pPr algn="ctr"/>
            <a:r>
              <a:rPr lang="pt-BR" dirty="0"/>
              <a:t>Luz Azul</a:t>
            </a:r>
          </a:p>
        </p:txBody>
      </p:sp>
      <p:pic>
        <p:nvPicPr>
          <p:cNvPr id="9" name="Imagem 8">
            <a:extLst>
              <a:ext uri="{FF2B5EF4-FFF2-40B4-BE49-F238E27FC236}">
                <a16:creationId xmlns:a16="http://schemas.microsoft.com/office/drawing/2014/main" id="{4D650754-C169-75E2-0A83-89BED2304F6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849458" y="3052359"/>
            <a:ext cx="4298126" cy="1658713"/>
          </a:xfrm>
          <a:prstGeom prst="rect">
            <a:avLst/>
          </a:prstGeom>
        </p:spPr>
      </p:pic>
      <p:sp>
        <p:nvSpPr>
          <p:cNvPr id="10" name="CaixaDeTexto 9">
            <a:extLst>
              <a:ext uri="{FF2B5EF4-FFF2-40B4-BE49-F238E27FC236}">
                <a16:creationId xmlns:a16="http://schemas.microsoft.com/office/drawing/2014/main" id="{2AE5EB1B-3438-6599-DE4E-81D64E962CC7}"/>
              </a:ext>
            </a:extLst>
          </p:cNvPr>
          <p:cNvSpPr txBox="1"/>
          <p:nvPr/>
        </p:nvSpPr>
        <p:spPr>
          <a:xfrm>
            <a:off x="549592" y="377428"/>
            <a:ext cx="1446848" cy="369332"/>
          </a:xfrm>
          <a:prstGeom prst="rect">
            <a:avLst/>
          </a:prstGeom>
          <a:noFill/>
        </p:spPr>
        <p:txBody>
          <a:bodyPr wrap="square" rtlCol="0">
            <a:spAutoFit/>
          </a:bodyPr>
          <a:lstStyle/>
          <a:p>
            <a:r>
              <a:rPr lang="pt-BR" dirty="0"/>
              <a:t>3.</a:t>
            </a:r>
          </a:p>
        </p:txBody>
      </p:sp>
    </p:spTree>
    <p:extLst>
      <p:ext uri="{BB962C8B-B14F-4D97-AF65-F5344CB8AC3E}">
        <p14:creationId xmlns:p14="http://schemas.microsoft.com/office/powerpoint/2010/main" val="14998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602BB570-BC97-4854-89A9-BA9B5A9F5283}"/>
              </a:ext>
            </a:extLst>
          </p:cNvPr>
          <p:cNvSpPr/>
          <p:nvPr/>
        </p:nvSpPr>
        <p:spPr>
          <a:xfrm>
            <a:off x="4223885" y="3213556"/>
            <a:ext cx="3742735" cy="430887"/>
          </a:xfrm>
          <a:prstGeom prst="rect">
            <a:avLst/>
          </a:prstGeom>
        </p:spPr>
        <p:txBody>
          <a:bodyPr wrap="square">
            <a:spAutoFit/>
          </a:bodyPr>
          <a:lstStyle/>
          <a:p>
            <a:pPr algn="ctr"/>
            <a:r>
              <a:rPr lang="pt-BR" sz="2200" b="1" dirty="0">
                <a:solidFill>
                  <a:srgbClr val="002060"/>
                </a:solidFill>
                <a:latin typeface="+mn-lt"/>
                <a:cs typeface="+mn-cs"/>
              </a:rPr>
              <a:t>Exercícios do Caio</a:t>
            </a:r>
          </a:p>
        </p:txBody>
      </p:sp>
      <p:pic>
        <p:nvPicPr>
          <p:cNvPr id="10" name="Imagem 9"/>
          <p:cNvPicPr>
            <a:picLocks noChangeAspect="1"/>
          </p:cNvPicPr>
          <p:nvPr/>
        </p:nvPicPr>
        <p:blipFill>
          <a:blip r:embed="rId3"/>
          <a:stretch>
            <a:fillRect/>
          </a:stretch>
        </p:blipFill>
        <p:spPr>
          <a:xfrm>
            <a:off x="11599408" y="117265"/>
            <a:ext cx="488736" cy="573209"/>
          </a:xfrm>
          <a:prstGeom prst="rect">
            <a:avLst/>
          </a:prstGeom>
        </p:spPr>
      </p:pic>
      <p:cxnSp>
        <p:nvCxnSpPr>
          <p:cNvPr id="13" name="Conector reto 12"/>
          <p:cNvCxnSpPr/>
          <p:nvPr/>
        </p:nvCxnSpPr>
        <p:spPr>
          <a:xfrm>
            <a:off x="18574" y="779530"/>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1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ângulo 34">
            <a:extLst>
              <a:ext uri="{FF2B5EF4-FFF2-40B4-BE49-F238E27FC236}">
                <a16:creationId xmlns:a16="http://schemas.microsoft.com/office/drawing/2014/main" id="{D4DEAD36-B350-A9A1-749C-C7BFB3EC5824}"/>
              </a:ext>
            </a:extLst>
          </p:cNvPr>
          <p:cNvSpPr/>
          <p:nvPr/>
        </p:nvSpPr>
        <p:spPr bwMode="auto">
          <a:xfrm>
            <a:off x="7569133" y="2466475"/>
            <a:ext cx="4260419" cy="4070880"/>
          </a:xfrm>
          <a:prstGeom prst="rect">
            <a:avLst/>
          </a:prstGeom>
          <a:solidFill>
            <a:schemeClr val="tx1"/>
          </a:solidFill>
          <a:ln w="952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 name="Retângulo 3"/>
          <p:cNvSpPr/>
          <p:nvPr/>
        </p:nvSpPr>
        <p:spPr>
          <a:xfrm>
            <a:off x="212620" y="320646"/>
            <a:ext cx="11674580" cy="1538883"/>
          </a:xfrm>
          <a:prstGeom prst="rect">
            <a:avLst/>
          </a:prstGeom>
        </p:spPr>
        <p:txBody>
          <a:bodyPr wrap="square">
            <a:spAutoFit/>
          </a:bodyPr>
          <a:lstStyle/>
          <a:p>
            <a:pPr algn="just"/>
            <a:r>
              <a:rPr lang="pt-BR" dirty="0">
                <a:latin typeface="+mn-lt"/>
              </a:rPr>
              <a:t>(Unicamp 2016) Um quadro que apresente as cores azul e branca quando iluminado pela luz solar, ao ser iluminado por uma luz monocromática de comprimento de onda correspondente à cor amarela, apresentará, respectivamente, uma coloração </a:t>
            </a:r>
          </a:p>
          <a:p>
            <a:endParaRPr lang="pt-BR" sz="2200" dirty="0"/>
          </a:p>
          <a:p>
            <a:r>
              <a:rPr lang="pt-BR" dirty="0">
                <a:latin typeface="+mn-lt"/>
              </a:rPr>
              <a:t>a) amarela e branca.      b) negra e amarela.     c) azul e negra.     d) totalmente negra.   </a:t>
            </a:r>
          </a:p>
        </p:txBody>
      </p:sp>
      <p:sp>
        <p:nvSpPr>
          <p:cNvPr id="2" name="Retângulo 1"/>
          <p:cNvSpPr/>
          <p:nvPr/>
        </p:nvSpPr>
        <p:spPr bwMode="auto">
          <a:xfrm>
            <a:off x="1717355" y="4099154"/>
            <a:ext cx="344676" cy="355555"/>
          </a:xfrm>
          <a:prstGeom prst="rect">
            <a:avLst/>
          </a:prstGeom>
          <a:solidFill>
            <a:schemeClr val="accent1">
              <a:lumMod val="60000"/>
              <a:lumOff val="4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5" name="Retângulo 4"/>
          <p:cNvSpPr/>
          <p:nvPr/>
        </p:nvSpPr>
        <p:spPr bwMode="auto">
          <a:xfrm>
            <a:off x="5190597" y="3952927"/>
            <a:ext cx="1228701" cy="627017"/>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7" name="Conector de Seta Reta 6"/>
          <p:cNvCxnSpPr/>
          <p:nvPr/>
        </p:nvCxnSpPr>
        <p:spPr bwMode="auto">
          <a:xfrm>
            <a:off x="1165071" y="3104143"/>
            <a:ext cx="744583" cy="1201783"/>
          </a:xfrm>
          <a:prstGeom prst="straightConnector1">
            <a:avLst/>
          </a:prstGeom>
          <a:solidFill>
            <a:schemeClr val="accent1"/>
          </a:solidFill>
          <a:ln w="31750" cap="flat" cmpd="sng" algn="ctr">
            <a:solidFill>
              <a:schemeClr val="bg2">
                <a:lumMod val="75000"/>
              </a:schemeClr>
            </a:solidFill>
            <a:prstDash val="solid"/>
            <a:round/>
            <a:headEnd type="none" w="med" len="med"/>
            <a:tailEnd type="triangle"/>
          </a:ln>
          <a:effectLst/>
        </p:spPr>
      </p:cxnSp>
      <p:sp>
        <p:nvSpPr>
          <p:cNvPr id="9" name="CaixaDeTexto 8"/>
          <p:cNvSpPr txBox="1"/>
          <p:nvPr/>
        </p:nvSpPr>
        <p:spPr>
          <a:xfrm>
            <a:off x="403573" y="2600770"/>
            <a:ext cx="888274" cy="369332"/>
          </a:xfrm>
          <a:prstGeom prst="rect">
            <a:avLst/>
          </a:prstGeom>
          <a:noFill/>
        </p:spPr>
        <p:txBody>
          <a:bodyPr wrap="square" rtlCol="0">
            <a:spAutoFit/>
          </a:bodyPr>
          <a:lstStyle/>
          <a:p>
            <a:r>
              <a:rPr lang="pt-BR" dirty="0">
                <a:latin typeface="+mn-lt"/>
              </a:rPr>
              <a:t>branca</a:t>
            </a:r>
          </a:p>
        </p:txBody>
      </p:sp>
      <p:sp>
        <p:nvSpPr>
          <p:cNvPr id="10" name="CaixaDeTexto 9"/>
          <p:cNvSpPr txBox="1"/>
          <p:nvPr/>
        </p:nvSpPr>
        <p:spPr>
          <a:xfrm>
            <a:off x="1510876" y="2600770"/>
            <a:ext cx="888274" cy="369332"/>
          </a:xfrm>
          <a:prstGeom prst="rect">
            <a:avLst/>
          </a:prstGeom>
          <a:noFill/>
        </p:spPr>
        <p:txBody>
          <a:bodyPr wrap="square" rtlCol="0">
            <a:spAutoFit/>
          </a:bodyPr>
          <a:lstStyle/>
          <a:p>
            <a:r>
              <a:rPr lang="pt-BR" dirty="0">
                <a:latin typeface="+mn-lt"/>
              </a:rPr>
              <a:t>branca</a:t>
            </a:r>
          </a:p>
        </p:txBody>
      </p:sp>
      <p:cxnSp>
        <p:nvCxnSpPr>
          <p:cNvPr id="11" name="Conector de Seta Reta 10"/>
          <p:cNvCxnSpPr>
            <a:cxnSpLocks/>
          </p:cNvCxnSpPr>
          <p:nvPr/>
        </p:nvCxnSpPr>
        <p:spPr bwMode="auto">
          <a:xfrm>
            <a:off x="1902621" y="4297353"/>
            <a:ext cx="1280041" cy="857636"/>
          </a:xfrm>
          <a:prstGeom prst="straightConnector1">
            <a:avLst/>
          </a:prstGeom>
          <a:solidFill>
            <a:schemeClr val="accent1"/>
          </a:solidFill>
          <a:ln w="31750" cap="flat" cmpd="sng" algn="ctr">
            <a:solidFill>
              <a:schemeClr val="accent1">
                <a:lumMod val="75000"/>
              </a:schemeClr>
            </a:solidFill>
            <a:prstDash val="solid"/>
            <a:round/>
            <a:headEnd type="none" w="med" len="med"/>
            <a:tailEnd type="triangle"/>
          </a:ln>
          <a:effectLst/>
        </p:spPr>
      </p:cxnSp>
      <p:cxnSp>
        <p:nvCxnSpPr>
          <p:cNvPr id="13" name="Conector de Seta Reta 12"/>
          <p:cNvCxnSpPr/>
          <p:nvPr/>
        </p:nvCxnSpPr>
        <p:spPr bwMode="auto">
          <a:xfrm>
            <a:off x="2699596" y="4316360"/>
            <a:ext cx="1058090" cy="734148"/>
          </a:xfrm>
          <a:prstGeom prst="straightConnector1">
            <a:avLst/>
          </a:prstGeom>
          <a:solidFill>
            <a:schemeClr val="accent1"/>
          </a:solidFill>
          <a:ln w="31750" cap="flat" cmpd="sng" algn="ctr">
            <a:solidFill>
              <a:schemeClr val="bg2">
                <a:lumMod val="75000"/>
              </a:schemeClr>
            </a:solidFill>
            <a:prstDash val="solid"/>
            <a:round/>
            <a:headEnd type="none" w="med" len="med"/>
            <a:tailEnd type="triangle"/>
          </a:ln>
          <a:effectLst/>
        </p:spPr>
      </p:cxnSp>
      <p:sp>
        <p:nvSpPr>
          <p:cNvPr id="16" name="CaixaDeTexto 15"/>
          <p:cNvSpPr txBox="1"/>
          <p:nvPr/>
        </p:nvSpPr>
        <p:spPr>
          <a:xfrm>
            <a:off x="3669122" y="5042512"/>
            <a:ext cx="888274" cy="369332"/>
          </a:xfrm>
          <a:prstGeom prst="rect">
            <a:avLst/>
          </a:prstGeom>
          <a:noFill/>
        </p:spPr>
        <p:txBody>
          <a:bodyPr wrap="square" rtlCol="0">
            <a:spAutoFit/>
          </a:bodyPr>
          <a:lstStyle/>
          <a:p>
            <a:r>
              <a:rPr lang="pt-BR" dirty="0">
                <a:latin typeface="+mn-lt"/>
              </a:rPr>
              <a:t>branca</a:t>
            </a:r>
          </a:p>
        </p:txBody>
      </p:sp>
      <p:sp>
        <p:nvSpPr>
          <p:cNvPr id="17" name="CaixaDeTexto 16"/>
          <p:cNvSpPr txBox="1"/>
          <p:nvPr/>
        </p:nvSpPr>
        <p:spPr>
          <a:xfrm>
            <a:off x="2947614" y="5182671"/>
            <a:ext cx="621152" cy="369332"/>
          </a:xfrm>
          <a:prstGeom prst="rect">
            <a:avLst/>
          </a:prstGeom>
          <a:noFill/>
        </p:spPr>
        <p:txBody>
          <a:bodyPr wrap="square" rtlCol="0">
            <a:spAutoFit/>
          </a:bodyPr>
          <a:lstStyle/>
          <a:p>
            <a:r>
              <a:rPr lang="pt-BR" dirty="0">
                <a:latin typeface="+mn-lt"/>
              </a:rPr>
              <a:t>azul</a:t>
            </a:r>
          </a:p>
        </p:txBody>
      </p:sp>
      <p:sp>
        <p:nvSpPr>
          <p:cNvPr id="23" name="Retângulo 22"/>
          <p:cNvSpPr/>
          <p:nvPr/>
        </p:nvSpPr>
        <p:spPr bwMode="auto">
          <a:xfrm>
            <a:off x="8841456" y="3889700"/>
            <a:ext cx="1252764" cy="627017"/>
          </a:xfrm>
          <a:prstGeom prst="rect">
            <a:avLst/>
          </a:prstGeom>
          <a:noFill/>
          <a:ln w="9525"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6" name="CaixaDeTexto 25"/>
          <p:cNvSpPr txBox="1"/>
          <p:nvPr/>
        </p:nvSpPr>
        <p:spPr>
          <a:xfrm>
            <a:off x="7674747" y="2599121"/>
            <a:ext cx="1141521" cy="369332"/>
          </a:xfrm>
          <a:prstGeom prst="rect">
            <a:avLst/>
          </a:prstGeom>
          <a:noFill/>
        </p:spPr>
        <p:txBody>
          <a:bodyPr wrap="square" rtlCol="0">
            <a:spAutoFit/>
          </a:bodyPr>
          <a:lstStyle/>
          <a:p>
            <a:r>
              <a:rPr lang="pt-BR" dirty="0">
                <a:solidFill>
                  <a:schemeClr val="bg1"/>
                </a:solidFill>
                <a:latin typeface="+mn-lt"/>
              </a:rPr>
              <a:t>amarela</a:t>
            </a:r>
          </a:p>
        </p:txBody>
      </p:sp>
      <p:sp>
        <p:nvSpPr>
          <p:cNvPr id="27" name="CaixaDeTexto 26"/>
          <p:cNvSpPr txBox="1"/>
          <p:nvPr/>
        </p:nvSpPr>
        <p:spPr>
          <a:xfrm>
            <a:off x="8778135" y="2600770"/>
            <a:ext cx="1002863" cy="369332"/>
          </a:xfrm>
          <a:prstGeom prst="rect">
            <a:avLst/>
          </a:prstGeom>
          <a:noFill/>
        </p:spPr>
        <p:txBody>
          <a:bodyPr wrap="square" rtlCol="0">
            <a:spAutoFit/>
          </a:bodyPr>
          <a:lstStyle/>
          <a:p>
            <a:r>
              <a:rPr lang="pt-BR" dirty="0">
                <a:solidFill>
                  <a:schemeClr val="bg1"/>
                </a:solidFill>
                <a:latin typeface="+mn-lt"/>
              </a:rPr>
              <a:t>amarela</a:t>
            </a:r>
          </a:p>
        </p:txBody>
      </p:sp>
      <p:sp>
        <p:nvSpPr>
          <p:cNvPr id="30" name="CaixaDeTexto 29"/>
          <p:cNvSpPr txBox="1"/>
          <p:nvPr/>
        </p:nvSpPr>
        <p:spPr>
          <a:xfrm>
            <a:off x="10123769" y="5007646"/>
            <a:ext cx="1094130" cy="369332"/>
          </a:xfrm>
          <a:prstGeom prst="rect">
            <a:avLst/>
          </a:prstGeom>
          <a:noFill/>
        </p:spPr>
        <p:txBody>
          <a:bodyPr wrap="square" rtlCol="0">
            <a:spAutoFit/>
          </a:bodyPr>
          <a:lstStyle/>
          <a:p>
            <a:r>
              <a:rPr lang="pt-BR" dirty="0">
                <a:solidFill>
                  <a:schemeClr val="bg1"/>
                </a:solidFill>
                <a:latin typeface="+mn-lt"/>
              </a:rPr>
              <a:t>amarela</a:t>
            </a:r>
          </a:p>
        </p:txBody>
      </p:sp>
      <p:sp>
        <p:nvSpPr>
          <p:cNvPr id="31" name="CaixaDeTexto 30"/>
          <p:cNvSpPr txBox="1"/>
          <p:nvPr/>
        </p:nvSpPr>
        <p:spPr>
          <a:xfrm>
            <a:off x="8877218" y="4999290"/>
            <a:ext cx="888274" cy="369332"/>
          </a:xfrm>
          <a:prstGeom prst="rect">
            <a:avLst/>
          </a:prstGeom>
          <a:noFill/>
        </p:spPr>
        <p:txBody>
          <a:bodyPr wrap="square" rtlCol="0">
            <a:spAutoFit/>
          </a:bodyPr>
          <a:lstStyle/>
          <a:p>
            <a:r>
              <a:rPr lang="pt-BR" dirty="0">
                <a:solidFill>
                  <a:schemeClr val="bg1"/>
                </a:solidFill>
                <a:latin typeface="+mn-lt"/>
              </a:rPr>
              <a:t>negro</a:t>
            </a:r>
          </a:p>
        </p:txBody>
      </p:sp>
      <p:sp>
        <p:nvSpPr>
          <p:cNvPr id="38" name="Retângulo 37"/>
          <p:cNvSpPr/>
          <p:nvPr/>
        </p:nvSpPr>
        <p:spPr bwMode="auto">
          <a:xfrm>
            <a:off x="5369495" y="4100115"/>
            <a:ext cx="362642" cy="344711"/>
          </a:xfrm>
          <a:prstGeom prst="rect">
            <a:avLst/>
          </a:prstGeom>
          <a:solidFill>
            <a:schemeClr val="bg1"/>
          </a:solidFill>
          <a:ln w="12700">
            <a:solidFill>
              <a:schemeClr val="tx1"/>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9" name="Retângulo 38"/>
          <p:cNvSpPr/>
          <p:nvPr/>
        </p:nvSpPr>
        <p:spPr bwMode="auto">
          <a:xfrm>
            <a:off x="1538879" y="3963424"/>
            <a:ext cx="1252764" cy="62701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0" name="Retângulo 39"/>
          <p:cNvSpPr/>
          <p:nvPr/>
        </p:nvSpPr>
        <p:spPr>
          <a:xfrm>
            <a:off x="5882337" y="3520368"/>
            <a:ext cx="1374287" cy="369332"/>
          </a:xfrm>
          <a:prstGeom prst="rect">
            <a:avLst/>
          </a:prstGeom>
        </p:spPr>
        <p:txBody>
          <a:bodyPr wrap="none">
            <a:spAutoFit/>
          </a:bodyPr>
          <a:lstStyle/>
          <a:p>
            <a:r>
              <a:rPr lang="pt-BR" dirty="0">
                <a:latin typeface="+mn-lt"/>
              </a:rPr>
              <a:t>reflete todas</a:t>
            </a:r>
          </a:p>
        </p:txBody>
      </p:sp>
      <p:sp>
        <p:nvSpPr>
          <p:cNvPr id="41" name="Retângulo 40"/>
          <p:cNvSpPr/>
          <p:nvPr/>
        </p:nvSpPr>
        <p:spPr>
          <a:xfrm>
            <a:off x="4227651" y="3497635"/>
            <a:ext cx="1231106" cy="369332"/>
          </a:xfrm>
          <a:prstGeom prst="rect">
            <a:avLst/>
          </a:prstGeom>
        </p:spPr>
        <p:txBody>
          <a:bodyPr wrap="none">
            <a:spAutoFit/>
          </a:bodyPr>
          <a:lstStyle/>
          <a:p>
            <a:r>
              <a:rPr lang="pt-BR" dirty="0">
                <a:latin typeface="+mn-lt"/>
              </a:rPr>
              <a:t>reflete azul</a:t>
            </a:r>
          </a:p>
        </p:txBody>
      </p:sp>
      <p:cxnSp>
        <p:nvCxnSpPr>
          <p:cNvPr id="8" name="Conector de Seta Reta 7"/>
          <p:cNvCxnSpPr/>
          <p:nvPr/>
        </p:nvCxnSpPr>
        <p:spPr bwMode="auto">
          <a:xfrm>
            <a:off x="1955013" y="3104143"/>
            <a:ext cx="744583" cy="1201783"/>
          </a:xfrm>
          <a:prstGeom prst="straightConnector1">
            <a:avLst/>
          </a:prstGeom>
          <a:solidFill>
            <a:schemeClr val="accent1"/>
          </a:solidFill>
          <a:ln w="31750" cap="flat" cmpd="sng" algn="ctr">
            <a:solidFill>
              <a:schemeClr val="bg2">
                <a:lumMod val="75000"/>
              </a:schemeClr>
            </a:solidFill>
            <a:prstDash val="solid"/>
            <a:round/>
            <a:headEnd type="none" w="med" len="med"/>
            <a:tailEnd type="triangle"/>
          </a:ln>
          <a:effectLst/>
        </p:spPr>
      </p:cxnSp>
      <p:cxnSp>
        <p:nvCxnSpPr>
          <p:cNvPr id="12" name="Conector reto 11">
            <a:extLst>
              <a:ext uri="{FF2B5EF4-FFF2-40B4-BE49-F238E27FC236}">
                <a16:creationId xmlns:a16="http://schemas.microsoft.com/office/drawing/2014/main" id="{B2CB812F-FEF8-B15B-C09C-4B86C654D73D}"/>
              </a:ext>
            </a:extLst>
          </p:cNvPr>
          <p:cNvCxnSpPr>
            <a:cxnSpLocks/>
          </p:cNvCxnSpPr>
          <p:nvPr/>
        </p:nvCxnSpPr>
        <p:spPr bwMode="auto">
          <a:xfrm flipH="1" flipV="1">
            <a:off x="4999594" y="3963424"/>
            <a:ext cx="548466" cy="3425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Conector reto 35">
            <a:extLst>
              <a:ext uri="{FF2B5EF4-FFF2-40B4-BE49-F238E27FC236}">
                <a16:creationId xmlns:a16="http://schemas.microsoft.com/office/drawing/2014/main" id="{90B8B002-8E5F-91C2-9AAD-8AB0D6F643AA}"/>
              </a:ext>
            </a:extLst>
          </p:cNvPr>
          <p:cNvCxnSpPr>
            <a:cxnSpLocks/>
          </p:cNvCxnSpPr>
          <p:nvPr/>
        </p:nvCxnSpPr>
        <p:spPr bwMode="auto">
          <a:xfrm flipH="1">
            <a:off x="5973772" y="3866967"/>
            <a:ext cx="469623" cy="4493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Retângulo 33"/>
          <p:cNvSpPr/>
          <p:nvPr/>
        </p:nvSpPr>
        <p:spPr bwMode="auto">
          <a:xfrm>
            <a:off x="8841750" y="3881269"/>
            <a:ext cx="1301443" cy="68795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charset="0"/>
              <a:cs typeface="Arial" charset="0"/>
            </a:endParaRPr>
          </a:p>
        </p:txBody>
      </p:sp>
      <p:cxnSp>
        <p:nvCxnSpPr>
          <p:cNvPr id="25" name="Conector de Seta Reta 24"/>
          <p:cNvCxnSpPr/>
          <p:nvPr/>
        </p:nvCxnSpPr>
        <p:spPr bwMode="auto">
          <a:xfrm>
            <a:off x="9147098" y="3057546"/>
            <a:ext cx="744583" cy="1201783"/>
          </a:xfrm>
          <a:prstGeom prst="straightConnector1">
            <a:avLst/>
          </a:prstGeom>
          <a:solidFill>
            <a:schemeClr val="accent1"/>
          </a:solidFill>
          <a:ln w="31750" cap="flat" cmpd="sng" algn="ctr">
            <a:solidFill>
              <a:srgbClr val="FFC000"/>
            </a:solidFill>
            <a:prstDash val="solid"/>
            <a:round/>
            <a:headEnd type="none" w="med" len="med"/>
            <a:tailEnd type="triangle"/>
          </a:ln>
          <a:effectLst/>
        </p:spPr>
      </p:cxnSp>
      <p:cxnSp>
        <p:nvCxnSpPr>
          <p:cNvPr id="29" name="Conector de Seta Reta 28"/>
          <p:cNvCxnSpPr/>
          <p:nvPr/>
        </p:nvCxnSpPr>
        <p:spPr bwMode="auto">
          <a:xfrm>
            <a:off x="9885316" y="4253424"/>
            <a:ext cx="1058090" cy="734148"/>
          </a:xfrm>
          <a:prstGeom prst="straightConnector1">
            <a:avLst/>
          </a:prstGeom>
          <a:solidFill>
            <a:schemeClr val="accent1"/>
          </a:solidFill>
          <a:ln w="31750" cap="flat" cmpd="sng" algn="ctr">
            <a:solidFill>
              <a:srgbClr val="FFC000"/>
            </a:solidFill>
            <a:prstDash val="solid"/>
            <a:round/>
            <a:headEnd type="none" w="med" len="med"/>
            <a:tailEnd type="triangle"/>
          </a:ln>
          <a:effectLst/>
        </p:spPr>
      </p:cxnSp>
      <p:sp>
        <p:nvSpPr>
          <p:cNvPr id="22" name="Retângulo 21"/>
          <p:cNvSpPr/>
          <p:nvPr/>
        </p:nvSpPr>
        <p:spPr bwMode="auto">
          <a:xfrm>
            <a:off x="8999102" y="4046103"/>
            <a:ext cx="362642" cy="333150"/>
          </a:xfrm>
          <a:prstGeom prst="rect">
            <a:avLst/>
          </a:prstGeom>
          <a:noFill/>
          <a:ln w="15875">
            <a:solidFill>
              <a:schemeClr val="bg1"/>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33" name="Retângulo 32"/>
          <p:cNvSpPr/>
          <p:nvPr/>
        </p:nvSpPr>
        <p:spPr bwMode="auto">
          <a:xfrm>
            <a:off x="8985629" y="4014284"/>
            <a:ext cx="389588" cy="36496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charset="0"/>
              <a:cs typeface="Arial" charset="0"/>
            </a:endParaRPr>
          </a:p>
        </p:txBody>
      </p:sp>
      <p:cxnSp>
        <p:nvCxnSpPr>
          <p:cNvPr id="24" name="Conector de Seta Reta 23"/>
          <p:cNvCxnSpPr/>
          <p:nvPr/>
        </p:nvCxnSpPr>
        <p:spPr bwMode="auto">
          <a:xfrm>
            <a:off x="8435840" y="3036026"/>
            <a:ext cx="744583" cy="1201783"/>
          </a:xfrm>
          <a:prstGeom prst="straightConnector1">
            <a:avLst/>
          </a:prstGeom>
          <a:solidFill>
            <a:schemeClr val="accent1"/>
          </a:solidFill>
          <a:ln w="31750" cap="flat" cmpd="sng" algn="ctr">
            <a:solidFill>
              <a:srgbClr val="FFC000"/>
            </a:solidFill>
            <a:prstDash val="solid"/>
            <a:round/>
            <a:headEnd type="none" w="med" len="med"/>
            <a:tailEnd type="triangle"/>
          </a:ln>
          <a:effectLst/>
        </p:spPr>
      </p:cxnSp>
      <p:pic>
        <p:nvPicPr>
          <p:cNvPr id="14" name="Imagem 13" descr="Sapo verde em fundo preto&#10;&#10;Descrição gerada automaticamente">
            <a:extLst>
              <a:ext uri="{FF2B5EF4-FFF2-40B4-BE49-F238E27FC236}">
                <a16:creationId xmlns:a16="http://schemas.microsoft.com/office/drawing/2014/main" id="{EA7F9F82-C0CE-A980-6EEB-613C0EC45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15463" flipH="1">
            <a:off x="3510716" y="5447255"/>
            <a:ext cx="1025771" cy="1206927"/>
          </a:xfrm>
          <a:prstGeom prst="rect">
            <a:avLst/>
          </a:prstGeom>
        </p:spPr>
      </p:pic>
      <p:pic>
        <p:nvPicPr>
          <p:cNvPr id="37" name="Imagem 36" descr="Sapo verde em fundo preto&#10;&#10;Descrição gerada automaticamente">
            <a:extLst>
              <a:ext uri="{FF2B5EF4-FFF2-40B4-BE49-F238E27FC236}">
                <a16:creationId xmlns:a16="http://schemas.microsoft.com/office/drawing/2014/main" id="{7D53A60A-7560-19DC-BA57-0313C4161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15463" flipH="1">
            <a:off x="10755695" y="5334926"/>
            <a:ext cx="1025771" cy="1206927"/>
          </a:xfrm>
          <a:prstGeom prst="rect">
            <a:avLst/>
          </a:prstGeom>
        </p:spPr>
      </p:pic>
      <p:sp>
        <p:nvSpPr>
          <p:cNvPr id="3" name="Retângulo: Cantos Arredondados 2">
            <a:extLst>
              <a:ext uri="{FF2B5EF4-FFF2-40B4-BE49-F238E27FC236}">
                <a16:creationId xmlns:a16="http://schemas.microsoft.com/office/drawing/2014/main" id="{09098E89-B939-D4CF-470D-9AD8F12D544D}"/>
              </a:ext>
            </a:extLst>
          </p:cNvPr>
          <p:cNvSpPr/>
          <p:nvPr/>
        </p:nvSpPr>
        <p:spPr>
          <a:xfrm>
            <a:off x="2413438" y="1489020"/>
            <a:ext cx="1973437"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148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10"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fade">
                                      <p:cBhvr>
                                        <p:cTn id="10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5" grpId="0" animBg="1"/>
      <p:bldP spid="9" grpId="0"/>
      <p:bldP spid="10" grpId="0"/>
      <p:bldP spid="16" grpId="0"/>
      <p:bldP spid="17" grpId="0"/>
      <p:bldP spid="23" grpId="0" animBg="1"/>
      <p:bldP spid="26" grpId="0"/>
      <p:bldP spid="27" grpId="0"/>
      <p:bldP spid="30" grpId="0"/>
      <p:bldP spid="31" grpId="0"/>
      <p:bldP spid="38" grpId="0" animBg="1"/>
      <p:bldP spid="39" grpId="0" animBg="1"/>
      <p:bldP spid="40" grpId="0"/>
      <p:bldP spid="41" grpId="0"/>
      <p:bldP spid="34" grpId="0" animBg="1"/>
      <p:bldP spid="22" grpId="0" animBg="1"/>
      <p:bldP spid="33"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2"/>
          <a:stretch>
            <a:fillRect/>
          </a:stretch>
        </p:blipFill>
        <p:spPr>
          <a:xfrm>
            <a:off x="11599408" y="117265"/>
            <a:ext cx="488736" cy="573209"/>
          </a:xfrm>
          <a:prstGeom prst="rect">
            <a:avLst/>
          </a:prstGeom>
        </p:spPr>
      </p:pic>
      <p:cxnSp>
        <p:nvCxnSpPr>
          <p:cNvPr id="18" name="Conector reto 17"/>
          <p:cNvCxnSpPr/>
          <p:nvPr/>
        </p:nvCxnSpPr>
        <p:spPr>
          <a:xfrm>
            <a:off x="18574" y="779530"/>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Imagem 18">
            <a:extLst>
              <a:ext uri="{FF2B5EF4-FFF2-40B4-BE49-F238E27FC236}">
                <a16:creationId xmlns:a16="http://schemas.microsoft.com/office/drawing/2014/main" id="{7B018875-1C67-47BF-8A68-6A5D52273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03" y="1605703"/>
            <a:ext cx="7383067" cy="3646593"/>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pic>
        <p:nvPicPr>
          <p:cNvPr id="21" name="Picture 2" descr="Resultado de imagem para tyndall effect green laser">
            <a:extLst>
              <a:ext uri="{FF2B5EF4-FFF2-40B4-BE49-F238E27FC236}">
                <a16:creationId xmlns:a16="http://schemas.microsoft.com/office/drawing/2014/main" id="{BC4EF86D-C47F-4CAF-9F30-428584D6B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8075789" y="1189562"/>
            <a:ext cx="3876570" cy="4148141"/>
          </a:xfrm>
          <a:prstGeom prst="roundRect">
            <a:avLst>
              <a:gd name="adj" fmla="val 50000"/>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cxnSp>
        <p:nvCxnSpPr>
          <p:cNvPr id="3" name="Conector reto 2">
            <a:extLst>
              <a:ext uri="{FF2B5EF4-FFF2-40B4-BE49-F238E27FC236}">
                <a16:creationId xmlns:a16="http://schemas.microsoft.com/office/drawing/2014/main" id="{0C49F198-33C4-1EB1-D2D0-1D91B41BA532}"/>
              </a:ext>
            </a:extLst>
          </p:cNvPr>
          <p:cNvCxnSpPr>
            <a:cxnSpLocks/>
          </p:cNvCxnSpPr>
          <p:nvPr/>
        </p:nvCxnSpPr>
        <p:spPr bwMode="auto">
          <a:xfrm flipV="1">
            <a:off x="5666510" y="1439741"/>
            <a:ext cx="3505199" cy="1669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 name="Conector reto 3">
            <a:extLst>
              <a:ext uri="{FF2B5EF4-FFF2-40B4-BE49-F238E27FC236}">
                <a16:creationId xmlns:a16="http://schemas.microsoft.com/office/drawing/2014/main" id="{A7B837DA-60D4-6E71-5794-27A13DAE151D}"/>
              </a:ext>
            </a:extLst>
          </p:cNvPr>
          <p:cNvCxnSpPr>
            <a:cxnSpLocks/>
          </p:cNvCxnSpPr>
          <p:nvPr/>
        </p:nvCxnSpPr>
        <p:spPr bwMode="auto">
          <a:xfrm>
            <a:off x="5850691" y="3492401"/>
            <a:ext cx="3321018" cy="1543555"/>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Gráfico 13" descr="Lupa com preenchimento sólido">
            <a:extLst>
              <a:ext uri="{FF2B5EF4-FFF2-40B4-BE49-F238E27FC236}">
                <a16:creationId xmlns:a16="http://schemas.microsoft.com/office/drawing/2014/main" id="{E6EFE64D-B11D-1939-A07C-36448D333E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54736">
            <a:off x="5209310" y="2985987"/>
            <a:ext cx="914400" cy="914400"/>
          </a:xfrm>
          <a:prstGeom prst="rect">
            <a:avLst/>
          </a:prstGeom>
        </p:spPr>
      </p:pic>
      <p:sp>
        <p:nvSpPr>
          <p:cNvPr id="29" name="CaixaDeTexto 28">
            <a:extLst>
              <a:ext uri="{FF2B5EF4-FFF2-40B4-BE49-F238E27FC236}">
                <a16:creationId xmlns:a16="http://schemas.microsoft.com/office/drawing/2014/main" id="{C6CD5299-F928-C6BC-AAAB-0495235765B6}"/>
              </a:ext>
            </a:extLst>
          </p:cNvPr>
          <p:cNvSpPr txBox="1"/>
          <p:nvPr/>
        </p:nvSpPr>
        <p:spPr>
          <a:xfrm>
            <a:off x="318733" y="551765"/>
            <a:ext cx="1932910" cy="400110"/>
          </a:xfrm>
          <a:prstGeom prst="rect">
            <a:avLst/>
          </a:prstGeom>
          <a:solidFill>
            <a:schemeClr val="bg1"/>
          </a:solidFill>
        </p:spPr>
        <p:txBody>
          <a:bodyPr wrap="square">
            <a:spAutoFit/>
          </a:bodyPr>
          <a:lstStyle/>
          <a:p>
            <a:r>
              <a:rPr lang="pt-BR" sz="2000" b="1" dirty="0">
                <a:latin typeface="Calibri" pitchFamily="34" charset="0"/>
              </a:rPr>
              <a:t>1. Fontes de luz</a:t>
            </a:r>
            <a:endParaRPr lang="pt-BR" sz="2000" dirty="0"/>
          </a:p>
        </p:txBody>
      </p:sp>
    </p:spTree>
    <p:extLst>
      <p:ext uri="{BB962C8B-B14F-4D97-AF65-F5344CB8AC3E}">
        <p14:creationId xmlns:p14="http://schemas.microsoft.com/office/powerpoint/2010/main" val="27047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741028" y="1438151"/>
            <a:ext cx="9673362" cy="2145629"/>
          </a:xfrm>
          <a:prstGeom prst="rect">
            <a:avLst/>
          </a:prstGeom>
        </p:spPr>
      </p:pic>
      <p:sp>
        <p:nvSpPr>
          <p:cNvPr id="16385" name="AutoShape 4" descr="Resultado de imagem para imagem de lampada"/>
          <p:cNvSpPr>
            <a:spLocks noChangeAspect="1" noChangeArrowheads="1"/>
          </p:cNvSpPr>
          <p:nvPr/>
        </p:nvSpPr>
        <p:spPr bwMode="auto">
          <a:xfrm>
            <a:off x="5947789" y="3411461"/>
            <a:ext cx="304800" cy="304800"/>
          </a:xfrm>
          <a:prstGeom prst="rect">
            <a:avLst/>
          </a:prstGeom>
          <a:noFill/>
          <a:ln w="9525">
            <a:noFill/>
            <a:miter lim="800000"/>
            <a:headEnd/>
            <a:tailEnd/>
          </a:ln>
        </p:spPr>
        <p:txBody>
          <a:bodyPr/>
          <a:lstStyle/>
          <a:p>
            <a:pPr eaLnBrk="0" hangingPunct="0"/>
            <a:endParaRPr lang="pt-BR"/>
          </a:p>
        </p:txBody>
      </p:sp>
      <p:sp>
        <p:nvSpPr>
          <p:cNvPr id="7" name="Chave Direita 6"/>
          <p:cNvSpPr/>
          <p:nvPr/>
        </p:nvSpPr>
        <p:spPr bwMode="auto">
          <a:xfrm rot="5400000">
            <a:off x="2703353" y="2192694"/>
            <a:ext cx="421056" cy="3425756"/>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7" name="Chave Direita 16"/>
          <p:cNvSpPr/>
          <p:nvPr/>
        </p:nvSpPr>
        <p:spPr bwMode="auto">
          <a:xfrm rot="5400000">
            <a:off x="5785584" y="2627430"/>
            <a:ext cx="435509" cy="2541836"/>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8" name="Chave Direita 17"/>
          <p:cNvSpPr/>
          <p:nvPr/>
        </p:nvSpPr>
        <p:spPr bwMode="auto">
          <a:xfrm rot="5400000">
            <a:off x="8435882" y="2570035"/>
            <a:ext cx="466653" cy="2687765"/>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20" name="Imagem 19"/>
          <p:cNvPicPr>
            <a:picLocks noChangeAspect="1"/>
          </p:cNvPicPr>
          <p:nvPr/>
        </p:nvPicPr>
        <p:blipFill>
          <a:blip r:embed="rId3"/>
          <a:stretch>
            <a:fillRect/>
          </a:stretch>
        </p:blipFill>
        <p:spPr>
          <a:xfrm>
            <a:off x="7739548" y="4879112"/>
            <a:ext cx="2414466" cy="1028772"/>
          </a:xfrm>
          <a:prstGeom prst="rect">
            <a:avLst/>
          </a:prstGeom>
        </p:spPr>
      </p:pic>
      <p:pic>
        <p:nvPicPr>
          <p:cNvPr id="23" name="Imagem 22"/>
          <p:cNvPicPr>
            <a:picLocks noChangeAspect="1"/>
          </p:cNvPicPr>
          <p:nvPr/>
        </p:nvPicPr>
        <p:blipFill>
          <a:blip r:embed="rId4"/>
          <a:stretch>
            <a:fillRect/>
          </a:stretch>
        </p:blipFill>
        <p:spPr>
          <a:xfrm>
            <a:off x="4725708" y="4938104"/>
            <a:ext cx="2444162" cy="865069"/>
          </a:xfrm>
          <a:prstGeom prst="rect">
            <a:avLst/>
          </a:prstGeom>
        </p:spPr>
      </p:pic>
      <p:pic>
        <p:nvPicPr>
          <p:cNvPr id="26" name="Imagem 25"/>
          <p:cNvPicPr>
            <a:picLocks noChangeAspect="1"/>
          </p:cNvPicPr>
          <p:nvPr/>
        </p:nvPicPr>
        <p:blipFill>
          <a:blip r:embed="rId5"/>
          <a:stretch>
            <a:fillRect/>
          </a:stretch>
        </p:blipFill>
        <p:spPr>
          <a:xfrm>
            <a:off x="1508668" y="4903404"/>
            <a:ext cx="2780094" cy="973033"/>
          </a:xfrm>
          <a:prstGeom prst="rect">
            <a:avLst/>
          </a:prstGeom>
        </p:spPr>
      </p:pic>
      <p:sp>
        <p:nvSpPr>
          <p:cNvPr id="2" name="CaixaDeTexto 1"/>
          <p:cNvSpPr txBox="1"/>
          <p:nvPr/>
        </p:nvSpPr>
        <p:spPr>
          <a:xfrm>
            <a:off x="4644732" y="4169808"/>
            <a:ext cx="3267504" cy="369332"/>
          </a:xfrm>
          <a:prstGeom prst="rect">
            <a:avLst/>
          </a:prstGeom>
          <a:noFill/>
        </p:spPr>
        <p:txBody>
          <a:bodyPr wrap="square" rtlCol="0">
            <a:spAutoFit/>
          </a:bodyPr>
          <a:lstStyle/>
          <a:p>
            <a:r>
              <a:rPr lang="pt-BR" b="1" dirty="0">
                <a:latin typeface="+mn-lt"/>
              </a:rPr>
              <a:t>Feixe (cônico) convergente</a:t>
            </a:r>
          </a:p>
        </p:txBody>
      </p:sp>
      <p:sp>
        <p:nvSpPr>
          <p:cNvPr id="27" name="CaixaDeTexto 26"/>
          <p:cNvSpPr txBox="1"/>
          <p:nvPr/>
        </p:nvSpPr>
        <p:spPr>
          <a:xfrm>
            <a:off x="7606816" y="4174075"/>
            <a:ext cx="2618914" cy="369332"/>
          </a:xfrm>
          <a:prstGeom prst="rect">
            <a:avLst/>
          </a:prstGeom>
          <a:noFill/>
        </p:spPr>
        <p:txBody>
          <a:bodyPr wrap="square" rtlCol="0">
            <a:spAutoFit/>
          </a:bodyPr>
          <a:lstStyle/>
          <a:p>
            <a:r>
              <a:rPr lang="pt-BR" b="1" dirty="0">
                <a:latin typeface="+mn-lt"/>
              </a:rPr>
              <a:t>Feixe (cônico) divergente</a:t>
            </a:r>
          </a:p>
        </p:txBody>
      </p:sp>
      <p:sp>
        <p:nvSpPr>
          <p:cNvPr id="28" name="CaixaDeTexto 27"/>
          <p:cNvSpPr txBox="1"/>
          <p:nvPr/>
        </p:nvSpPr>
        <p:spPr>
          <a:xfrm>
            <a:off x="870203" y="4169808"/>
            <a:ext cx="3672297" cy="369332"/>
          </a:xfrm>
          <a:prstGeom prst="rect">
            <a:avLst/>
          </a:prstGeom>
          <a:noFill/>
        </p:spPr>
        <p:txBody>
          <a:bodyPr wrap="square" rtlCol="0">
            <a:spAutoFit/>
          </a:bodyPr>
          <a:lstStyle/>
          <a:p>
            <a:r>
              <a:rPr lang="pt-BR" b="1" dirty="0">
                <a:latin typeface="+mn-lt"/>
              </a:rPr>
              <a:t>Feixe cilíndrico ou de raios paralelos</a:t>
            </a:r>
          </a:p>
        </p:txBody>
      </p:sp>
      <p:sp>
        <p:nvSpPr>
          <p:cNvPr id="3" name="Triângulo isósceles 2"/>
          <p:cNvSpPr/>
          <p:nvPr/>
        </p:nvSpPr>
        <p:spPr bwMode="auto">
          <a:xfrm rot="5400000">
            <a:off x="5502442" y="1533450"/>
            <a:ext cx="1090859" cy="2277977"/>
          </a:xfrm>
          <a:prstGeom prst="triangle">
            <a:avLst/>
          </a:prstGeom>
          <a:solidFill>
            <a:schemeClr val="accent1">
              <a:alpha val="23000"/>
            </a:schemeClr>
          </a:solidFill>
          <a:ln w="9525" cap="flat" cmpd="sng" algn="ctr">
            <a:solidFill>
              <a:schemeClr val="tx1">
                <a:alpha val="97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5" name="Triângulo isósceles 14"/>
          <p:cNvSpPr/>
          <p:nvPr/>
        </p:nvSpPr>
        <p:spPr bwMode="auto">
          <a:xfrm rot="16200000">
            <a:off x="8041516" y="1344936"/>
            <a:ext cx="1203157" cy="2671039"/>
          </a:xfrm>
          <a:prstGeom prst="triangle">
            <a:avLst/>
          </a:prstGeom>
          <a:solidFill>
            <a:srgbClr val="7030A0">
              <a:alpha val="29000"/>
            </a:srgbClr>
          </a:solidFill>
          <a:ln w="9525" cap="flat" cmpd="sng" algn="ctr">
            <a:solidFill>
              <a:schemeClr val="tx1">
                <a:alpha val="97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4" name="Retângulo 3"/>
          <p:cNvSpPr/>
          <p:nvPr/>
        </p:nvSpPr>
        <p:spPr bwMode="auto">
          <a:xfrm>
            <a:off x="978568" y="2093706"/>
            <a:ext cx="3578476" cy="1156975"/>
          </a:xfrm>
          <a:prstGeom prst="rect">
            <a:avLst/>
          </a:prstGeom>
          <a:solidFill>
            <a:srgbClr val="FF0000">
              <a:alpha val="35000"/>
            </a:srgbClr>
          </a:solidFill>
          <a:ln w="9525" cap="flat" cmpd="sng" algn="ctr">
            <a:solidFill>
              <a:schemeClr val="tx1">
                <a:alpha val="94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24" name="Imagem 23"/>
          <p:cNvPicPr>
            <a:picLocks noChangeAspect="1"/>
          </p:cNvPicPr>
          <p:nvPr/>
        </p:nvPicPr>
        <p:blipFill>
          <a:blip r:embed="rId6"/>
          <a:stretch>
            <a:fillRect/>
          </a:stretch>
        </p:blipFill>
        <p:spPr>
          <a:xfrm>
            <a:off x="11713440" y="110813"/>
            <a:ext cx="342181" cy="401324"/>
          </a:xfrm>
          <a:prstGeom prst="rect">
            <a:avLst/>
          </a:prstGeom>
        </p:spPr>
      </p:pic>
      <p:cxnSp>
        <p:nvCxnSpPr>
          <p:cNvPr id="25" name="Conector reto 24"/>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Imagem 8">
            <a:extLst>
              <a:ext uri="{FF2B5EF4-FFF2-40B4-BE49-F238E27FC236}">
                <a16:creationId xmlns:a16="http://schemas.microsoft.com/office/drawing/2014/main" id="{49971951-3E22-42AA-8391-838B6D929DEF}"/>
              </a:ext>
            </a:extLst>
          </p:cNvPr>
          <p:cNvPicPr>
            <a:picLocks noChangeAspect="1"/>
          </p:cNvPicPr>
          <p:nvPr/>
        </p:nvPicPr>
        <p:blipFill>
          <a:blip r:embed="rId7"/>
          <a:stretch>
            <a:fillRect/>
          </a:stretch>
        </p:blipFill>
        <p:spPr>
          <a:xfrm>
            <a:off x="223062" y="4592847"/>
            <a:ext cx="848659" cy="2065249"/>
          </a:xfrm>
          <a:prstGeom prst="roundRect">
            <a:avLst>
              <a:gd name="adj" fmla="val 5212"/>
            </a:avLst>
          </a:prstGeom>
          <a:solidFill>
            <a:srgbClr val="FFFFFF">
              <a:shade val="85000"/>
            </a:srgbClr>
          </a:solidFill>
          <a:ln>
            <a:solidFill>
              <a:schemeClr val="tx1"/>
            </a:solidFill>
          </a:ln>
          <a:effectLst>
            <a:outerShdw blurRad="50800" dist="38100" dir="2700000" sx="101000" sy="101000" algn="tl" rotWithShape="0">
              <a:prstClr val="black">
                <a:alpha val="40000"/>
              </a:prstClr>
            </a:outerShdw>
          </a:effectLst>
        </p:spPr>
      </p:pic>
      <p:sp>
        <p:nvSpPr>
          <p:cNvPr id="8" name="CaixaDeTexto 7">
            <a:extLst>
              <a:ext uri="{FF2B5EF4-FFF2-40B4-BE49-F238E27FC236}">
                <a16:creationId xmlns:a16="http://schemas.microsoft.com/office/drawing/2014/main" id="{8D0464E8-A3ED-206B-2DDD-D810BB162AA8}"/>
              </a:ext>
            </a:extLst>
          </p:cNvPr>
          <p:cNvSpPr txBox="1"/>
          <p:nvPr/>
        </p:nvSpPr>
        <p:spPr>
          <a:xfrm>
            <a:off x="307470" y="377290"/>
            <a:ext cx="3435856" cy="400110"/>
          </a:xfrm>
          <a:prstGeom prst="rect">
            <a:avLst/>
          </a:prstGeom>
          <a:solidFill>
            <a:schemeClr val="bg1"/>
          </a:solidFill>
        </p:spPr>
        <p:txBody>
          <a:bodyPr wrap="square">
            <a:spAutoFit/>
          </a:bodyPr>
          <a:lstStyle/>
          <a:p>
            <a:r>
              <a:rPr lang="pt-BR" sz="2000" b="1" dirty="0">
                <a:latin typeface="Calibri" pitchFamily="34" charset="0"/>
              </a:rPr>
              <a:t>2. Feixe de luz ou pincel de luz</a:t>
            </a:r>
            <a:endParaRPr lang="pt-B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6385"/>
                                        </p:tgtEl>
                                        <p:attrNameLst>
                                          <p:attrName>style.visibility</p:attrName>
                                        </p:attrNameLst>
                                      </p:cBhvr>
                                      <p:to>
                                        <p:strVal val="visible"/>
                                      </p:to>
                                    </p:set>
                                    <p:animEffect transition="in" filter="fade">
                                      <p:cBhvr>
                                        <p:cTn id="24" dur="500"/>
                                        <p:tgtEl>
                                          <p:spTgt spid="163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7" grpId="0" animBg="1"/>
      <p:bldP spid="17" grpId="0" animBg="1"/>
      <p:bldP spid="18" grpId="0" animBg="1"/>
      <p:bldP spid="2" grpId="0"/>
      <p:bldP spid="27" grpId="0"/>
      <p:bldP spid="28" grpId="0"/>
      <p:bldP spid="3" grpId="0" animBg="1"/>
      <p:bldP spid="15"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3F3619-D395-4864-A2F1-CEBB2FAE480B}"/>
              </a:ext>
            </a:extLst>
          </p:cNvPr>
          <p:cNvSpPr/>
          <p:nvPr/>
        </p:nvSpPr>
        <p:spPr>
          <a:xfrm>
            <a:off x="333439" y="5173069"/>
            <a:ext cx="2014911" cy="400110"/>
          </a:xfrm>
          <a:prstGeom prst="rect">
            <a:avLst/>
          </a:prstGeom>
        </p:spPr>
        <p:txBody>
          <a:bodyPr wrap="none">
            <a:spAutoFit/>
          </a:bodyPr>
          <a:lstStyle/>
          <a:p>
            <a:r>
              <a:rPr lang="pt-BR" sz="2000" dirty="0">
                <a:latin typeface="+mn-lt"/>
              </a:rPr>
              <a:t>Fonte puntiforme</a:t>
            </a:r>
          </a:p>
        </p:txBody>
      </p:sp>
      <p:sp>
        <p:nvSpPr>
          <p:cNvPr id="11" name="Retângulo 10">
            <a:extLst>
              <a:ext uri="{FF2B5EF4-FFF2-40B4-BE49-F238E27FC236}">
                <a16:creationId xmlns:a16="http://schemas.microsoft.com/office/drawing/2014/main" id="{3886955F-F81C-4D93-A0A6-4FC03F5D4CDB}"/>
              </a:ext>
            </a:extLst>
          </p:cNvPr>
          <p:cNvSpPr/>
          <p:nvPr/>
        </p:nvSpPr>
        <p:spPr>
          <a:xfrm>
            <a:off x="8613059" y="4711405"/>
            <a:ext cx="3385072" cy="1938992"/>
          </a:xfrm>
          <a:prstGeom prst="rect">
            <a:avLst/>
          </a:prstGeom>
        </p:spPr>
        <p:txBody>
          <a:bodyPr wrap="square">
            <a:spAutoFit/>
          </a:bodyPr>
          <a:lstStyle/>
          <a:p>
            <a:pPr algn="ctr"/>
            <a:r>
              <a:rPr lang="pt-BR" sz="2000" dirty="0">
                <a:latin typeface="+mn-lt"/>
              </a:rPr>
              <a:t>Um observador distante da fonte percebe </a:t>
            </a:r>
          </a:p>
          <a:p>
            <a:pPr algn="ctr"/>
            <a:r>
              <a:rPr lang="pt-BR" sz="2000" dirty="0">
                <a:latin typeface="+mn-lt"/>
              </a:rPr>
              <a:t>um feixe de raios praticamente paralelos</a:t>
            </a:r>
          </a:p>
          <a:p>
            <a:pPr algn="ctr"/>
            <a:endParaRPr lang="pt-BR" sz="2000" dirty="0">
              <a:latin typeface="+mn-lt"/>
            </a:endParaRPr>
          </a:p>
          <a:p>
            <a:pPr algn="ctr"/>
            <a:r>
              <a:rPr lang="pt-BR" sz="2000" dirty="0" err="1">
                <a:latin typeface="+mn-lt"/>
              </a:rPr>
              <a:t>Ex</a:t>
            </a:r>
            <a:r>
              <a:rPr lang="pt-BR" sz="2000" dirty="0">
                <a:latin typeface="+mn-lt"/>
              </a:rPr>
              <a:t>: Luz solar atingindo a Terra</a:t>
            </a:r>
          </a:p>
        </p:txBody>
      </p:sp>
      <p:pic>
        <p:nvPicPr>
          <p:cNvPr id="12" name="Imagem 11">
            <a:extLst>
              <a:ext uri="{FF2B5EF4-FFF2-40B4-BE49-F238E27FC236}">
                <a16:creationId xmlns:a16="http://schemas.microsoft.com/office/drawing/2014/main" id="{72688195-A8F4-4E65-808D-3C30BDFA2F2E}"/>
              </a:ext>
            </a:extLst>
          </p:cNvPr>
          <p:cNvPicPr>
            <a:picLocks noChangeAspect="1"/>
          </p:cNvPicPr>
          <p:nvPr/>
        </p:nvPicPr>
        <p:blipFill>
          <a:blip r:embed="rId2"/>
          <a:stretch>
            <a:fillRect/>
          </a:stretch>
        </p:blipFill>
        <p:spPr>
          <a:xfrm>
            <a:off x="10576174" y="3116242"/>
            <a:ext cx="1011211" cy="1227899"/>
          </a:xfrm>
          <a:prstGeom prst="rect">
            <a:avLst/>
          </a:prstGeom>
        </p:spPr>
      </p:pic>
      <p:cxnSp>
        <p:nvCxnSpPr>
          <p:cNvPr id="9" name="Conector reto 8"/>
          <p:cNvCxnSpPr/>
          <p:nvPr/>
        </p:nvCxnSpPr>
        <p:spPr bwMode="auto">
          <a:xfrm>
            <a:off x="854622" y="3730191"/>
            <a:ext cx="957280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Conector reto 20"/>
          <p:cNvCxnSpPr/>
          <p:nvPr/>
        </p:nvCxnSpPr>
        <p:spPr bwMode="auto">
          <a:xfrm>
            <a:off x="854622" y="3730191"/>
            <a:ext cx="9572805" cy="1407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Conector reto 24"/>
          <p:cNvCxnSpPr/>
          <p:nvPr/>
        </p:nvCxnSpPr>
        <p:spPr bwMode="auto">
          <a:xfrm flipV="1">
            <a:off x="854622" y="3589456"/>
            <a:ext cx="9572805" cy="1359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Elipse 23"/>
          <p:cNvSpPr/>
          <p:nvPr/>
        </p:nvSpPr>
        <p:spPr bwMode="auto">
          <a:xfrm>
            <a:off x="778761" y="3676274"/>
            <a:ext cx="102805" cy="10783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19" name="Conector de Seta Reta 18"/>
          <p:cNvCxnSpPr/>
          <p:nvPr/>
        </p:nvCxnSpPr>
        <p:spPr bwMode="auto">
          <a:xfrm flipH="1">
            <a:off x="7144009" y="3676606"/>
            <a:ext cx="4436" cy="137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Conector de Seta Reta 21"/>
          <p:cNvCxnSpPr/>
          <p:nvPr/>
        </p:nvCxnSpPr>
        <p:spPr bwMode="auto">
          <a:xfrm>
            <a:off x="7137707" y="3821365"/>
            <a:ext cx="79235" cy="102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Retângulo 1"/>
          <p:cNvSpPr/>
          <p:nvPr/>
        </p:nvSpPr>
        <p:spPr bwMode="auto">
          <a:xfrm>
            <a:off x="778761" y="2851747"/>
            <a:ext cx="9155814" cy="12833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4" name="Imagem 3">
            <a:extLst>
              <a:ext uri="{FF2B5EF4-FFF2-40B4-BE49-F238E27FC236}">
                <a16:creationId xmlns:a16="http://schemas.microsoft.com/office/drawing/2014/main" id="{B3F6B010-9487-7B53-237C-1E9009A45D0C}"/>
              </a:ext>
            </a:extLst>
          </p:cNvPr>
          <p:cNvPicPr>
            <a:picLocks noChangeAspect="1"/>
          </p:cNvPicPr>
          <p:nvPr/>
        </p:nvPicPr>
        <p:blipFill>
          <a:blip r:embed="rId3"/>
          <a:stretch>
            <a:fillRect/>
          </a:stretch>
        </p:blipFill>
        <p:spPr>
          <a:xfrm>
            <a:off x="11713441" y="110813"/>
            <a:ext cx="328966" cy="401324"/>
          </a:xfrm>
          <a:prstGeom prst="rect">
            <a:avLst/>
          </a:prstGeom>
        </p:spPr>
      </p:pic>
      <p:cxnSp>
        <p:nvCxnSpPr>
          <p:cNvPr id="5" name="Conector reto 4">
            <a:extLst>
              <a:ext uri="{FF2B5EF4-FFF2-40B4-BE49-F238E27FC236}">
                <a16:creationId xmlns:a16="http://schemas.microsoft.com/office/drawing/2014/main" id="{C8A12CD7-22B3-D5AD-5AF0-867918D39C20}"/>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7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2" descr="Resultado de imagem para imagem de lampada"/>
          <p:cNvSpPr>
            <a:spLocks noChangeAspect="1" noChangeArrowheads="1"/>
          </p:cNvSpPr>
          <p:nvPr/>
        </p:nvSpPr>
        <p:spPr bwMode="auto">
          <a:xfrm>
            <a:off x="5867751" y="3287673"/>
            <a:ext cx="304800" cy="304800"/>
          </a:xfrm>
          <a:prstGeom prst="rect">
            <a:avLst/>
          </a:prstGeom>
          <a:noFill/>
          <a:ln w="9525">
            <a:noFill/>
            <a:miter lim="800000"/>
            <a:headEnd/>
            <a:tailEnd/>
          </a:ln>
        </p:spPr>
        <p:txBody>
          <a:bodyPr/>
          <a:lstStyle/>
          <a:p>
            <a:pPr eaLnBrk="0" hangingPunct="0"/>
            <a:endParaRPr lang="pt-BR"/>
          </a:p>
        </p:txBody>
      </p:sp>
      <p:sp>
        <p:nvSpPr>
          <p:cNvPr id="34823" name="Rectangle 7"/>
          <p:cNvSpPr>
            <a:spLocks noChangeArrowheads="1"/>
          </p:cNvSpPr>
          <p:nvPr/>
        </p:nvSpPr>
        <p:spPr bwMode="auto">
          <a:xfrm>
            <a:off x="216689" y="1148545"/>
            <a:ext cx="6502866" cy="1384995"/>
          </a:xfrm>
          <a:prstGeom prst="rect">
            <a:avLst/>
          </a:prstGeom>
          <a:noFill/>
          <a:ln w="9525">
            <a:noFill/>
            <a:miter lim="800000"/>
            <a:headEnd/>
            <a:tailEnd/>
          </a:ln>
          <a:effectLst/>
        </p:spPr>
        <p:txBody>
          <a:bodyPr wrap="square">
            <a:spAutoFit/>
          </a:bodyPr>
          <a:lstStyle/>
          <a:p>
            <a:pPr>
              <a:defRPr/>
            </a:pPr>
            <a:r>
              <a:rPr lang="pt-BR" sz="2200" b="1" dirty="0">
                <a:latin typeface="+mn-lt"/>
              </a:rPr>
              <a:t>Propagação retilínea</a:t>
            </a:r>
          </a:p>
          <a:p>
            <a:pPr>
              <a:defRPr/>
            </a:pPr>
            <a:endParaRPr lang="pt-BR" sz="2200" dirty="0">
              <a:latin typeface="+mn-lt"/>
            </a:endParaRPr>
          </a:p>
          <a:p>
            <a:pPr>
              <a:defRPr/>
            </a:pPr>
            <a:r>
              <a:rPr lang="pt-BR" sz="2000" dirty="0">
                <a:latin typeface="+mn-lt"/>
              </a:rPr>
              <a:t>Em um meio homogêneo e transparente a luz se propaga em linha reta.</a:t>
            </a:r>
          </a:p>
        </p:txBody>
      </p:sp>
      <p:pic>
        <p:nvPicPr>
          <p:cNvPr id="17412" name="Picture 8"/>
          <p:cNvPicPr>
            <a:picLocks noChangeAspect="1" noChangeArrowheads="1"/>
          </p:cNvPicPr>
          <p:nvPr/>
        </p:nvPicPr>
        <p:blipFill>
          <a:blip r:embed="rId2"/>
          <a:srcRect/>
          <a:stretch>
            <a:fillRect/>
          </a:stretch>
        </p:blipFill>
        <p:spPr bwMode="auto">
          <a:xfrm>
            <a:off x="1897807" y="3930123"/>
            <a:ext cx="3140630" cy="2195905"/>
          </a:xfrm>
          <a:prstGeom prst="rect">
            <a:avLst/>
          </a:prstGeom>
          <a:noFill/>
          <a:ln w="9525">
            <a:noFill/>
            <a:miter lim="800000"/>
            <a:headEnd/>
            <a:tailEnd/>
          </a:ln>
        </p:spPr>
      </p:pic>
      <p:sp>
        <p:nvSpPr>
          <p:cNvPr id="17413" name="Rectangle 9"/>
          <p:cNvSpPr>
            <a:spLocks noChangeArrowheads="1"/>
          </p:cNvSpPr>
          <p:nvPr/>
        </p:nvSpPr>
        <p:spPr bwMode="auto">
          <a:xfrm>
            <a:off x="7573310" y="1148545"/>
            <a:ext cx="3922171" cy="430887"/>
          </a:xfrm>
          <a:prstGeom prst="rect">
            <a:avLst/>
          </a:prstGeom>
          <a:noFill/>
          <a:ln w="9525">
            <a:noFill/>
            <a:miter lim="800000"/>
            <a:headEnd/>
            <a:tailEnd/>
          </a:ln>
        </p:spPr>
        <p:txBody>
          <a:bodyPr wrap="square">
            <a:spAutoFit/>
          </a:bodyPr>
          <a:lstStyle/>
          <a:p>
            <a:r>
              <a:rPr lang="pt-BR" sz="2200" b="1" dirty="0">
                <a:latin typeface="+mn-lt"/>
              </a:rPr>
              <a:t>Reversibilidade dos raios de luz</a:t>
            </a:r>
          </a:p>
        </p:txBody>
      </p:sp>
      <p:sp>
        <p:nvSpPr>
          <p:cNvPr id="3" name="Retângulo 2"/>
          <p:cNvSpPr/>
          <p:nvPr/>
        </p:nvSpPr>
        <p:spPr>
          <a:xfrm>
            <a:off x="389081" y="6232147"/>
            <a:ext cx="5330049" cy="400110"/>
          </a:xfrm>
          <a:prstGeom prst="rect">
            <a:avLst/>
          </a:prstGeom>
        </p:spPr>
        <p:txBody>
          <a:bodyPr wrap="none">
            <a:spAutoFit/>
          </a:bodyPr>
          <a:lstStyle/>
          <a:p>
            <a:pPr>
              <a:defRPr/>
            </a:pPr>
            <a:r>
              <a:rPr lang="pt-BR" sz="2000" dirty="0">
                <a:latin typeface="+mn-lt"/>
              </a:rPr>
              <a:t>As trajetórias dos raios de luz são independentes.</a:t>
            </a:r>
          </a:p>
        </p:txBody>
      </p:sp>
      <p:cxnSp>
        <p:nvCxnSpPr>
          <p:cNvPr id="5" name="Conector reto 4"/>
          <p:cNvCxnSpPr/>
          <p:nvPr/>
        </p:nvCxnSpPr>
        <p:spPr bwMode="auto">
          <a:xfrm>
            <a:off x="6805749" y="1285630"/>
            <a:ext cx="0" cy="53103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tângulo 5"/>
          <p:cNvSpPr/>
          <p:nvPr/>
        </p:nvSpPr>
        <p:spPr>
          <a:xfrm>
            <a:off x="7091477" y="5028075"/>
            <a:ext cx="5186414" cy="707886"/>
          </a:xfrm>
          <a:prstGeom prst="rect">
            <a:avLst/>
          </a:prstGeom>
        </p:spPr>
        <p:txBody>
          <a:bodyPr wrap="square">
            <a:spAutoFit/>
          </a:bodyPr>
          <a:lstStyle/>
          <a:p>
            <a:r>
              <a:rPr lang="pt-BR" sz="2000" dirty="0">
                <a:latin typeface="+mn-lt"/>
              </a:rPr>
              <a:t>A trajetória de um raio de luz não depende do sentido da propagação</a:t>
            </a:r>
            <a:r>
              <a:rPr lang="pt-BR" sz="2000" dirty="0"/>
              <a:t>.</a:t>
            </a:r>
          </a:p>
        </p:txBody>
      </p:sp>
      <p:sp>
        <p:nvSpPr>
          <p:cNvPr id="2" name="Retângulo 1"/>
          <p:cNvSpPr/>
          <p:nvPr/>
        </p:nvSpPr>
        <p:spPr>
          <a:xfrm>
            <a:off x="352981" y="3375965"/>
            <a:ext cx="5796972" cy="430887"/>
          </a:xfrm>
          <a:prstGeom prst="rect">
            <a:avLst/>
          </a:prstGeom>
        </p:spPr>
        <p:txBody>
          <a:bodyPr wrap="none">
            <a:spAutoFit/>
          </a:bodyPr>
          <a:lstStyle/>
          <a:p>
            <a:pPr>
              <a:defRPr/>
            </a:pPr>
            <a:r>
              <a:rPr lang="pt-BR" sz="2200" b="1" dirty="0">
                <a:latin typeface="+mn-lt"/>
              </a:rPr>
              <a:t>Independência das propagações dos raios de luz</a:t>
            </a:r>
          </a:p>
        </p:txBody>
      </p:sp>
      <p:cxnSp>
        <p:nvCxnSpPr>
          <p:cNvPr id="23" name="Conector reto 22"/>
          <p:cNvCxnSpPr/>
          <p:nvPr/>
        </p:nvCxnSpPr>
        <p:spPr bwMode="auto">
          <a:xfrm flipH="1">
            <a:off x="604841" y="2796447"/>
            <a:ext cx="5347153" cy="31796"/>
          </a:xfrm>
          <a:prstGeom prst="line">
            <a:avLst/>
          </a:prstGeom>
          <a:solidFill>
            <a:schemeClr val="accent1"/>
          </a:solidFill>
          <a:ln w="66675" cap="flat" cmpd="sng" algn="ctr">
            <a:solidFill>
              <a:srgbClr val="FF0000"/>
            </a:solidFill>
            <a:prstDash val="solid"/>
            <a:round/>
            <a:headEnd type="none" w="med" len="med"/>
            <a:tailEnd type="none" w="med" len="med"/>
          </a:ln>
          <a:effectLst/>
        </p:spPr>
      </p:cxnSp>
      <p:sp>
        <p:nvSpPr>
          <p:cNvPr id="24" name="Triângulo isósceles 23"/>
          <p:cNvSpPr/>
          <p:nvPr/>
        </p:nvSpPr>
        <p:spPr bwMode="auto">
          <a:xfrm rot="16200000">
            <a:off x="2942435" y="2672855"/>
            <a:ext cx="275154" cy="284376"/>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4" name="Imagem 3"/>
          <p:cNvPicPr>
            <a:picLocks noChangeAspect="1"/>
          </p:cNvPicPr>
          <p:nvPr/>
        </p:nvPicPr>
        <p:blipFill>
          <a:blip r:embed="rId3"/>
          <a:stretch>
            <a:fillRect/>
          </a:stretch>
        </p:blipFill>
        <p:spPr>
          <a:xfrm>
            <a:off x="7461546" y="1645964"/>
            <a:ext cx="3922170" cy="3315578"/>
          </a:xfrm>
          <a:prstGeom prst="rect">
            <a:avLst/>
          </a:prstGeom>
        </p:spPr>
      </p:pic>
      <p:pic>
        <p:nvPicPr>
          <p:cNvPr id="8" name="Imagem 7">
            <a:extLst>
              <a:ext uri="{FF2B5EF4-FFF2-40B4-BE49-F238E27FC236}">
                <a16:creationId xmlns:a16="http://schemas.microsoft.com/office/drawing/2014/main" id="{7D6D8626-20B9-94A4-2F64-5C6238307118}"/>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9" name="Conector reto 8">
            <a:extLst>
              <a:ext uri="{FF2B5EF4-FFF2-40B4-BE49-F238E27FC236}">
                <a16:creationId xmlns:a16="http://schemas.microsoft.com/office/drawing/2014/main" id="{A9D2AC2A-1C7B-597A-A6F1-F0B535E5852E}"/>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B1AA798B-DDFD-DB16-5010-4246513BD759}"/>
              </a:ext>
            </a:extLst>
          </p:cNvPr>
          <p:cNvSpPr txBox="1"/>
          <p:nvPr/>
        </p:nvSpPr>
        <p:spPr>
          <a:xfrm>
            <a:off x="318732" y="390828"/>
            <a:ext cx="3922171" cy="400110"/>
          </a:xfrm>
          <a:prstGeom prst="rect">
            <a:avLst/>
          </a:prstGeom>
          <a:solidFill>
            <a:schemeClr val="bg1"/>
          </a:solidFill>
        </p:spPr>
        <p:txBody>
          <a:bodyPr wrap="square">
            <a:spAutoFit/>
          </a:bodyPr>
          <a:lstStyle/>
          <a:p>
            <a:r>
              <a:rPr lang="pt-BR" sz="2000" b="1" dirty="0">
                <a:latin typeface="Calibri" pitchFamily="34" charset="0"/>
              </a:rPr>
              <a:t>3. Princípios da Óptica Geométrica</a:t>
            </a:r>
            <a:endParaRPr lang="pt-BR" sz="2000" dirty="0"/>
          </a:p>
        </p:txBody>
      </p:sp>
    </p:spTree>
    <p:extLst>
      <p:ext uri="{BB962C8B-B14F-4D97-AF65-F5344CB8AC3E}">
        <p14:creationId xmlns:p14="http://schemas.microsoft.com/office/powerpoint/2010/main" val="87674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7409"/>
                                        </p:tgtEl>
                                        <p:attrNameLst>
                                          <p:attrName>style.visibility</p:attrName>
                                        </p:attrNameLst>
                                      </p:cBhvr>
                                      <p:to>
                                        <p:strVal val="visible"/>
                                      </p:to>
                                    </p:set>
                                    <p:animEffect transition="in" filter="fade">
                                      <p:cBhvr>
                                        <p:cTn id="15" dur="500"/>
                                        <p:tgtEl>
                                          <p:spTgt spid="1740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412"/>
                                        </p:tgtEl>
                                        <p:attrNameLst>
                                          <p:attrName>style.visibility</p:attrName>
                                        </p:attrNameLst>
                                      </p:cBhvr>
                                      <p:to>
                                        <p:strVal val="visible"/>
                                      </p:to>
                                    </p:set>
                                    <p:animEffect transition="in" filter="fade">
                                      <p:cBhvr>
                                        <p:cTn id="23" dur="500"/>
                                        <p:tgtEl>
                                          <p:spTgt spid="174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3" grpId="0"/>
      <p:bldP spid="6"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o 6"/>
          <p:cNvSpPr/>
          <p:nvPr/>
        </p:nvSpPr>
        <p:spPr bwMode="auto">
          <a:xfrm>
            <a:off x="18574" y="5308057"/>
            <a:ext cx="4848394" cy="1023115"/>
          </a:xfrm>
          <a:prstGeom prst="cube">
            <a:avLst>
              <a:gd name="adj" fmla="val 87344"/>
            </a:avLst>
          </a:prstGeom>
          <a:solidFill>
            <a:schemeClr val="bg1">
              <a:lumMod val="65000"/>
              <a:alpha val="4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22" name="Conector de Seta Reta 21">
            <a:extLst>
              <a:ext uri="{FF2B5EF4-FFF2-40B4-BE49-F238E27FC236}">
                <a16:creationId xmlns:a16="http://schemas.microsoft.com/office/drawing/2014/main" id="{9A45D92F-CE9D-8A91-3A7E-73A6096FB2F9}"/>
              </a:ext>
            </a:extLst>
          </p:cNvPr>
          <p:cNvCxnSpPr>
            <a:cxnSpLocks/>
            <a:stCxn id="19" idx="4"/>
          </p:cNvCxnSpPr>
          <p:nvPr/>
        </p:nvCxnSpPr>
        <p:spPr bwMode="auto">
          <a:xfrm>
            <a:off x="2362278" y="1118431"/>
            <a:ext cx="823614" cy="44833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4" name="Imagem 33"/>
          <p:cNvPicPr>
            <a:picLocks noChangeAspect="1"/>
          </p:cNvPicPr>
          <p:nvPr/>
        </p:nvPicPr>
        <p:blipFill>
          <a:blip r:embed="rId2"/>
          <a:stretch>
            <a:fillRect/>
          </a:stretch>
        </p:blipFill>
        <p:spPr>
          <a:xfrm>
            <a:off x="9579468" y="1498152"/>
            <a:ext cx="2031950" cy="3809906"/>
          </a:xfrm>
          <a:prstGeom prst="rect">
            <a:avLst/>
          </a:prstGeom>
        </p:spPr>
      </p:pic>
      <p:pic>
        <p:nvPicPr>
          <p:cNvPr id="18434" name="Imagem 18433"/>
          <p:cNvPicPr>
            <a:picLocks noChangeAspect="1"/>
          </p:cNvPicPr>
          <p:nvPr/>
        </p:nvPicPr>
        <p:blipFill>
          <a:blip r:embed="rId2"/>
          <a:stretch>
            <a:fillRect/>
          </a:stretch>
        </p:blipFill>
        <p:spPr>
          <a:xfrm>
            <a:off x="6723904" y="1506395"/>
            <a:ext cx="2031950" cy="3809906"/>
          </a:xfrm>
          <a:prstGeom prst="rect">
            <a:avLst/>
          </a:prstGeom>
        </p:spPr>
      </p:pic>
      <p:sp>
        <p:nvSpPr>
          <p:cNvPr id="18433" name="AutoShape 2" descr="Resultado de imagem para imagem de lampada"/>
          <p:cNvSpPr>
            <a:spLocks noChangeAspect="1" noChangeArrowheads="1"/>
          </p:cNvSpPr>
          <p:nvPr/>
        </p:nvSpPr>
        <p:spPr bwMode="auto">
          <a:xfrm>
            <a:off x="6920040" y="3620023"/>
            <a:ext cx="304800" cy="304800"/>
          </a:xfrm>
          <a:prstGeom prst="rect">
            <a:avLst/>
          </a:prstGeom>
          <a:noFill/>
          <a:ln w="9525">
            <a:noFill/>
            <a:miter lim="800000"/>
            <a:headEnd/>
            <a:tailEnd/>
          </a:ln>
        </p:spPr>
        <p:txBody>
          <a:bodyPr/>
          <a:lstStyle/>
          <a:p>
            <a:pPr eaLnBrk="0" hangingPunct="0"/>
            <a:endParaRPr lang="pt-BR"/>
          </a:p>
        </p:txBody>
      </p:sp>
      <p:sp>
        <p:nvSpPr>
          <p:cNvPr id="8" name="Retângulo 7">
            <a:extLst>
              <a:ext uri="{FF2B5EF4-FFF2-40B4-BE49-F238E27FC236}">
                <a16:creationId xmlns:a16="http://schemas.microsoft.com/office/drawing/2014/main" id="{B1F7C888-E748-4830-81F0-C3E2670465D0}"/>
              </a:ext>
            </a:extLst>
          </p:cNvPr>
          <p:cNvSpPr/>
          <p:nvPr/>
        </p:nvSpPr>
        <p:spPr>
          <a:xfrm>
            <a:off x="162151" y="6369655"/>
            <a:ext cx="4391715" cy="400110"/>
          </a:xfrm>
          <a:prstGeom prst="rect">
            <a:avLst/>
          </a:prstGeom>
        </p:spPr>
        <p:txBody>
          <a:bodyPr wrap="none">
            <a:spAutoFit/>
          </a:bodyPr>
          <a:lstStyle/>
          <a:p>
            <a:pPr>
              <a:defRPr/>
            </a:pPr>
            <a:r>
              <a:rPr lang="pt-BR" sz="2000" dirty="0">
                <a:latin typeface="+mn-lt"/>
              </a:rPr>
              <a:t>Sombra projetada (2D) sobre o anteparo</a:t>
            </a:r>
          </a:p>
        </p:txBody>
      </p:sp>
      <p:sp>
        <p:nvSpPr>
          <p:cNvPr id="12" name="Retângulo 11">
            <a:extLst>
              <a:ext uri="{FF2B5EF4-FFF2-40B4-BE49-F238E27FC236}">
                <a16:creationId xmlns:a16="http://schemas.microsoft.com/office/drawing/2014/main" id="{F02883F4-B618-44CA-836F-6575657B014C}"/>
              </a:ext>
            </a:extLst>
          </p:cNvPr>
          <p:cNvSpPr/>
          <p:nvPr/>
        </p:nvSpPr>
        <p:spPr>
          <a:xfrm>
            <a:off x="4481591" y="3493437"/>
            <a:ext cx="1274708" cy="369332"/>
          </a:xfrm>
          <a:prstGeom prst="rect">
            <a:avLst/>
          </a:prstGeom>
        </p:spPr>
        <p:txBody>
          <a:bodyPr wrap="none">
            <a:spAutoFit/>
          </a:bodyPr>
          <a:lstStyle/>
          <a:p>
            <a:pPr>
              <a:defRPr/>
            </a:pPr>
            <a:r>
              <a:rPr lang="pt-BR" b="1" dirty="0"/>
              <a:t>obstáculo</a:t>
            </a:r>
          </a:p>
        </p:txBody>
      </p:sp>
      <p:sp>
        <p:nvSpPr>
          <p:cNvPr id="13" name="Retângulo 12">
            <a:extLst>
              <a:ext uri="{FF2B5EF4-FFF2-40B4-BE49-F238E27FC236}">
                <a16:creationId xmlns:a16="http://schemas.microsoft.com/office/drawing/2014/main" id="{20ABB076-EE08-4780-A25A-B2C4DD5FC8AE}"/>
              </a:ext>
            </a:extLst>
          </p:cNvPr>
          <p:cNvSpPr/>
          <p:nvPr/>
        </p:nvSpPr>
        <p:spPr>
          <a:xfrm>
            <a:off x="4312001" y="898572"/>
            <a:ext cx="1556015" cy="646331"/>
          </a:xfrm>
          <a:prstGeom prst="rect">
            <a:avLst/>
          </a:prstGeom>
        </p:spPr>
        <p:txBody>
          <a:bodyPr wrap="square">
            <a:spAutoFit/>
          </a:bodyPr>
          <a:lstStyle/>
          <a:p>
            <a:pPr algn="ctr">
              <a:defRPr/>
            </a:pPr>
            <a:r>
              <a:rPr lang="pt-BR" b="1" dirty="0"/>
              <a:t>fonte puntiforme</a:t>
            </a:r>
            <a:r>
              <a:rPr lang="pt-BR" dirty="0"/>
              <a:t> </a:t>
            </a:r>
          </a:p>
        </p:txBody>
      </p:sp>
      <p:sp>
        <p:nvSpPr>
          <p:cNvPr id="9" name="Retângulo 8">
            <a:extLst>
              <a:ext uri="{FF2B5EF4-FFF2-40B4-BE49-F238E27FC236}">
                <a16:creationId xmlns:a16="http://schemas.microsoft.com/office/drawing/2014/main" id="{C5C2281F-59C9-4FB2-87C5-B92B5C7168EC}"/>
              </a:ext>
            </a:extLst>
          </p:cNvPr>
          <p:cNvSpPr/>
          <p:nvPr/>
        </p:nvSpPr>
        <p:spPr>
          <a:xfrm>
            <a:off x="4574440" y="5717660"/>
            <a:ext cx="1159292" cy="369332"/>
          </a:xfrm>
          <a:prstGeom prst="rect">
            <a:avLst/>
          </a:prstGeom>
        </p:spPr>
        <p:txBody>
          <a:bodyPr wrap="none">
            <a:spAutoFit/>
          </a:bodyPr>
          <a:lstStyle/>
          <a:p>
            <a:pPr>
              <a:defRPr/>
            </a:pPr>
            <a:r>
              <a:rPr lang="pt-BR" b="1" dirty="0"/>
              <a:t>anteparo</a:t>
            </a:r>
          </a:p>
        </p:txBody>
      </p:sp>
      <p:sp>
        <p:nvSpPr>
          <p:cNvPr id="2" name="Retângulo 1">
            <a:extLst>
              <a:ext uri="{FF2B5EF4-FFF2-40B4-BE49-F238E27FC236}">
                <a16:creationId xmlns:a16="http://schemas.microsoft.com/office/drawing/2014/main" id="{DDF2AFEF-639B-436D-BE46-D8F5B1F37018}"/>
              </a:ext>
            </a:extLst>
          </p:cNvPr>
          <p:cNvSpPr/>
          <p:nvPr/>
        </p:nvSpPr>
        <p:spPr>
          <a:xfrm>
            <a:off x="1870288" y="4245155"/>
            <a:ext cx="985719" cy="707886"/>
          </a:xfrm>
          <a:prstGeom prst="rect">
            <a:avLst/>
          </a:prstGeom>
        </p:spPr>
        <p:txBody>
          <a:bodyPr wrap="none">
            <a:spAutoFit/>
          </a:bodyPr>
          <a:lstStyle/>
          <a:p>
            <a:pPr algn="ctr"/>
            <a:r>
              <a:rPr lang="pt-BR" sz="2000" dirty="0">
                <a:latin typeface="+mn-lt"/>
              </a:rPr>
              <a:t>Sombra</a:t>
            </a:r>
          </a:p>
          <a:p>
            <a:pPr algn="ctr"/>
            <a:r>
              <a:rPr lang="pt-BR" sz="2000" dirty="0">
                <a:latin typeface="+mn-lt"/>
              </a:rPr>
              <a:t>(3D)</a:t>
            </a:r>
          </a:p>
        </p:txBody>
      </p:sp>
      <p:sp>
        <p:nvSpPr>
          <p:cNvPr id="23" name="Retângulo 22">
            <a:extLst>
              <a:ext uri="{FF2B5EF4-FFF2-40B4-BE49-F238E27FC236}">
                <a16:creationId xmlns:a16="http://schemas.microsoft.com/office/drawing/2014/main" id="{6E6C0849-D5EC-4A31-AD14-461EF93C1F0D}"/>
              </a:ext>
            </a:extLst>
          </p:cNvPr>
          <p:cNvSpPr/>
          <p:nvPr/>
        </p:nvSpPr>
        <p:spPr>
          <a:xfrm>
            <a:off x="7577014" y="3843206"/>
            <a:ext cx="325730" cy="369332"/>
          </a:xfrm>
          <a:prstGeom prst="rect">
            <a:avLst/>
          </a:prstGeom>
        </p:spPr>
        <p:txBody>
          <a:bodyPr wrap="square">
            <a:spAutoFit/>
          </a:bodyPr>
          <a:lstStyle/>
          <a:p>
            <a:r>
              <a:rPr lang="pt-BR" b="1" dirty="0"/>
              <a:t>b</a:t>
            </a:r>
          </a:p>
        </p:txBody>
      </p:sp>
      <p:sp>
        <p:nvSpPr>
          <p:cNvPr id="25" name="Retângulo 24">
            <a:extLst>
              <a:ext uri="{FF2B5EF4-FFF2-40B4-BE49-F238E27FC236}">
                <a16:creationId xmlns:a16="http://schemas.microsoft.com/office/drawing/2014/main" id="{3CBAC39C-F9A1-49DB-A905-668C29EB4028}"/>
              </a:ext>
            </a:extLst>
          </p:cNvPr>
          <p:cNvSpPr/>
          <p:nvPr/>
        </p:nvSpPr>
        <p:spPr>
          <a:xfrm>
            <a:off x="10501151" y="5447677"/>
            <a:ext cx="351378" cy="369332"/>
          </a:xfrm>
          <a:prstGeom prst="rect">
            <a:avLst/>
          </a:prstGeom>
        </p:spPr>
        <p:txBody>
          <a:bodyPr wrap="none">
            <a:spAutoFit/>
          </a:bodyPr>
          <a:lstStyle/>
          <a:p>
            <a:r>
              <a:rPr lang="pt-BR" b="1" dirty="0"/>
              <a:t>B</a:t>
            </a:r>
          </a:p>
        </p:txBody>
      </p:sp>
      <p:cxnSp>
        <p:nvCxnSpPr>
          <p:cNvPr id="29" name="Conector de Seta Reta 28">
            <a:extLst>
              <a:ext uri="{FF2B5EF4-FFF2-40B4-BE49-F238E27FC236}">
                <a16:creationId xmlns:a16="http://schemas.microsoft.com/office/drawing/2014/main" id="{119F79B5-9255-43B0-851D-920A407381DE}"/>
              </a:ext>
            </a:extLst>
          </p:cNvPr>
          <p:cNvCxnSpPr>
            <a:cxnSpLocks/>
          </p:cNvCxnSpPr>
          <p:nvPr/>
        </p:nvCxnSpPr>
        <p:spPr bwMode="auto">
          <a:xfrm flipH="1">
            <a:off x="6806970" y="1578321"/>
            <a:ext cx="5675" cy="184837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0" name="Conector de Seta Reta 29">
            <a:extLst>
              <a:ext uri="{FF2B5EF4-FFF2-40B4-BE49-F238E27FC236}">
                <a16:creationId xmlns:a16="http://schemas.microsoft.com/office/drawing/2014/main" id="{4FA9ADF5-1E8C-4AF9-AA44-D7B858634B7C}"/>
              </a:ext>
            </a:extLst>
          </p:cNvPr>
          <p:cNvCxnSpPr>
            <a:cxnSpLocks/>
          </p:cNvCxnSpPr>
          <p:nvPr/>
        </p:nvCxnSpPr>
        <p:spPr bwMode="auto">
          <a:xfrm>
            <a:off x="9352541" y="1565611"/>
            <a:ext cx="19868" cy="35656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7" name="Retângulo 36">
            <a:extLst>
              <a:ext uri="{FF2B5EF4-FFF2-40B4-BE49-F238E27FC236}">
                <a16:creationId xmlns:a16="http://schemas.microsoft.com/office/drawing/2014/main" id="{B6D397F4-0569-4422-A83F-9E12DC2CAEB3}"/>
              </a:ext>
            </a:extLst>
          </p:cNvPr>
          <p:cNvSpPr/>
          <p:nvPr/>
        </p:nvSpPr>
        <p:spPr>
          <a:xfrm>
            <a:off x="8957344" y="3057366"/>
            <a:ext cx="351378" cy="369332"/>
          </a:xfrm>
          <a:prstGeom prst="rect">
            <a:avLst/>
          </a:prstGeom>
        </p:spPr>
        <p:txBody>
          <a:bodyPr wrap="none">
            <a:spAutoFit/>
          </a:bodyPr>
          <a:lstStyle/>
          <a:p>
            <a:r>
              <a:rPr lang="pt-BR" b="1" dirty="0"/>
              <a:t>H</a:t>
            </a:r>
          </a:p>
        </p:txBody>
      </p:sp>
      <p:sp>
        <p:nvSpPr>
          <p:cNvPr id="21" name="Retângulo 20">
            <a:extLst>
              <a:ext uri="{FF2B5EF4-FFF2-40B4-BE49-F238E27FC236}">
                <a16:creationId xmlns:a16="http://schemas.microsoft.com/office/drawing/2014/main" id="{9A14EFFE-428A-44D2-BB29-A07E2FEA5603}"/>
              </a:ext>
            </a:extLst>
          </p:cNvPr>
          <p:cNvSpPr/>
          <p:nvPr/>
        </p:nvSpPr>
        <p:spPr>
          <a:xfrm>
            <a:off x="6414439" y="2507214"/>
            <a:ext cx="325730" cy="369332"/>
          </a:xfrm>
          <a:prstGeom prst="rect">
            <a:avLst/>
          </a:prstGeom>
        </p:spPr>
        <p:txBody>
          <a:bodyPr wrap="square">
            <a:spAutoFit/>
          </a:bodyPr>
          <a:lstStyle/>
          <a:p>
            <a:r>
              <a:rPr lang="pt-BR" b="1" dirty="0"/>
              <a:t>h</a:t>
            </a:r>
          </a:p>
        </p:txBody>
      </p:sp>
      <p:sp>
        <p:nvSpPr>
          <p:cNvPr id="24" name="Elipse 23"/>
          <p:cNvSpPr/>
          <p:nvPr/>
        </p:nvSpPr>
        <p:spPr bwMode="auto">
          <a:xfrm>
            <a:off x="1106981" y="5581040"/>
            <a:ext cx="2650363" cy="40952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18436" name="Conector de Seta Reta 18435"/>
          <p:cNvCxnSpPr/>
          <p:nvPr/>
        </p:nvCxnSpPr>
        <p:spPr bwMode="auto">
          <a:xfrm>
            <a:off x="9656522" y="5377867"/>
            <a:ext cx="1873795"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8439" name="Conector de Seta Reta 18438"/>
          <p:cNvCxnSpPr/>
          <p:nvPr/>
        </p:nvCxnSpPr>
        <p:spPr bwMode="auto">
          <a:xfrm>
            <a:off x="7228991" y="3804423"/>
            <a:ext cx="1024610"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7" name="Conector de Seta Reta 26"/>
          <p:cNvCxnSpPr>
            <a:stCxn id="19" idx="4"/>
            <a:endCxn id="24" idx="6"/>
          </p:cNvCxnSpPr>
          <p:nvPr/>
        </p:nvCxnSpPr>
        <p:spPr bwMode="auto">
          <a:xfrm>
            <a:off x="2362278" y="1118431"/>
            <a:ext cx="1395066" cy="4667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Conector de Seta Reta 30"/>
          <p:cNvCxnSpPr>
            <a:stCxn id="19" idx="4"/>
            <a:endCxn id="24" idx="2"/>
          </p:cNvCxnSpPr>
          <p:nvPr/>
        </p:nvCxnSpPr>
        <p:spPr bwMode="auto">
          <a:xfrm flipH="1">
            <a:off x="1106981" y="1118431"/>
            <a:ext cx="1255297" cy="4667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Conector de Seta Reta 32"/>
          <p:cNvCxnSpPr>
            <a:stCxn id="19" idx="4"/>
          </p:cNvCxnSpPr>
          <p:nvPr/>
        </p:nvCxnSpPr>
        <p:spPr bwMode="auto">
          <a:xfrm>
            <a:off x="2362278" y="1118431"/>
            <a:ext cx="1773355" cy="48443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Conector de Seta Reta 34"/>
          <p:cNvCxnSpPr>
            <a:stCxn id="19" idx="4"/>
          </p:cNvCxnSpPr>
          <p:nvPr/>
        </p:nvCxnSpPr>
        <p:spPr bwMode="auto">
          <a:xfrm flipH="1">
            <a:off x="709632" y="1118431"/>
            <a:ext cx="1652646" cy="48443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riângulo isósceles 35"/>
          <p:cNvSpPr/>
          <p:nvPr/>
        </p:nvSpPr>
        <p:spPr bwMode="auto">
          <a:xfrm rot="-60000">
            <a:off x="7169955" y="1642217"/>
            <a:ext cx="1087331" cy="1877253"/>
          </a:xfrm>
          <a:prstGeom prst="triangle">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4" name="CaixaDeTexto 3"/>
              <p:cNvSpPr txBox="1"/>
              <p:nvPr/>
            </p:nvSpPr>
            <p:spPr>
              <a:xfrm>
                <a:off x="8736418" y="5882849"/>
                <a:ext cx="1090036" cy="812145"/>
              </a:xfrm>
              <a:prstGeom prst="rect">
                <a:avLst/>
              </a:prstGeom>
              <a:noFill/>
              <a:ln>
                <a:solidFill>
                  <a:schemeClr val="accent1"/>
                </a:solidFill>
              </a:ln>
            </p:spPr>
            <p:txBody>
              <a:bodyPr wrap="square" rtlCol="0">
                <a:spAutoFit/>
              </a:bodyPr>
              <a:lstStyle/>
              <a:p>
                <a14:m>
                  <m:oMath xmlns:m="http://schemas.openxmlformats.org/officeDocument/2006/math">
                    <m:f>
                      <m:fPr>
                        <m:ctrlPr>
                          <a:rPr lang="pt-BR" sz="3200" i="1" smtClean="0">
                            <a:latin typeface="Cambria Math" panose="02040503050406030204" pitchFamily="18" charset="0"/>
                          </a:rPr>
                        </m:ctrlPr>
                      </m:fPr>
                      <m:num>
                        <m:r>
                          <m:rPr>
                            <m:sty m:val="p"/>
                          </m:rPr>
                          <a:rPr lang="pt-BR" sz="3200" b="0" i="0" smtClean="0">
                            <a:latin typeface="Cambria Math" panose="02040503050406030204" pitchFamily="18" charset="0"/>
                          </a:rPr>
                          <m:t>b</m:t>
                        </m:r>
                      </m:num>
                      <m:den>
                        <m:r>
                          <m:rPr>
                            <m:sty m:val="p"/>
                          </m:rPr>
                          <a:rPr lang="pt-BR" sz="3200" b="0" i="0" smtClean="0">
                            <a:latin typeface="Cambria Math" panose="02040503050406030204" pitchFamily="18" charset="0"/>
                          </a:rPr>
                          <m:t>B</m:t>
                        </m:r>
                      </m:den>
                    </m:f>
                  </m:oMath>
                </a14:m>
                <a:r>
                  <a:rPr lang="pt-BR" sz="3200" dirty="0"/>
                  <a:t> = </a:t>
                </a:r>
                <a14:m>
                  <m:oMath xmlns:m="http://schemas.openxmlformats.org/officeDocument/2006/math">
                    <m:f>
                      <m:fPr>
                        <m:ctrlPr>
                          <a:rPr lang="pt-BR" sz="3200" i="1" smtClean="0">
                            <a:latin typeface="Cambria Math" panose="02040503050406030204" pitchFamily="18" charset="0"/>
                          </a:rPr>
                        </m:ctrlPr>
                      </m:fPr>
                      <m:num>
                        <m:r>
                          <m:rPr>
                            <m:sty m:val="p"/>
                          </m:rPr>
                          <a:rPr lang="pt-BR" sz="3200" b="0" i="0" smtClean="0">
                            <a:latin typeface="Cambria Math" panose="02040503050406030204" pitchFamily="18" charset="0"/>
                          </a:rPr>
                          <m:t>h</m:t>
                        </m:r>
                      </m:num>
                      <m:den>
                        <m:r>
                          <m:rPr>
                            <m:sty m:val="p"/>
                          </m:rPr>
                          <a:rPr lang="pt-BR" sz="3200" b="0" i="0" smtClean="0">
                            <a:latin typeface="Cambria Math" panose="02040503050406030204" pitchFamily="18" charset="0"/>
                          </a:rPr>
                          <m:t>H</m:t>
                        </m:r>
                      </m:den>
                    </m:f>
                  </m:oMath>
                </a14:m>
                <a:r>
                  <a:rPr lang="pt-BR" sz="3000" dirty="0"/>
                  <a:t> </a:t>
                </a:r>
              </a:p>
            </p:txBody>
          </p:sp>
        </mc:Choice>
        <mc:Fallback xmlns="">
          <p:sp>
            <p:nvSpPr>
              <p:cNvPr id="4" name="CaixaDeTexto 3"/>
              <p:cNvSpPr txBox="1">
                <a:spLocks noRot="1" noChangeAspect="1" noMove="1" noResize="1" noEditPoints="1" noAdjustHandles="1" noChangeArrowheads="1" noChangeShapeType="1" noTextEdit="1"/>
              </p:cNvSpPr>
              <p:nvPr/>
            </p:nvSpPr>
            <p:spPr>
              <a:xfrm>
                <a:off x="8736418" y="5882849"/>
                <a:ext cx="1090036" cy="812145"/>
              </a:xfrm>
              <a:prstGeom prst="rect">
                <a:avLst/>
              </a:prstGeom>
              <a:blipFill>
                <a:blip r:embed="rId3"/>
                <a:stretch>
                  <a:fillRect b="-8889"/>
                </a:stretch>
              </a:blipFill>
              <a:ln>
                <a:solidFill>
                  <a:schemeClr val="accent1"/>
                </a:solidFill>
              </a:ln>
            </p:spPr>
            <p:txBody>
              <a:bodyPr/>
              <a:lstStyle/>
              <a:p>
                <a:r>
                  <a:rPr lang="pt-BR">
                    <a:noFill/>
                  </a:rPr>
                  <a:t> </a:t>
                </a:r>
              </a:p>
            </p:txBody>
          </p:sp>
        </mc:Fallback>
      </mc:AlternateContent>
      <p:sp>
        <p:nvSpPr>
          <p:cNvPr id="38" name="Triângulo isósceles 37"/>
          <p:cNvSpPr/>
          <p:nvPr/>
        </p:nvSpPr>
        <p:spPr bwMode="auto">
          <a:xfrm rot="-60000">
            <a:off x="9661515" y="1630849"/>
            <a:ext cx="1836122" cy="3452201"/>
          </a:xfrm>
          <a:prstGeom prst="triangle">
            <a:avLst/>
          </a:prstGeom>
          <a:noFill/>
          <a:ln w="635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19" name="Elipse 18"/>
          <p:cNvSpPr/>
          <p:nvPr/>
        </p:nvSpPr>
        <p:spPr bwMode="auto">
          <a:xfrm>
            <a:off x="2259097" y="933765"/>
            <a:ext cx="206362" cy="18466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pic>
        <p:nvPicPr>
          <p:cNvPr id="10" name="Imagem 9">
            <a:extLst>
              <a:ext uri="{FF2B5EF4-FFF2-40B4-BE49-F238E27FC236}">
                <a16:creationId xmlns:a16="http://schemas.microsoft.com/office/drawing/2014/main" id="{3ED77494-CB39-F7C0-3A88-003C4967ABB0}"/>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11" name="Conector reto 10">
            <a:extLst>
              <a:ext uri="{FF2B5EF4-FFF2-40B4-BE49-F238E27FC236}">
                <a16:creationId xmlns:a16="http://schemas.microsoft.com/office/drawing/2014/main" id="{B0274B05-9DFC-083C-64D9-F93847050796}"/>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89D4190C-6870-4316-FEE6-0EE07A1485EF}"/>
              </a:ext>
            </a:extLst>
          </p:cNvPr>
          <p:cNvSpPr txBox="1"/>
          <p:nvPr/>
        </p:nvSpPr>
        <p:spPr>
          <a:xfrm>
            <a:off x="318732" y="376540"/>
            <a:ext cx="3438612" cy="400110"/>
          </a:xfrm>
          <a:prstGeom prst="rect">
            <a:avLst/>
          </a:prstGeom>
          <a:solidFill>
            <a:schemeClr val="bg1"/>
          </a:solidFill>
        </p:spPr>
        <p:txBody>
          <a:bodyPr wrap="square">
            <a:spAutoFit/>
          </a:bodyPr>
          <a:lstStyle/>
          <a:p>
            <a:pPr algn="ctr"/>
            <a:r>
              <a:rPr lang="pt-BR" sz="2000" b="1" dirty="0">
                <a:latin typeface="Calibri" pitchFamily="34" charset="0"/>
              </a:rPr>
              <a:t>4. Sombra (fonte puntiforme)</a:t>
            </a:r>
            <a:endParaRPr lang="pt-BR" sz="2000" dirty="0"/>
          </a:p>
        </p:txBody>
      </p:sp>
      <p:cxnSp>
        <p:nvCxnSpPr>
          <p:cNvPr id="18" name="Conector de Seta Reta 17">
            <a:extLst>
              <a:ext uri="{FF2B5EF4-FFF2-40B4-BE49-F238E27FC236}">
                <a16:creationId xmlns:a16="http://schemas.microsoft.com/office/drawing/2014/main" id="{2D416FB7-F402-0938-0B6C-D559C137B652}"/>
              </a:ext>
            </a:extLst>
          </p:cNvPr>
          <p:cNvCxnSpPr>
            <a:cxnSpLocks/>
          </p:cNvCxnSpPr>
          <p:nvPr/>
        </p:nvCxnSpPr>
        <p:spPr bwMode="auto">
          <a:xfrm flipH="1">
            <a:off x="1744976" y="1098131"/>
            <a:ext cx="612733" cy="45036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 name="Elipse 2"/>
          <p:cNvSpPr/>
          <p:nvPr/>
        </p:nvSpPr>
        <p:spPr bwMode="auto">
          <a:xfrm>
            <a:off x="1679396" y="3551575"/>
            <a:ext cx="1436825" cy="26530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14" name="Conector de Seta Reta 13"/>
          <p:cNvCxnSpPr>
            <a:cxnSpLocks/>
            <a:stCxn id="19" idx="4"/>
          </p:cNvCxnSpPr>
          <p:nvPr/>
        </p:nvCxnSpPr>
        <p:spPr bwMode="auto">
          <a:xfrm flipH="1">
            <a:off x="1807989" y="1118431"/>
            <a:ext cx="554289" cy="25903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Conector de Seta Reta 5"/>
          <p:cNvCxnSpPr>
            <a:stCxn id="19" idx="4"/>
          </p:cNvCxnSpPr>
          <p:nvPr/>
        </p:nvCxnSpPr>
        <p:spPr bwMode="auto">
          <a:xfrm>
            <a:off x="2362278" y="1118431"/>
            <a:ext cx="1738" cy="26100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Conector de Seta Reta 16"/>
          <p:cNvCxnSpPr>
            <a:cxnSpLocks/>
            <a:stCxn id="19" idx="4"/>
          </p:cNvCxnSpPr>
          <p:nvPr/>
        </p:nvCxnSpPr>
        <p:spPr bwMode="auto">
          <a:xfrm>
            <a:off x="2362278" y="1118431"/>
            <a:ext cx="625320" cy="25903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Conector de Seta Reta 38">
            <a:extLst>
              <a:ext uri="{FF2B5EF4-FFF2-40B4-BE49-F238E27FC236}">
                <a16:creationId xmlns:a16="http://schemas.microsoft.com/office/drawing/2014/main" id="{8A118138-8D62-EA7C-17C1-284582EBEA12}"/>
              </a:ext>
            </a:extLst>
          </p:cNvPr>
          <p:cNvCxnSpPr>
            <a:cxnSpLocks/>
            <a:stCxn id="19" idx="4"/>
          </p:cNvCxnSpPr>
          <p:nvPr/>
        </p:nvCxnSpPr>
        <p:spPr bwMode="auto">
          <a:xfrm flipH="1">
            <a:off x="1995163" y="1118431"/>
            <a:ext cx="367115" cy="48443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4" name="Conector de Seta Reta 43">
            <a:extLst>
              <a:ext uri="{FF2B5EF4-FFF2-40B4-BE49-F238E27FC236}">
                <a16:creationId xmlns:a16="http://schemas.microsoft.com/office/drawing/2014/main" id="{1478250F-19C5-65F0-CEB6-098031BF69CD}"/>
              </a:ext>
            </a:extLst>
          </p:cNvPr>
          <p:cNvCxnSpPr>
            <a:cxnSpLocks/>
            <a:stCxn id="19" idx="4"/>
          </p:cNvCxnSpPr>
          <p:nvPr/>
        </p:nvCxnSpPr>
        <p:spPr bwMode="auto">
          <a:xfrm>
            <a:off x="2362278" y="1118431"/>
            <a:ext cx="505085" cy="48383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9523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18434"/>
                                        </p:tgtEl>
                                        <p:attrNameLst>
                                          <p:attrName>style.visibility</p:attrName>
                                        </p:attrNameLst>
                                      </p:cBhvr>
                                      <p:to>
                                        <p:strVal val="visible"/>
                                      </p:to>
                                    </p:set>
                                    <p:animEffect transition="in" filter="fade">
                                      <p:cBhvr>
                                        <p:cTn id="56" dur="500"/>
                                        <p:tgtEl>
                                          <p:spTgt spid="18434"/>
                                        </p:tgtEl>
                                      </p:cBhvr>
                                    </p:animEffect>
                                  </p:childTnLst>
                                </p:cTn>
                              </p:par>
                              <p:par>
                                <p:cTn id="57" presetID="10" presetClass="entr" presetSubtype="0" fill="hold" grpId="0" nodeType="withEffect" nodePh="1">
                                  <p:stCondLst>
                                    <p:cond delay="0"/>
                                  </p:stCondLst>
                                  <p:endCondLst>
                                    <p:cond evt="begin" delay="0">
                                      <p:tn val="57"/>
                                    </p:cond>
                                  </p:endCondLst>
                                  <p:childTnLst>
                                    <p:set>
                                      <p:cBhvr>
                                        <p:cTn id="58" dur="1" fill="hold">
                                          <p:stCondLst>
                                            <p:cond delay="0"/>
                                          </p:stCondLst>
                                        </p:cTn>
                                        <p:tgtEl>
                                          <p:spTgt spid="18433"/>
                                        </p:tgtEl>
                                        <p:attrNameLst>
                                          <p:attrName>style.visibility</p:attrName>
                                        </p:attrNameLst>
                                      </p:cBhvr>
                                      <p:to>
                                        <p:strVal val="visible"/>
                                      </p:to>
                                    </p:set>
                                    <p:animEffect transition="in" filter="fade">
                                      <p:cBhvr>
                                        <p:cTn id="59" dur="500"/>
                                        <p:tgtEl>
                                          <p:spTgt spid="1843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8436"/>
                                        </p:tgtEl>
                                        <p:attrNameLst>
                                          <p:attrName>style.visibility</p:attrName>
                                        </p:attrNameLst>
                                      </p:cBhvr>
                                      <p:to>
                                        <p:strVal val="visible"/>
                                      </p:to>
                                    </p:set>
                                    <p:animEffect transition="in" filter="fade">
                                      <p:cBhvr>
                                        <p:cTn id="80" dur="500"/>
                                        <p:tgtEl>
                                          <p:spTgt spid="18436"/>
                                        </p:tgtEl>
                                      </p:cBhvr>
                                    </p:animEffect>
                                  </p:childTnLst>
                                </p:cTn>
                              </p:par>
                              <p:par>
                                <p:cTn id="81" presetID="10" presetClass="entr" presetSubtype="0" fill="hold" nodeType="withEffect">
                                  <p:stCondLst>
                                    <p:cond delay="0"/>
                                  </p:stCondLst>
                                  <p:childTnLst>
                                    <p:set>
                                      <p:cBhvr>
                                        <p:cTn id="82" dur="1" fill="hold">
                                          <p:stCondLst>
                                            <p:cond delay="0"/>
                                          </p:stCondLst>
                                        </p:cTn>
                                        <p:tgtEl>
                                          <p:spTgt spid="18439"/>
                                        </p:tgtEl>
                                        <p:attrNameLst>
                                          <p:attrName>style.visibility</p:attrName>
                                        </p:attrNameLst>
                                      </p:cBhvr>
                                      <p:to>
                                        <p:strVal val="visible"/>
                                      </p:to>
                                    </p:set>
                                    <p:animEffect transition="in" filter="fade">
                                      <p:cBhvr>
                                        <p:cTn id="83" dur="500"/>
                                        <p:tgtEl>
                                          <p:spTgt spid="1843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P spid="8" grpId="0"/>
      <p:bldP spid="2" grpId="0"/>
      <p:bldP spid="23" grpId="0"/>
      <p:bldP spid="25" grpId="0"/>
      <p:bldP spid="37" grpId="0"/>
      <p:bldP spid="21" grpId="0"/>
      <p:bldP spid="24" grpId="0" animBg="1"/>
      <p:bldP spid="36" grpId="0" animBg="1"/>
      <p:bldP spid="4"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AA071587-172C-62FF-68D7-AFF8B2EEC53C}"/>
              </a:ext>
            </a:extLst>
          </p:cNvPr>
          <p:cNvPicPr>
            <a:picLocks noChangeAspect="1"/>
          </p:cNvPicPr>
          <p:nvPr/>
        </p:nvPicPr>
        <p:blipFill>
          <a:blip r:embed="rId2"/>
          <a:stretch>
            <a:fillRect/>
          </a:stretch>
        </p:blipFill>
        <p:spPr>
          <a:xfrm>
            <a:off x="629060" y="3230101"/>
            <a:ext cx="10389320" cy="3270879"/>
          </a:xfrm>
          <a:prstGeom prst="rect">
            <a:avLst/>
          </a:prstGeom>
        </p:spPr>
      </p:pic>
      <p:sp>
        <p:nvSpPr>
          <p:cNvPr id="16" name="Triângulo Retângulo 15"/>
          <p:cNvSpPr/>
          <p:nvPr/>
        </p:nvSpPr>
        <p:spPr bwMode="auto">
          <a:xfrm>
            <a:off x="8566743" y="5196128"/>
            <a:ext cx="1539666" cy="908875"/>
          </a:xfrm>
          <a:prstGeom prst="rtTriangle">
            <a:avLst/>
          </a:prstGeom>
          <a:solidFill>
            <a:schemeClr val="accent1">
              <a:alpha val="55000"/>
            </a:schemeClr>
          </a:solidFill>
          <a:ln w="9525" cap="flat" cmpd="sng" algn="ctr">
            <a:solidFill>
              <a:schemeClr val="tx1">
                <a:alpha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 name="Triângulo Retângulo 1"/>
          <p:cNvSpPr/>
          <p:nvPr/>
        </p:nvSpPr>
        <p:spPr bwMode="auto">
          <a:xfrm>
            <a:off x="2592077" y="3436485"/>
            <a:ext cx="4577099" cy="2675128"/>
          </a:xfrm>
          <a:prstGeom prst="rtTriangle">
            <a:avLst/>
          </a:prstGeom>
          <a:solidFill>
            <a:schemeClr val="accent1">
              <a:alpha val="55000"/>
            </a:schemeClr>
          </a:solidFill>
          <a:ln w="9525" cap="flat" cmpd="sng" algn="ctr">
            <a:solidFill>
              <a:schemeClr val="tx1">
                <a:alpha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478A6559-BD58-48DF-9394-CA4DF67371EC}"/>
                  </a:ext>
                </a:extLst>
              </p:cNvPr>
              <p:cNvSpPr/>
              <p:nvPr/>
            </p:nvSpPr>
            <p:spPr>
              <a:xfrm>
                <a:off x="8543422" y="2815032"/>
                <a:ext cx="2960554" cy="1560364"/>
              </a:xfrm>
              <a:prstGeom prst="rect">
                <a:avLst/>
              </a:prstGeom>
            </p:spPr>
            <p:txBody>
              <a:bodyPr wrap="square">
                <a:spAutoFit/>
              </a:bodyPr>
              <a:lstStyle/>
              <a:p>
                <a:r>
                  <a:rPr lang="pt-BR" sz="2000" dirty="0">
                    <a:latin typeface="+mn-lt"/>
                  </a:rPr>
                  <a:t>Semelhança de triângulos:</a:t>
                </a:r>
              </a:p>
              <a:p>
                <a:endParaRPr lang="pt-BR" dirty="0"/>
              </a:p>
              <a:p>
                <a:pPr algn="ctr"/>
                <a14:m>
                  <m:oMath xmlns:m="http://schemas.openxmlformats.org/officeDocument/2006/math">
                    <m:f>
                      <m:fPr>
                        <m:ctrlPr>
                          <a:rPr lang="pt-BR" sz="4000" i="1" smtClean="0">
                            <a:latin typeface="Cambria Math" panose="02040503050406030204" pitchFamily="18" charset="0"/>
                          </a:rPr>
                        </m:ctrlPr>
                      </m:fPr>
                      <m:num>
                        <m:r>
                          <a:rPr lang="pt-BR" sz="4000" b="0" i="1" smtClean="0">
                            <a:latin typeface="Cambria Math" panose="02040503050406030204" pitchFamily="18" charset="0"/>
                          </a:rPr>
                          <m:t>h</m:t>
                        </m:r>
                      </m:num>
                      <m:den>
                        <m:r>
                          <a:rPr lang="pt-BR" sz="4000" b="0" i="1" smtClean="0">
                            <a:latin typeface="Cambria Math" panose="02040503050406030204" pitchFamily="18" charset="0"/>
                          </a:rPr>
                          <m:t>𝐻</m:t>
                        </m:r>
                      </m:den>
                    </m:f>
                  </m:oMath>
                </a14:m>
                <a:r>
                  <a:rPr lang="pt-BR" sz="4000" dirty="0"/>
                  <a:t> = </a:t>
                </a:r>
                <a14:m>
                  <m:oMath xmlns:m="http://schemas.openxmlformats.org/officeDocument/2006/math">
                    <m:f>
                      <m:fPr>
                        <m:ctrlPr>
                          <a:rPr lang="pt-BR" sz="4000" i="1">
                            <a:latin typeface="Cambria Math" panose="02040503050406030204" pitchFamily="18" charset="0"/>
                          </a:rPr>
                        </m:ctrlPr>
                      </m:fPr>
                      <m:num>
                        <m:r>
                          <a:rPr lang="pt-BR" sz="4000" b="0" i="1" smtClean="0">
                            <a:latin typeface="Cambria Math" panose="02040503050406030204" pitchFamily="18" charset="0"/>
                          </a:rPr>
                          <m:t>𝑏</m:t>
                        </m:r>
                      </m:num>
                      <m:den>
                        <m:r>
                          <a:rPr lang="pt-BR" sz="4000" b="0" i="1" smtClean="0">
                            <a:latin typeface="Cambria Math" panose="02040503050406030204" pitchFamily="18" charset="0"/>
                          </a:rPr>
                          <m:t>𝐵</m:t>
                        </m:r>
                      </m:den>
                    </m:f>
                  </m:oMath>
                </a14:m>
                <a:r>
                  <a:rPr lang="pt-BR" sz="4000" dirty="0"/>
                  <a:t> </a:t>
                </a:r>
              </a:p>
            </p:txBody>
          </p:sp>
        </mc:Choice>
        <mc:Fallback xmlns="">
          <p:sp>
            <p:nvSpPr>
              <p:cNvPr id="3" name="Retângulo 2">
                <a:extLst>
                  <a:ext uri="{FF2B5EF4-FFF2-40B4-BE49-F238E27FC236}">
                    <a16:creationId xmlns:a16="http://schemas.microsoft.com/office/drawing/2014/main" id="{478A6559-BD58-48DF-9394-CA4DF67371EC}"/>
                  </a:ext>
                </a:extLst>
              </p:cNvPr>
              <p:cNvSpPr>
                <a:spLocks noRot="1" noChangeAspect="1" noMove="1" noResize="1" noEditPoints="1" noAdjustHandles="1" noChangeArrowheads="1" noChangeShapeType="1" noTextEdit="1"/>
              </p:cNvSpPr>
              <p:nvPr/>
            </p:nvSpPr>
            <p:spPr>
              <a:xfrm>
                <a:off x="8543422" y="2815032"/>
                <a:ext cx="2960554" cy="1560364"/>
              </a:xfrm>
              <a:prstGeom prst="rect">
                <a:avLst/>
              </a:prstGeom>
              <a:blipFill>
                <a:blip r:embed="rId3"/>
                <a:stretch>
                  <a:fillRect l="-2058" t="-2344" r="-823" b="-7031"/>
                </a:stretch>
              </a:blipFill>
            </p:spPr>
            <p:txBody>
              <a:bodyPr/>
              <a:lstStyle/>
              <a:p>
                <a:r>
                  <a:rPr lang="pt-BR">
                    <a:noFill/>
                  </a:rPr>
                  <a:t> </a:t>
                </a:r>
              </a:p>
            </p:txBody>
          </p:sp>
        </mc:Fallback>
      </mc:AlternateContent>
      <p:sp>
        <p:nvSpPr>
          <p:cNvPr id="7" name="Retângulo 6">
            <a:extLst>
              <a:ext uri="{FF2B5EF4-FFF2-40B4-BE49-F238E27FC236}">
                <a16:creationId xmlns:a16="http://schemas.microsoft.com/office/drawing/2014/main" id="{CCA484E1-70ED-40ED-A5B7-57703B2419E7}"/>
              </a:ext>
            </a:extLst>
          </p:cNvPr>
          <p:cNvSpPr/>
          <p:nvPr/>
        </p:nvSpPr>
        <p:spPr>
          <a:xfrm>
            <a:off x="9165808" y="5736889"/>
            <a:ext cx="312906" cy="369332"/>
          </a:xfrm>
          <a:prstGeom prst="rect">
            <a:avLst/>
          </a:prstGeom>
        </p:spPr>
        <p:txBody>
          <a:bodyPr wrap="none">
            <a:spAutoFit/>
          </a:bodyPr>
          <a:lstStyle/>
          <a:p>
            <a:r>
              <a:rPr lang="el-GR" dirty="0"/>
              <a:t>θ</a:t>
            </a:r>
            <a:endParaRPr lang="pt-BR" dirty="0"/>
          </a:p>
        </p:txBody>
      </p:sp>
      <p:sp>
        <p:nvSpPr>
          <p:cNvPr id="42" name="Retângulo 41">
            <a:extLst>
              <a:ext uri="{FF2B5EF4-FFF2-40B4-BE49-F238E27FC236}">
                <a16:creationId xmlns:a16="http://schemas.microsoft.com/office/drawing/2014/main" id="{F50E48A2-EC7D-4C82-B792-76DFEA85773F}"/>
              </a:ext>
            </a:extLst>
          </p:cNvPr>
          <p:cNvSpPr/>
          <p:nvPr/>
        </p:nvSpPr>
        <p:spPr>
          <a:xfrm>
            <a:off x="5693229" y="5582925"/>
            <a:ext cx="312906" cy="369332"/>
          </a:xfrm>
          <a:prstGeom prst="rect">
            <a:avLst/>
          </a:prstGeom>
        </p:spPr>
        <p:txBody>
          <a:bodyPr wrap="none">
            <a:spAutoFit/>
          </a:bodyPr>
          <a:lstStyle/>
          <a:p>
            <a:r>
              <a:rPr lang="el-GR" dirty="0"/>
              <a:t>θ</a:t>
            </a:r>
            <a:endParaRPr lang="pt-BR" dirty="0"/>
          </a:p>
        </p:txBody>
      </p:sp>
      <p:sp>
        <p:nvSpPr>
          <p:cNvPr id="11" name="Retângulo 10">
            <a:extLst>
              <a:ext uri="{FF2B5EF4-FFF2-40B4-BE49-F238E27FC236}">
                <a16:creationId xmlns:a16="http://schemas.microsoft.com/office/drawing/2014/main" id="{01E3B068-CF32-4B88-9896-DB1E9766E748}"/>
              </a:ext>
            </a:extLst>
          </p:cNvPr>
          <p:cNvSpPr/>
          <p:nvPr/>
        </p:nvSpPr>
        <p:spPr>
          <a:xfrm>
            <a:off x="3672978" y="5118602"/>
            <a:ext cx="954107" cy="369332"/>
          </a:xfrm>
          <a:prstGeom prst="rect">
            <a:avLst/>
          </a:prstGeom>
        </p:spPr>
        <p:txBody>
          <a:bodyPr wrap="none">
            <a:spAutoFit/>
          </a:bodyPr>
          <a:lstStyle/>
          <a:p>
            <a:r>
              <a:rPr lang="pt-BR" dirty="0"/>
              <a:t>sombra</a:t>
            </a:r>
          </a:p>
        </p:txBody>
      </p:sp>
      <p:sp>
        <p:nvSpPr>
          <p:cNvPr id="43" name="Retângulo 42">
            <a:extLst>
              <a:ext uri="{FF2B5EF4-FFF2-40B4-BE49-F238E27FC236}">
                <a16:creationId xmlns:a16="http://schemas.microsoft.com/office/drawing/2014/main" id="{6EC52CFB-1FB3-4B4F-8548-7ABD71C681A7}"/>
              </a:ext>
            </a:extLst>
          </p:cNvPr>
          <p:cNvSpPr/>
          <p:nvPr/>
        </p:nvSpPr>
        <p:spPr>
          <a:xfrm>
            <a:off x="9463515" y="5155033"/>
            <a:ext cx="954107" cy="369332"/>
          </a:xfrm>
          <a:prstGeom prst="rect">
            <a:avLst/>
          </a:prstGeom>
        </p:spPr>
        <p:txBody>
          <a:bodyPr wrap="none">
            <a:spAutoFit/>
          </a:bodyPr>
          <a:lstStyle/>
          <a:p>
            <a:r>
              <a:rPr lang="pt-BR" dirty="0"/>
              <a:t>sombra</a:t>
            </a:r>
          </a:p>
        </p:txBody>
      </p:sp>
      <p:cxnSp>
        <p:nvCxnSpPr>
          <p:cNvPr id="17" name="Conector de Seta Reta 16">
            <a:extLst>
              <a:ext uri="{FF2B5EF4-FFF2-40B4-BE49-F238E27FC236}">
                <a16:creationId xmlns:a16="http://schemas.microsoft.com/office/drawing/2014/main" id="{96E7E158-B69D-4BDE-8F2B-DB329AEAA6FC}"/>
              </a:ext>
            </a:extLst>
          </p:cNvPr>
          <p:cNvCxnSpPr/>
          <p:nvPr/>
        </p:nvCxnSpPr>
        <p:spPr bwMode="auto">
          <a:xfrm flipH="1">
            <a:off x="9079178" y="5524365"/>
            <a:ext cx="384337" cy="2462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Conector reto 18"/>
          <p:cNvCxnSpPr/>
          <p:nvPr/>
        </p:nvCxnSpPr>
        <p:spPr bwMode="auto">
          <a:xfrm>
            <a:off x="237763" y="2054283"/>
            <a:ext cx="6946920" cy="404297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Conector reto 23"/>
          <p:cNvCxnSpPr/>
          <p:nvPr/>
        </p:nvCxnSpPr>
        <p:spPr bwMode="auto">
          <a:xfrm>
            <a:off x="1272166" y="1039969"/>
            <a:ext cx="8834243" cy="50311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Conector de Seta Reta 24"/>
          <p:cNvCxnSpPr/>
          <p:nvPr/>
        </p:nvCxnSpPr>
        <p:spPr bwMode="auto">
          <a:xfrm>
            <a:off x="5503899" y="3450745"/>
            <a:ext cx="39042" cy="289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Conector de Seta Reta 32"/>
          <p:cNvCxnSpPr/>
          <p:nvPr/>
        </p:nvCxnSpPr>
        <p:spPr bwMode="auto">
          <a:xfrm>
            <a:off x="4756648" y="4686962"/>
            <a:ext cx="39042" cy="289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CaixaDeTexto 28"/>
          <p:cNvSpPr txBox="1"/>
          <p:nvPr/>
        </p:nvSpPr>
        <p:spPr>
          <a:xfrm>
            <a:off x="3777692" y="1370066"/>
            <a:ext cx="7434237" cy="369332"/>
          </a:xfrm>
          <a:prstGeom prst="rect">
            <a:avLst/>
          </a:prstGeom>
          <a:noFill/>
        </p:spPr>
        <p:txBody>
          <a:bodyPr wrap="square" rtlCol="0">
            <a:spAutoFit/>
          </a:bodyPr>
          <a:lstStyle/>
          <a:p>
            <a:pPr algn="just"/>
            <a:r>
              <a:rPr lang="pt-BR" dirty="0">
                <a:latin typeface="+mn-lt"/>
              </a:rPr>
              <a:t>Luz proveniente do Sol. Raios paralelos, pois o Sol é uma fonte distante.</a:t>
            </a:r>
          </a:p>
        </p:txBody>
      </p:sp>
      <p:pic>
        <p:nvPicPr>
          <p:cNvPr id="5" name="Imagem 4">
            <a:extLst>
              <a:ext uri="{FF2B5EF4-FFF2-40B4-BE49-F238E27FC236}">
                <a16:creationId xmlns:a16="http://schemas.microsoft.com/office/drawing/2014/main" id="{7D0DA5BB-790B-D163-AF10-258E38462370}"/>
              </a:ext>
            </a:extLst>
          </p:cNvPr>
          <p:cNvPicPr>
            <a:picLocks noChangeAspect="1"/>
          </p:cNvPicPr>
          <p:nvPr/>
        </p:nvPicPr>
        <p:blipFill>
          <a:blip r:embed="rId4"/>
          <a:stretch>
            <a:fillRect/>
          </a:stretch>
        </p:blipFill>
        <p:spPr>
          <a:xfrm>
            <a:off x="11713441" y="110813"/>
            <a:ext cx="328966" cy="401324"/>
          </a:xfrm>
          <a:prstGeom prst="rect">
            <a:avLst/>
          </a:prstGeom>
        </p:spPr>
      </p:pic>
      <p:cxnSp>
        <p:nvCxnSpPr>
          <p:cNvPr id="6" name="Conector reto 5">
            <a:extLst>
              <a:ext uri="{FF2B5EF4-FFF2-40B4-BE49-F238E27FC236}">
                <a16:creationId xmlns:a16="http://schemas.microsoft.com/office/drawing/2014/main" id="{8EEDD895-01A1-078C-560E-35E40285EAB5}"/>
              </a:ext>
            </a:extLst>
          </p:cNvPr>
          <p:cNvCxnSpPr/>
          <p:nvPr/>
        </p:nvCxnSpPr>
        <p:spPr>
          <a:xfrm>
            <a:off x="18574" y="593789"/>
            <a:ext cx="12153358" cy="0"/>
          </a:xfrm>
          <a:prstGeom prst="line">
            <a:avLst/>
          </a:prstGeom>
          <a:ln w="53975">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EFE32218-C950-85A6-81C8-68F786092432}"/>
              </a:ext>
            </a:extLst>
          </p:cNvPr>
          <p:cNvSpPr txBox="1"/>
          <p:nvPr/>
        </p:nvSpPr>
        <p:spPr>
          <a:xfrm>
            <a:off x="237763" y="357020"/>
            <a:ext cx="4413067" cy="400110"/>
          </a:xfrm>
          <a:prstGeom prst="rect">
            <a:avLst/>
          </a:prstGeom>
          <a:solidFill>
            <a:schemeClr val="bg1"/>
          </a:solidFill>
        </p:spPr>
        <p:txBody>
          <a:bodyPr wrap="square">
            <a:spAutoFit/>
          </a:bodyPr>
          <a:lstStyle/>
          <a:p>
            <a:pPr algn="ctr"/>
            <a:r>
              <a:rPr lang="pt-BR" sz="2000" b="1" dirty="0">
                <a:latin typeface="Calibri" pitchFamily="34" charset="0"/>
              </a:rPr>
              <a:t>5. Sombra do prédio e sombra do poste</a:t>
            </a:r>
            <a:endParaRPr lang="pt-BR" sz="2000" dirty="0"/>
          </a:p>
        </p:txBody>
      </p:sp>
      <p:sp>
        <p:nvSpPr>
          <p:cNvPr id="18" name="CaixaDeTexto 17">
            <a:extLst>
              <a:ext uri="{FF2B5EF4-FFF2-40B4-BE49-F238E27FC236}">
                <a16:creationId xmlns:a16="http://schemas.microsoft.com/office/drawing/2014/main" id="{65AFB50F-6A93-DBE3-BC0A-36391E24B247}"/>
              </a:ext>
            </a:extLst>
          </p:cNvPr>
          <p:cNvSpPr txBox="1"/>
          <p:nvPr/>
        </p:nvSpPr>
        <p:spPr>
          <a:xfrm>
            <a:off x="4394920" y="6419887"/>
            <a:ext cx="971412" cy="369332"/>
          </a:xfrm>
          <a:prstGeom prst="rect">
            <a:avLst/>
          </a:prstGeom>
          <a:noFill/>
        </p:spPr>
        <p:txBody>
          <a:bodyPr wrap="square" rtlCol="0">
            <a:spAutoFit/>
          </a:bodyPr>
          <a:lstStyle/>
          <a:p>
            <a:r>
              <a:rPr lang="pt-BR" dirty="0"/>
              <a:t>B</a:t>
            </a:r>
          </a:p>
        </p:txBody>
      </p:sp>
      <p:sp>
        <p:nvSpPr>
          <p:cNvPr id="20" name="CaixaDeTexto 19">
            <a:extLst>
              <a:ext uri="{FF2B5EF4-FFF2-40B4-BE49-F238E27FC236}">
                <a16:creationId xmlns:a16="http://schemas.microsoft.com/office/drawing/2014/main" id="{611922BD-D7F5-D9A0-78C1-8E9FEB1C8452}"/>
              </a:ext>
            </a:extLst>
          </p:cNvPr>
          <p:cNvSpPr txBox="1"/>
          <p:nvPr/>
        </p:nvSpPr>
        <p:spPr>
          <a:xfrm>
            <a:off x="538380" y="4531254"/>
            <a:ext cx="422573" cy="369332"/>
          </a:xfrm>
          <a:prstGeom prst="rect">
            <a:avLst/>
          </a:prstGeom>
          <a:noFill/>
        </p:spPr>
        <p:txBody>
          <a:bodyPr wrap="square" rtlCol="0">
            <a:spAutoFit/>
          </a:bodyPr>
          <a:lstStyle/>
          <a:p>
            <a:r>
              <a:rPr lang="pt-BR" dirty="0"/>
              <a:t>H</a:t>
            </a:r>
          </a:p>
        </p:txBody>
      </p:sp>
      <p:sp>
        <p:nvSpPr>
          <p:cNvPr id="21" name="CaixaDeTexto 20">
            <a:extLst>
              <a:ext uri="{FF2B5EF4-FFF2-40B4-BE49-F238E27FC236}">
                <a16:creationId xmlns:a16="http://schemas.microsoft.com/office/drawing/2014/main" id="{D8AE60FB-01BD-DED6-798D-3BBB7F6D1A32}"/>
              </a:ext>
            </a:extLst>
          </p:cNvPr>
          <p:cNvSpPr txBox="1"/>
          <p:nvPr/>
        </p:nvSpPr>
        <p:spPr>
          <a:xfrm>
            <a:off x="9287856" y="6412145"/>
            <a:ext cx="971412" cy="369332"/>
          </a:xfrm>
          <a:prstGeom prst="rect">
            <a:avLst/>
          </a:prstGeom>
          <a:noFill/>
        </p:spPr>
        <p:txBody>
          <a:bodyPr wrap="square" rtlCol="0">
            <a:spAutoFit/>
          </a:bodyPr>
          <a:lstStyle/>
          <a:p>
            <a:r>
              <a:rPr lang="pt-BR" dirty="0"/>
              <a:t>b</a:t>
            </a:r>
          </a:p>
        </p:txBody>
      </p:sp>
      <p:sp>
        <p:nvSpPr>
          <p:cNvPr id="22" name="CaixaDeTexto 21">
            <a:extLst>
              <a:ext uri="{FF2B5EF4-FFF2-40B4-BE49-F238E27FC236}">
                <a16:creationId xmlns:a16="http://schemas.microsoft.com/office/drawing/2014/main" id="{2CA8CFBA-7405-4BAF-58B8-93E6E6090CCB}"/>
              </a:ext>
            </a:extLst>
          </p:cNvPr>
          <p:cNvSpPr txBox="1"/>
          <p:nvPr/>
        </p:nvSpPr>
        <p:spPr>
          <a:xfrm>
            <a:off x="7994806" y="5464006"/>
            <a:ext cx="744617" cy="369332"/>
          </a:xfrm>
          <a:prstGeom prst="rect">
            <a:avLst/>
          </a:prstGeom>
          <a:noFill/>
        </p:spPr>
        <p:txBody>
          <a:bodyPr wrap="square" rtlCol="0">
            <a:spAutoFit/>
          </a:bodyPr>
          <a:lstStyle/>
          <a:p>
            <a:r>
              <a:rPr lang="pt-BR" dirty="0"/>
              <a:t>h</a:t>
            </a:r>
          </a:p>
        </p:txBody>
      </p:sp>
      <p:sp>
        <p:nvSpPr>
          <p:cNvPr id="23" name="Arco 22">
            <a:extLst>
              <a:ext uri="{FF2B5EF4-FFF2-40B4-BE49-F238E27FC236}">
                <a16:creationId xmlns:a16="http://schemas.microsoft.com/office/drawing/2014/main" id="{57DD72F1-6EB4-8AED-8F69-357A1E464A0E}"/>
              </a:ext>
            </a:extLst>
          </p:cNvPr>
          <p:cNvSpPr/>
          <p:nvPr/>
        </p:nvSpPr>
        <p:spPr bwMode="auto">
          <a:xfrm flipH="1">
            <a:off x="9447014" y="5849175"/>
            <a:ext cx="531681" cy="581629"/>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sp>
        <p:nvSpPr>
          <p:cNvPr id="26" name="Arco 25">
            <a:extLst>
              <a:ext uri="{FF2B5EF4-FFF2-40B4-BE49-F238E27FC236}">
                <a16:creationId xmlns:a16="http://schemas.microsoft.com/office/drawing/2014/main" id="{775BF93F-2329-2DA4-20F4-9260FAEF1710}"/>
              </a:ext>
            </a:extLst>
          </p:cNvPr>
          <p:cNvSpPr/>
          <p:nvPr/>
        </p:nvSpPr>
        <p:spPr bwMode="auto">
          <a:xfrm flipH="1">
            <a:off x="6564228" y="5787101"/>
            <a:ext cx="531682" cy="625044"/>
          </a:xfrm>
          <a:prstGeom prst="arc">
            <a:avLst>
              <a:gd name="adj1" fmla="val 17374863"/>
              <a:gd name="adj2" fmla="val 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charset="0"/>
              <a:cs typeface="Arial" charset="0"/>
            </a:endParaRPr>
          </a:p>
        </p:txBody>
      </p:sp>
      <p:cxnSp>
        <p:nvCxnSpPr>
          <p:cNvPr id="10" name="Conector de Seta Reta 9">
            <a:extLst>
              <a:ext uri="{FF2B5EF4-FFF2-40B4-BE49-F238E27FC236}">
                <a16:creationId xmlns:a16="http://schemas.microsoft.com/office/drawing/2014/main" id="{493DAE72-6E80-CE08-379B-ADD8D7921DD7}"/>
              </a:ext>
            </a:extLst>
          </p:cNvPr>
          <p:cNvCxnSpPr/>
          <p:nvPr/>
        </p:nvCxnSpPr>
        <p:spPr bwMode="auto">
          <a:xfrm>
            <a:off x="1108364" y="3479703"/>
            <a:ext cx="0" cy="2472554"/>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2" name="Conector de Seta Reta 11">
            <a:extLst>
              <a:ext uri="{FF2B5EF4-FFF2-40B4-BE49-F238E27FC236}">
                <a16:creationId xmlns:a16="http://schemas.microsoft.com/office/drawing/2014/main" id="{42E56751-DC33-7C3A-850C-3B6DBC4F899A}"/>
              </a:ext>
            </a:extLst>
          </p:cNvPr>
          <p:cNvCxnSpPr>
            <a:cxnSpLocks/>
          </p:cNvCxnSpPr>
          <p:nvPr/>
        </p:nvCxnSpPr>
        <p:spPr bwMode="auto">
          <a:xfrm flipH="1">
            <a:off x="8543422" y="6398408"/>
            <a:ext cx="1681233"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3" name="Conector de Seta Reta 12">
            <a:extLst>
              <a:ext uri="{FF2B5EF4-FFF2-40B4-BE49-F238E27FC236}">
                <a16:creationId xmlns:a16="http://schemas.microsoft.com/office/drawing/2014/main" id="{02CA5085-5A00-1132-848F-FD266B166206}"/>
              </a:ext>
            </a:extLst>
          </p:cNvPr>
          <p:cNvCxnSpPr>
            <a:cxnSpLocks/>
          </p:cNvCxnSpPr>
          <p:nvPr/>
        </p:nvCxnSpPr>
        <p:spPr bwMode="auto">
          <a:xfrm flipH="1">
            <a:off x="2554047" y="6433099"/>
            <a:ext cx="4541863"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4" name="Conector de Seta Reta 13">
            <a:extLst>
              <a:ext uri="{FF2B5EF4-FFF2-40B4-BE49-F238E27FC236}">
                <a16:creationId xmlns:a16="http://schemas.microsoft.com/office/drawing/2014/main" id="{70699159-DF2D-B01B-CEF2-AAC4AD264394}"/>
              </a:ext>
            </a:extLst>
          </p:cNvPr>
          <p:cNvCxnSpPr>
            <a:cxnSpLocks/>
          </p:cNvCxnSpPr>
          <p:nvPr/>
        </p:nvCxnSpPr>
        <p:spPr bwMode="auto">
          <a:xfrm>
            <a:off x="8326582" y="5118602"/>
            <a:ext cx="0" cy="1018261"/>
          </a:xfrm>
          <a:prstGeom prst="straightConnector1">
            <a:avLst/>
          </a:prstGeom>
          <a:solidFill>
            <a:schemeClr val="accent1"/>
          </a:solidFill>
          <a:ln w="9525"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32126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p:bldP spid="7" grpId="0"/>
      <p:bldP spid="42" grpId="0"/>
      <p:bldP spid="11" grpId="0"/>
      <p:bldP spid="43" grpId="0"/>
      <p:bldP spid="18" grpId="0"/>
      <p:bldP spid="20" grpId="0"/>
      <p:bldP spid="21" grpId="0"/>
      <p:bldP spid="22" grpId="0"/>
      <p:bldP spid="23" grpId="0" animBg="1"/>
      <p:bldP spid="26" grpId="0" animBg="1"/>
    </p:bldLst>
  </p:timing>
</p:sld>
</file>

<file path=ppt/theme/theme1.xml><?xml version="1.0" encoding="utf-8"?>
<a:theme xmlns:a="http://schemas.openxmlformats.org/drawingml/2006/main" name="Tema do Office">
  <a:themeElements>
    <a:clrScheme name="Tema do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Tema do 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a do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4215</TotalTime>
  <Words>1328</Words>
  <Application>Microsoft Office PowerPoint</Application>
  <PresentationFormat>Widescreen</PresentationFormat>
  <Paragraphs>282</Paragraphs>
  <Slides>38</Slides>
  <Notes>5</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38</vt:i4>
      </vt:variant>
    </vt:vector>
  </HeadingPairs>
  <TitlesOfParts>
    <vt:vector size="43" baseType="lpstr">
      <vt:lpstr>Arial</vt:lpstr>
      <vt:lpstr>Calibri</vt:lpstr>
      <vt:lpstr>Calibri Light</vt:lpstr>
      <vt:lpstr>Cambria Math</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Caio Gomes</dc:creator>
  <cp:lastModifiedBy>Caio Correia Gomes</cp:lastModifiedBy>
  <cp:revision>707</cp:revision>
  <cp:lastPrinted>2022-03-11T14:59:34Z</cp:lastPrinted>
  <dcterms:created xsi:type="dcterms:W3CDTF">2017-06-04T16:44:44Z</dcterms:created>
  <dcterms:modified xsi:type="dcterms:W3CDTF">2024-04-23T13:33:18Z</dcterms:modified>
</cp:coreProperties>
</file>