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01" r:id="rId2"/>
    <p:sldId id="417" r:id="rId3"/>
    <p:sldId id="339" r:id="rId4"/>
    <p:sldId id="383" r:id="rId5"/>
    <p:sldId id="422" r:id="rId6"/>
    <p:sldId id="281" r:id="rId7"/>
    <p:sldId id="359" r:id="rId8"/>
    <p:sldId id="335" r:id="rId9"/>
    <p:sldId id="418" r:id="rId10"/>
    <p:sldId id="411" r:id="rId11"/>
    <p:sldId id="423" r:id="rId12"/>
    <p:sldId id="362" r:id="rId13"/>
    <p:sldId id="364" r:id="rId14"/>
    <p:sldId id="365" r:id="rId15"/>
    <p:sldId id="366" r:id="rId16"/>
    <p:sldId id="367" r:id="rId17"/>
    <p:sldId id="368" r:id="rId18"/>
    <p:sldId id="370" r:id="rId19"/>
    <p:sldId id="369" r:id="rId20"/>
    <p:sldId id="381" r:id="rId21"/>
    <p:sldId id="421" r:id="rId22"/>
    <p:sldId id="371" r:id="rId23"/>
    <p:sldId id="344" r:id="rId24"/>
    <p:sldId id="409" r:id="rId25"/>
    <p:sldId id="391" r:id="rId26"/>
  </p:sldIdLst>
  <p:sldSz cx="12192000" cy="6858000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EE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364" autoAdjust="0"/>
  </p:normalViewPr>
  <p:slideViewPr>
    <p:cSldViewPr snapToGrid="0" showGuides="1">
      <p:cViewPr varScale="1">
        <p:scale>
          <a:sx n="69" d="100"/>
          <a:sy n="69" d="100"/>
        </p:scale>
        <p:origin x="792" y="60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E3774-F1AB-4396-8580-549652F09888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4B5AB-AA9D-425B-83D2-838D29B266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61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556-20B2-4CB2-A0EB-D53F548E70D3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1720-DF58-402E-9045-C9ABA26E2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0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556-20B2-4CB2-A0EB-D53F548E70D3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1720-DF58-402E-9045-C9ABA26E2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1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556-20B2-4CB2-A0EB-D53F548E70D3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1720-DF58-402E-9045-C9ABA26E2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8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556-20B2-4CB2-A0EB-D53F548E70D3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1720-DF58-402E-9045-C9ABA26E2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4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556-20B2-4CB2-A0EB-D53F548E70D3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1720-DF58-402E-9045-C9ABA26E2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9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556-20B2-4CB2-A0EB-D53F548E70D3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1720-DF58-402E-9045-C9ABA26E2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6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556-20B2-4CB2-A0EB-D53F548E70D3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1720-DF58-402E-9045-C9ABA26E2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6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556-20B2-4CB2-A0EB-D53F548E70D3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1720-DF58-402E-9045-C9ABA26E2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8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556-20B2-4CB2-A0EB-D53F548E70D3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1720-DF58-402E-9045-C9ABA26E2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5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556-20B2-4CB2-A0EB-D53F548E70D3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1720-DF58-402E-9045-C9ABA26E2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556-20B2-4CB2-A0EB-D53F548E70D3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1720-DF58-402E-9045-C9ABA26E2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8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4556-20B2-4CB2-A0EB-D53F548E70D3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F1720-DF58-402E-9045-C9ABA26E28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99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0.png"/><Relationship Id="rId7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.png"/><Relationship Id="rId4" Type="http://schemas.openxmlformats.org/officeDocument/2006/relationships/image" Target="../media/image3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2.png"/><Relationship Id="rId7" Type="http://schemas.openxmlformats.org/officeDocument/2006/relationships/image" Target="../media/image5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51.png"/><Relationship Id="rId4" Type="http://schemas.openxmlformats.org/officeDocument/2006/relationships/image" Target="../media/image2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668" y="91422"/>
            <a:ext cx="444305" cy="521099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0" y="694818"/>
            <a:ext cx="1219200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602BB570-BC97-4854-89A9-BA9B5A9F5283}"/>
              </a:ext>
            </a:extLst>
          </p:cNvPr>
          <p:cNvSpPr/>
          <p:nvPr/>
        </p:nvSpPr>
        <p:spPr>
          <a:xfrm>
            <a:off x="357973" y="1973739"/>
            <a:ext cx="5263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Máquina térmica e máquina frigorífica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85132" y="5947738"/>
            <a:ext cx="649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Apresentação e demais documentos: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fisicasp.com.br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02BB570-BC97-4854-89A9-BA9B5A9F5283}"/>
              </a:ext>
            </a:extLst>
          </p:cNvPr>
          <p:cNvSpPr/>
          <p:nvPr/>
        </p:nvSpPr>
        <p:spPr>
          <a:xfrm>
            <a:off x="385132" y="2543673"/>
            <a:ext cx="4480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- Aulas 17 e 18 / </a:t>
            </a:r>
            <a:r>
              <a:rPr lang="pt-BR" sz="2000" dirty="0" err="1">
                <a:solidFill>
                  <a:srgbClr val="002060"/>
                </a:solidFill>
              </a:rPr>
              <a:t>Pg</a:t>
            </a:r>
            <a:r>
              <a:rPr lang="pt-BR" sz="2000" dirty="0">
                <a:solidFill>
                  <a:srgbClr val="002060"/>
                </a:solidFill>
              </a:rPr>
              <a:t> 491 / Alfa 3</a:t>
            </a:r>
          </a:p>
        </p:txBody>
      </p:sp>
    </p:spTree>
    <p:extLst>
      <p:ext uri="{BB962C8B-B14F-4D97-AF65-F5344CB8AC3E}">
        <p14:creationId xmlns:p14="http://schemas.microsoft.com/office/powerpoint/2010/main" val="40488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803" y="1327077"/>
            <a:ext cx="4157359" cy="3296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5210675" y="1591055"/>
                <a:ext cx="168070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5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pt-BR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5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5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r>
                  <a:rPr lang="pt-BR" sz="2500" dirty="0"/>
                  <a:t>| = A</a:t>
                </a: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675" y="1591055"/>
                <a:ext cx="1680709" cy="477054"/>
              </a:xfrm>
              <a:prstGeom prst="rect">
                <a:avLst/>
              </a:prstGeom>
              <a:blipFill>
                <a:blip r:embed="rId3"/>
                <a:stretch>
                  <a:fillRect l="-3273" t="-8974" r="-727" b="-3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6204772" y="2614622"/>
            <a:ext cx="3786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4379803" y="5117639"/>
                <a:ext cx="3972899" cy="50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r>
                  <a:rPr lang="pt-BR" sz="2000" dirty="0"/>
                  <a:t> &lt; 0 (sentido anti-horário)</a:t>
                </a: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803" y="5117639"/>
                <a:ext cx="3972899" cy="505523"/>
              </a:xfrm>
              <a:prstGeom prst="rect">
                <a:avLst/>
              </a:prstGeom>
              <a:blipFill>
                <a:blip r:embed="rId4"/>
                <a:stretch>
                  <a:fillRect l="-1380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6227214" y="1453119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/>
              <a:t>N</a:t>
            </a:r>
            <a:endParaRPr lang="pt-BR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75E16DC0-770E-4BFB-A075-C9622FB57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5668" y="91422"/>
            <a:ext cx="444305" cy="521099"/>
          </a:xfrm>
          <a:prstGeom prst="rect">
            <a:avLst/>
          </a:prstGeom>
        </p:spPr>
      </p:pic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0CCB49D0-4BB8-48EE-A654-6312A226ED95}"/>
              </a:ext>
            </a:extLst>
          </p:cNvPr>
          <p:cNvCxnSpPr/>
          <p:nvPr/>
        </p:nvCxnSpPr>
        <p:spPr>
          <a:xfrm>
            <a:off x="0" y="694818"/>
            <a:ext cx="1219200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2">
                <a:extLst>
                  <a:ext uri="{FF2B5EF4-FFF2-40B4-BE49-F238E27FC236}">
                    <a16:creationId xmlns:a16="http://schemas.microsoft.com/office/drawing/2014/main" id="{2CCE5246-0AB5-5B51-EB06-614006D65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71542" y="2455207"/>
                <a:ext cx="1719166" cy="87415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3000" dirty="0">
                    <a:latin typeface="+mn-lt"/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altLang="pt-BR" sz="3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0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altLang="pt-BR" sz="3000" b="0" i="1" dirty="0" smtClean="0">
                                <a:latin typeface="Cambria Math" panose="02040503050406030204" pitchFamily="18" charset="0"/>
                              </a:rPr>
                              <m:t>𝑓𝑟𝑖𝑎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pt-BR" altLang="pt-BR" sz="3000" dirty="0"/>
                          <m:t>|</m:t>
                        </m:r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30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30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ciclo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BR" altLang="pt-BR" sz="3000" dirty="0"/>
                          <m:t>|</m:t>
                        </m:r>
                      </m:den>
                    </m:f>
                  </m:oMath>
                </a14:m>
                <a:r>
                  <a:rPr lang="pt-BR" altLang="pt-BR" sz="3000" dirty="0">
                    <a:latin typeface="+mn-lt"/>
                  </a:rPr>
                  <a:t> </a:t>
                </a:r>
              </a:p>
            </p:txBody>
          </p:sp>
        </mc:Choice>
        <mc:Fallback>
          <p:sp>
            <p:nvSpPr>
              <p:cNvPr id="19" name="CaixaDeTexto 2">
                <a:extLst>
                  <a:ext uri="{FF2B5EF4-FFF2-40B4-BE49-F238E27FC236}">
                    <a16:creationId xmlns:a16="http://schemas.microsoft.com/office/drawing/2014/main" id="{2CCE5246-0AB5-5B51-EB06-614006D65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1542" y="2455207"/>
                <a:ext cx="1719166" cy="874150"/>
              </a:xfrm>
              <a:prstGeom prst="rect">
                <a:avLst/>
              </a:prstGeom>
              <a:blipFill>
                <a:blip r:embed="rId6"/>
                <a:stretch>
                  <a:fillRect l="-77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>
            <a:extLst>
              <a:ext uri="{FF2B5EF4-FFF2-40B4-BE49-F238E27FC236}">
                <a16:creationId xmlns:a16="http://schemas.microsoft.com/office/drawing/2014/main" id="{8D0106DD-4880-4DC8-8666-C97E3DD39928}"/>
              </a:ext>
            </a:extLst>
          </p:cNvPr>
          <p:cNvSpPr/>
          <p:nvPr/>
        </p:nvSpPr>
        <p:spPr>
          <a:xfrm>
            <a:off x="9229177" y="1606045"/>
            <a:ext cx="2048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000" b="1" dirty="0"/>
              <a:t>Eficiência térmica</a:t>
            </a:r>
            <a:endParaRPr lang="pt-BR" sz="2000" b="1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F64A3CE-7A38-E0BC-F618-0D8766682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72" y="1243247"/>
            <a:ext cx="2711028" cy="34636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">
                <a:extLst>
                  <a:ext uri="{FF2B5EF4-FFF2-40B4-BE49-F238E27FC236}">
                    <a16:creationId xmlns:a16="http://schemas.microsoft.com/office/drawing/2014/main" id="{CC21062B-CF90-138D-D35B-AE6E3CF46E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199506"/>
                <a:ext cx="3504448" cy="429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20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𝑐𝑒𝑑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altLang="pt-BR" sz="2000" dirty="0">
                    <a:latin typeface="+mn-lt"/>
                  </a:rPr>
                  <a:t>| =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r>
                  <a:rPr lang="pt-BR" altLang="pt-BR" sz="2000" dirty="0">
                    <a:latin typeface="+mn-lt"/>
                  </a:rPr>
                  <a:t>|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t-BR" altLang="pt-BR" sz="2000" dirty="0">
                  <a:latin typeface="+mn-lt"/>
                </a:endParaRPr>
              </a:p>
            </p:txBody>
          </p:sp>
        </mc:Choice>
        <mc:Fallback>
          <p:sp>
            <p:nvSpPr>
              <p:cNvPr id="25" name="CaixaDeTexto 2">
                <a:extLst>
                  <a:ext uri="{FF2B5EF4-FFF2-40B4-BE49-F238E27FC236}">
                    <a16:creationId xmlns:a16="http://schemas.microsoft.com/office/drawing/2014/main" id="{CC21062B-CF90-138D-D35B-AE6E3CF46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199506"/>
                <a:ext cx="3504448" cy="429669"/>
              </a:xfrm>
              <a:prstGeom prst="rect">
                <a:avLst/>
              </a:prstGeom>
              <a:blipFill>
                <a:blip r:embed="rId8"/>
                <a:stretch>
                  <a:fillRect l="-1739" t="-7143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>
            <a:extLst>
              <a:ext uri="{FF2B5EF4-FFF2-40B4-BE49-F238E27FC236}">
                <a16:creationId xmlns:a16="http://schemas.microsoft.com/office/drawing/2014/main" id="{5CA9C244-F3FC-C8B0-C7C8-05B86CE2416E}"/>
              </a:ext>
            </a:extLst>
          </p:cNvPr>
          <p:cNvSpPr txBox="1">
            <a:spLocks/>
          </p:cNvSpPr>
          <p:nvPr/>
        </p:nvSpPr>
        <p:spPr>
          <a:xfrm>
            <a:off x="183834" y="472958"/>
            <a:ext cx="2630804" cy="398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Máquina frigorífica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B95C207-60F5-E2E3-AB9E-E2789BA6B095}"/>
              </a:ext>
            </a:extLst>
          </p:cNvPr>
          <p:cNvSpPr txBox="1"/>
          <p:nvPr/>
        </p:nvSpPr>
        <p:spPr>
          <a:xfrm>
            <a:off x="8872098" y="3471554"/>
            <a:ext cx="263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 pode ser maior do que 1</a:t>
            </a:r>
          </a:p>
        </p:txBody>
      </p:sp>
    </p:spTree>
    <p:extLst>
      <p:ext uri="{BB962C8B-B14F-4D97-AF65-F5344CB8AC3E}">
        <p14:creationId xmlns:p14="http://schemas.microsoft.com/office/powerpoint/2010/main" val="61353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668" y="91422"/>
            <a:ext cx="444305" cy="521099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0" y="694818"/>
            <a:ext cx="1219200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602BB570-BC97-4854-89A9-BA9B5A9F5283}"/>
              </a:ext>
            </a:extLst>
          </p:cNvPr>
          <p:cNvSpPr/>
          <p:nvPr/>
        </p:nvSpPr>
        <p:spPr>
          <a:xfrm>
            <a:off x="4460473" y="3198167"/>
            <a:ext cx="299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Exercícios da apostila</a:t>
            </a:r>
          </a:p>
        </p:txBody>
      </p:sp>
    </p:spTree>
    <p:extLst>
      <p:ext uri="{BB962C8B-B14F-4D97-AF65-F5344CB8AC3E}">
        <p14:creationId xmlns:p14="http://schemas.microsoft.com/office/powerpoint/2010/main" val="3950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7819" y="432644"/>
            <a:ext cx="1173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1 - (UEPG-PR) Em relação às máquinas térmicas, assinale o que for correto.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(01) Máquinas térmicas são dispositivos que convertem parte da energia térmica recebida em trabalho mecânico.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(02) O motor a combustão de um automóvel é um exemplo de máquina térmica.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(04) De acordo com a primeira lei da Termodinâmica, o calor adicionado a um sistema é numericamente igual à variação da energia interna do sistema mais o trabalho externo realizado pelo sistema.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(08) As máquinas térmicas mais eficientes transformam todo o calor recebido de um reservatório quente em trabalho mecânico.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(16) O rendimento de uma máquina térmica é numericamente igual à razão entre a temperatura da fonte quente pela temperatura da fonte fria.</a:t>
            </a:r>
          </a:p>
        </p:txBody>
      </p:sp>
    </p:spTree>
    <p:extLst>
      <p:ext uri="{BB962C8B-B14F-4D97-AF65-F5344CB8AC3E}">
        <p14:creationId xmlns:p14="http://schemas.microsoft.com/office/powerpoint/2010/main" val="149117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46363" y="362819"/>
            <a:ext cx="11208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1 - (UEPG-PR) Em relação às máquinas térmicas, assinale o que for correto.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(01) Máquinas térmicas são dispositivos que convertem parte da energia térmica recebida em trabalho mecânico.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93" y="2569474"/>
            <a:ext cx="3756644" cy="385528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74951" y="1696979"/>
            <a:ext cx="113953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CORRETO</a:t>
            </a:r>
          </a:p>
        </p:txBody>
      </p:sp>
    </p:spTree>
    <p:extLst>
      <p:ext uri="{BB962C8B-B14F-4D97-AF65-F5344CB8AC3E}">
        <p14:creationId xmlns:p14="http://schemas.microsoft.com/office/powerpoint/2010/main" val="15741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44" y="1558116"/>
            <a:ext cx="5344672" cy="5299884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9656596" y="1710902"/>
            <a:ext cx="2424541" cy="5162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57199" y="390666"/>
            <a:ext cx="10778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1 - (UEPG-PR) Em relação às máquinas térmicas, assinale o que for correto.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(02) O motor a combustão de um automóvel é um exemplo de máquina térmica.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93" y="2569474"/>
            <a:ext cx="3756644" cy="3855286"/>
          </a:xfrm>
          <a:prstGeom prst="rect">
            <a:avLst/>
          </a:prstGeom>
        </p:spPr>
      </p:pic>
      <p:sp>
        <p:nvSpPr>
          <p:cNvPr id="9" name="Seta para a Direita 8"/>
          <p:cNvSpPr/>
          <p:nvPr/>
        </p:nvSpPr>
        <p:spPr>
          <a:xfrm>
            <a:off x="6052845" y="3056238"/>
            <a:ext cx="1302328" cy="42245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872338" y="3688690"/>
            <a:ext cx="135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Entrada de combustível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9864435" y="3056238"/>
            <a:ext cx="1302328" cy="42245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9795162" y="3668483"/>
            <a:ext cx="1440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Saída dos gases após a combustão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89251" y="1710902"/>
            <a:ext cx="113953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CORRETO</a:t>
            </a:r>
          </a:p>
        </p:txBody>
      </p:sp>
    </p:spTree>
    <p:extLst>
      <p:ext uri="{BB962C8B-B14F-4D97-AF65-F5344CB8AC3E}">
        <p14:creationId xmlns:p14="http://schemas.microsoft.com/office/powerpoint/2010/main" val="31831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6254" y="238542"/>
            <a:ext cx="11637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1 - (UEPG-PR) Em relação às máquinas térmicas, assinale o que for correto.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(04) De acordo com a primeira lei da Termodinâmica, o calor adicionado a um sistema é numericamente igual à variação da energia interna do sistema mais o trabalho externo realizado pelo sistema.</a:t>
            </a:r>
          </a:p>
          <a:p>
            <a:pPr algn="just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E65E6C-7D41-4C84-991A-D6E993A3EF58}"/>
              </a:ext>
            </a:extLst>
          </p:cNvPr>
          <p:cNvSpPr txBox="1"/>
          <p:nvPr/>
        </p:nvSpPr>
        <p:spPr>
          <a:xfrm>
            <a:off x="473641" y="3937729"/>
            <a:ext cx="3197813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000" dirty="0"/>
              <a:t>Δ</a:t>
            </a:r>
            <a:r>
              <a:rPr lang="pt-BR" sz="3000" dirty="0"/>
              <a:t>U    =     Q     -    </a:t>
            </a:r>
            <a:r>
              <a:rPr lang="el-GR" sz="3000" dirty="0"/>
              <a:t>τ</a:t>
            </a:r>
            <a:r>
              <a:rPr lang="pt-BR" sz="3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3E65E6C-7D41-4C84-991A-D6E993A3EF58}"/>
                  </a:ext>
                </a:extLst>
              </p:cNvPr>
              <p:cNvSpPr txBox="1"/>
              <p:nvPr/>
            </p:nvSpPr>
            <p:spPr>
              <a:xfrm>
                <a:off x="559816" y="4864370"/>
                <a:ext cx="2947971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3000" i="0" dirty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pt-BR" sz="3000" dirty="0"/>
                  <a:t>   =   </a:t>
                </a:r>
                <a:r>
                  <a:rPr lang="el-GR" sz="3000" dirty="0"/>
                  <a:t>Δ</a:t>
                </a:r>
                <a:r>
                  <a:rPr lang="pt-BR" sz="3000" dirty="0"/>
                  <a:t>U   +    </a:t>
                </a:r>
                <a:r>
                  <a:rPr lang="el-GR" sz="3000" dirty="0"/>
                  <a:t>τ</a:t>
                </a:r>
                <a:r>
                  <a:rPr lang="pt-BR" sz="3000" dirty="0"/>
                  <a:t> 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3E65E6C-7D41-4C84-991A-D6E993A3E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16" y="4864370"/>
                <a:ext cx="2947971" cy="553998"/>
              </a:xfrm>
              <a:prstGeom prst="rect">
                <a:avLst/>
              </a:prstGeom>
              <a:blipFill>
                <a:blip r:embed="rId2"/>
                <a:stretch>
                  <a:fillRect t="-13187" b="-340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473641" y="3134199"/>
            <a:ext cx="3034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1ª Lei da termodinâmica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9213" y="1898283"/>
            <a:ext cx="113953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CORRETO</a:t>
            </a:r>
          </a:p>
        </p:txBody>
      </p:sp>
    </p:spTree>
    <p:extLst>
      <p:ext uri="{BB962C8B-B14F-4D97-AF65-F5344CB8AC3E}">
        <p14:creationId xmlns:p14="http://schemas.microsoft.com/office/powerpoint/2010/main" val="4970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4787" y="261194"/>
            <a:ext cx="11858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1 - (UEPG-PR) Em relação às máquinas térmicas, assinale o que for correto.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(08) As máquinas térmicas mais eficientes transformam todo o calor recebido de um reservatório quente em trabalho mecânico.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066" y="2795475"/>
            <a:ext cx="3756644" cy="38552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8798743" y="3005842"/>
                <a:ext cx="1648593" cy="867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3400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3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3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ciclo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pt-BR" altLang="pt-BR" sz="3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sty m:val="p"/>
                          </m:rPr>
                          <a:rPr lang="pt-BR" altLang="pt-BR" sz="3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den>
                    </m:f>
                  </m:oMath>
                </a14:m>
                <a:endParaRPr lang="pt-BR" sz="3400" dirty="0"/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743" y="3005842"/>
                <a:ext cx="1648593" cy="867738"/>
              </a:xfrm>
              <a:prstGeom prst="rect">
                <a:avLst/>
              </a:prstGeom>
              <a:blipFill>
                <a:blip r:embed="rId3"/>
                <a:stretch>
                  <a:fillRect l="-10332" t="-2113" b="-35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8687907" y="4476897"/>
                <a:ext cx="269225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dirty="0">
                    <a:latin typeface="+mj-lt"/>
                  </a:rPr>
                  <a:t> </a:t>
                </a:r>
                <a:r>
                  <a:rPr lang="pt-BR" sz="2600" b="1" dirty="0">
                    <a:latin typeface="+mj-lt"/>
                  </a:rPr>
                  <a:t>0 </a:t>
                </a:r>
                <a14:m>
                  <m:oMath xmlns:m="http://schemas.openxmlformats.org/officeDocument/2006/math">
                    <m:r>
                      <a:rPr lang="pt-BR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pt-BR" sz="2600" b="1" dirty="0">
                    <a:latin typeface="+mj-lt"/>
                  </a:rPr>
                  <a:t> n &lt; 1(100%)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907" y="4476897"/>
                <a:ext cx="2692259" cy="492443"/>
              </a:xfrm>
              <a:prstGeom prst="rect">
                <a:avLst/>
              </a:prstGeom>
              <a:blipFill>
                <a:blip r:embed="rId5"/>
                <a:stretch>
                  <a:fillRect l="-1357" t="-9877" b="-320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289214" y="1898283"/>
            <a:ext cx="13040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INCORRETO</a:t>
            </a:r>
          </a:p>
        </p:txBody>
      </p:sp>
    </p:spTree>
    <p:extLst>
      <p:ext uri="{BB962C8B-B14F-4D97-AF65-F5344CB8AC3E}">
        <p14:creationId xmlns:p14="http://schemas.microsoft.com/office/powerpoint/2010/main" val="289366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1671" y="335846"/>
            <a:ext cx="11693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Extra 1 - (UEPG-PR) Em relação às máquinas térmicas, assinale o que for correto.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(16) O rendimento de uma máquina térmica é numericamente igual à razão entre a temperatura da fonte quente pela temperatura da fonte fria.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051" y="1782073"/>
            <a:ext cx="3270178" cy="3448361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89214" y="1898283"/>
            <a:ext cx="13040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INCORRETO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361777" y="5559695"/>
            <a:ext cx="23985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Resposta</a:t>
            </a:r>
          </a:p>
          <a:p>
            <a:endParaRPr lang="pt-BR" sz="2400" dirty="0"/>
          </a:p>
          <a:p>
            <a:r>
              <a:rPr lang="pt-BR" sz="2400" dirty="0"/>
              <a:t>01 + 02 + 04 = 07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14672" y="2717944"/>
                <a:ext cx="1622560" cy="921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3400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altLang="pt-BR" sz="3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pt-BR" altLang="pt-BR" sz="3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altLang="pt-BR" sz="3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pt-BR" altLang="pt-BR" sz="3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den>
                    </m:f>
                  </m:oMath>
                </a14:m>
                <a:r>
                  <a:rPr lang="pt-BR" sz="3400" dirty="0"/>
                  <a:t> ?</a:t>
                </a: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72" y="2717944"/>
                <a:ext cx="1622560" cy="921534"/>
              </a:xfrm>
              <a:prstGeom prst="rect">
                <a:avLst/>
              </a:prstGeom>
              <a:blipFill>
                <a:blip r:embed="rId3"/>
                <a:stretch>
                  <a:fillRect l="-10526" r="-9774" b="-112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reto 18"/>
          <p:cNvCxnSpPr/>
          <p:nvPr/>
        </p:nvCxnSpPr>
        <p:spPr>
          <a:xfrm>
            <a:off x="2461823" y="2104566"/>
            <a:ext cx="0" cy="465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CD1337E-5E12-76EF-03C9-7B11F6B1CB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3539" y="1898283"/>
                <a:ext cx="5606806" cy="106131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3600" dirty="0">
                    <a:latin typeface="+mn-lt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ciclo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altLang="pt-BR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6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altLang="pt-BR" sz="36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altLang="pt-BR" sz="36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pt-BR" altLang="pt-BR" sz="3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altLang="pt-BR" sz="3600" i="0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pt-BR" altLang="pt-BR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6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altLang="pt-BR" sz="36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altLang="pt-BR" sz="3600" i="0" dirty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altLang="pt-BR" sz="3600" dirty="0">
                    <a:latin typeface="Cambria Math" panose="02040503050406030204" pitchFamily="18" charset="0"/>
                  </a:rPr>
                  <a:t> </a:t>
                </a:r>
                <a:r>
                  <a:rPr lang="pt-BR" altLang="pt-BR" sz="3600" dirty="0">
                    <a:latin typeface="+mn-lt"/>
                  </a:rPr>
                  <a:t>= </a:t>
                </a:r>
                <a:r>
                  <a:rPr lang="pt-BR" altLang="pt-BR" dirty="0">
                    <a:latin typeface="+mn-lt"/>
                  </a:rPr>
                  <a:t>1</a:t>
                </a:r>
                <a:r>
                  <a:rPr lang="pt-BR" altLang="pt-BR" sz="3600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pt-BR" sz="360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altLang="pt-BR" sz="3600" dirty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den>
                    </m:f>
                  </m:oMath>
                </a14:m>
                <a:endParaRPr lang="pt-BR" altLang="pt-BR" sz="36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CD1337E-5E12-76EF-03C9-7B11F6B1C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3539" y="1898283"/>
                <a:ext cx="5606806" cy="1061316"/>
              </a:xfrm>
              <a:prstGeom prst="rect">
                <a:avLst/>
              </a:prstGeom>
              <a:blipFill>
                <a:blip r:embed="rId4"/>
                <a:stretch>
                  <a:fillRect l="-31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E2A48A2-6FA9-8D9F-0A0B-18D6BAF70FCF}"/>
                  </a:ext>
                </a:extLst>
              </p:cNvPr>
              <p:cNvSpPr txBox="1"/>
              <p:nvPr/>
            </p:nvSpPr>
            <p:spPr>
              <a:xfrm>
                <a:off x="7836861" y="3506254"/>
                <a:ext cx="269225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dirty="0">
                    <a:latin typeface="+mj-lt"/>
                  </a:rPr>
                  <a:t> 0 </a:t>
                </a:r>
                <a14:m>
                  <m:oMath xmlns:m="http://schemas.openxmlformats.org/officeDocument/2006/math">
                    <m:r>
                      <a:rPr lang="pt-BR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pt-BR" sz="2600" dirty="0">
                    <a:latin typeface="+mj-lt"/>
                  </a:rPr>
                  <a:t> n &lt; 1(100%)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E2A48A2-6FA9-8D9F-0A0B-18D6BAF70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861" y="3506254"/>
                <a:ext cx="2692259" cy="492443"/>
              </a:xfrm>
              <a:prstGeom prst="rect">
                <a:avLst/>
              </a:prstGeom>
              <a:blipFill>
                <a:blip r:embed="rId5"/>
                <a:stretch>
                  <a:fillRect l="-1361" t="-9877" b="-320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0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3" y="1916083"/>
            <a:ext cx="4168054" cy="37407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60218" y="321302"/>
            <a:ext cx="11319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2 - (Enem) O motor de combustão interna, utilizado no transporte de pessoas e cargas, é uma máquina térmica cujo ciclo consiste em quatro etapas: admissão, compressão, explosão/expansão e escape. Essas etapas estão representadas no diagrama da pressão em função do volume. Nos motores a gasolina, a mistura ar/combustível entra em combustão por uma centelha elétrica.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0218" y="5818910"/>
            <a:ext cx="8229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o motor descrito, em qual ponto do ciclo é produzida a centelha elétrica?</a:t>
            </a:r>
          </a:p>
          <a:p>
            <a:endParaRPr lang="pt-BR" dirty="0"/>
          </a:p>
          <a:p>
            <a:r>
              <a:rPr lang="pt-BR" dirty="0"/>
              <a:t>a) A 	b) B 	c) C 	d) D 	e) E</a:t>
            </a:r>
          </a:p>
        </p:txBody>
      </p:sp>
    </p:spTree>
    <p:extLst>
      <p:ext uri="{BB962C8B-B14F-4D97-AF65-F5344CB8AC3E}">
        <p14:creationId xmlns:p14="http://schemas.microsoft.com/office/powerpoint/2010/main" val="3804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3" y="1916083"/>
            <a:ext cx="4168054" cy="37407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60218" y="321302"/>
            <a:ext cx="11319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2 - (Enem) O motor de combustão interna, utilizado no transporte de pessoas e cargas, é uma máquina térmica cujo ciclo consiste em quatro etapas: admissão, compressão, explosão/expansão e escape. Essas etapas estão representadas no diagrama da pressão em função do volume. Nos motores a gasolina, a mistura ar/combustível entra em combustão por uma centelha elétrica.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0218" y="5818910"/>
            <a:ext cx="8229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o motor descrito, em qual ponto do ciclo é produzida a centelha elétrica?</a:t>
            </a:r>
          </a:p>
          <a:p>
            <a:endParaRPr lang="pt-BR" dirty="0"/>
          </a:p>
          <a:p>
            <a:r>
              <a:rPr lang="pt-BR" dirty="0"/>
              <a:t>a) A 	b) B 	c) C 	d) D 	e) 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853648" y="1608914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AB: Admissão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853648" y="2085871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BC: Compressão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853648" y="3595454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CD: Explosão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853648" y="4473255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DE: Expansão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853648" y="4981725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EB: Escape</a:t>
            </a:r>
          </a:p>
        </p:txBody>
      </p:sp>
      <p:sp>
        <p:nvSpPr>
          <p:cNvPr id="12" name="Explosão 1 11"/>
          <p:cNvSpPr/>
          <p:nvPr/>
        </p:nvSpPr>
        <p:spPr>
          <a:xfrm>
            <a:off x="8278683" y="3268389"/>
            <a:ext cx="2867891" cy="1145838"/>
          </a:xfrm>
          <a:prstGeom prst="irregularSeal1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8798229" y="2649264"/>
            <a:ext cx="1828800" cy="36933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Centelha (faísca)</a:t>
            </a:r>
          </a:p>
        </p:txBody>
      </p:sp>
      <p:sp>
        <p:nvSpPr>
          <p:cNvPr id="15" name="Chave Direita 14"/>
          <p:cNvSpPr/>
          <p:nvPr/>
        </p:nvSpPr>
        <p:spPr>
          <a:xfrm rot="10800000">
            <a:off x="1529304" y="2169239"/>
            <a:ext cx="289863" cy="1264813"/>
          </a:xfrm>
          <a:prstGeom prst="rightBrace">
            <a:avLst>
              <a:gd name="adj1" fmla="val 50833"/>
              <a:gd name="adj2" fmla="val 50000"/>
            </a:avLst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58557" y="2590998"/>
            <a:ext cx="110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Explosão</a:t>
            </a:r>
          </a:p>
        </p:txBody>
      </p:sp>
      <p:sp>
        <p:nvSpPr>
          <p:cNvPr id="17" name="Seta para a Direita 16"/>
          <p:cNvSpPr/>
          <p:nvPr/>
        </p:nvSpPr>
        <p:spPr>
          <a:xfrm rot="19965905">
            <a:off x="1812434" y="3847231"/>
            <a:ext cx="1158109" cy="25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696353" y="4202583"/>
            <a:ext cx="116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Centelha (faísca)</a:t>
            </a:r>
          </a:p>
        </p:txBody>
      </p:sp>
      <p:sp>
        <p:nvSpPr>
          <p:cNvPr id="19" name="Seta para a Direita 18"/>
          <p:cNvSpPr/>
          <p:nvPr/>
        </p:nvSpPr>
        <p:spPr>
          <a:xfrm rot="10800000">
            <a:off x="2686717" y="6396246"/>
            <a:ext cx="361282" cy="318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853648" y="5472144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BA: Escape</a:t>
            </a:r>
          </a:p>
        </p:txBody>
      </p:sp>
    </p:spTree>
    <p:extLst>
      <p:ext uri="{BB962C8B-B14F-4D97-AF65-F5344CB8AC3E}">
        <p14:creationId xmlns:p14="http://schemas.microsoft.com/office/powerpoint/2010/main" val="10537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668" y="91422"/>
            <a:ext cx="444305" cy="521099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0" y="694818"/>
            <a:ext cx="1219200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8033193E-239C-4846-B050-F119EBFE48BF}"/>
              </a:ext>
            </a:extLst>
          </p:cNvPr>
          <p:cNvSpPr/>
          <p:nvPr/>
        </p:nvSpPr>
        <p:spPr>
          <a:xfrm>
            <a:off x="303046" y="477571"/>
            <a:ext cx="542624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 Máquina térmica (motor) e máquina frigorífica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301CE8D-F570-7275-CC0D-6A613AFB2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45" y="1726376"/>
            <a:ext cx="2562733" cy="319855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E299556-B7B1-54D2-12A4-8F0278DC9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8909" y="1774836"/>
            <a:ext cx="2427660" cy="3101629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6DE4DC4-9ED7-D2BA-01DC-A34216273ADE}"/>
              </a:ext>
            </a:extLst>
          </p:cNvPr>
          <p:cNvGrpSpPr/>
          <p:nvPr/>
        </p:nvGrpSpPr>
        <p:grpSpPr>
          <a:xfrm>
            <a:off x="3246152" y="2651413"/>
            <a:ext cx="1266503" cy="1394116"/>
            <a:chOff x="627330" y="1217474"/>
            <a:chExt cx="1547395" cy="703425"/>
          </a:xfrm>
          <a:scene3d>
            <a:camera prst="orthographicFront"/>
            <a:lightRig rig="flat" dir="t"/>
          </a:scene3d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20846D26-B697-0012-A76B-036C1FA754CD}"/>
                </a:ext>
              </a:extLst>
            </p:cNvPr>
            <p:cNvSpPr/>
            <p:nvPr/>
          </p:nvSpPr>
          <p:spPr>
            <a:xfrm>
              <a:off x="627330" y="1217474"/>
              <a:ext cx="1547395" cy="703425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5B9BD5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>
              <a:solidFill>
                <a:prstClr val="black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Retângulo: Cantos Arredondados 4">
              <a:extLst>
                <a:ext uri="{FF2B5EF4-FFF2-40B4-BE49-F238E27FC236}">
                  <a16:creationId xmlns:a16="http://schemas.microsoft.com/office/drawing/2014/main" id="{10B753A9-CEB0-41FB-9A85-E7201CA12F12}"/>
                </a:ext>
              </a:extLst>
            </p:cNvPr>
            <p:cNvSpPr txBox="1"/>
            <p:nvPr/>
          </p:nvSpPr>
          <p:spPr>
            <a:xfrm>
              <a:off x="647933" y="1238077"/>
              <a:ext cx="1506189" cy="6622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dirty="0">
                  <a:solidFill>
                    <a:prstClr val="black"/>
                  </a:solidFill>
                  <a:latin typeface="Calibri" panose="020F0502020204030204"/>
                </a:rPr>
                <a:t>Máquina Térmica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(moto</a:t>
              </a:r>
              <a:r>
                <a:rPr lang="pt-BR" sz="2200" dirty="0">
                  <a:solidFill>
                    <a:prstClr val="black"/>
                  </a:solidFill>
                  <a:latin typeface="Calibri" panose="020F0502020204030204"/>
                </a:rPr>
                <a:t>r)</a:t>
              </a:r>
              <a:endParaRPr lang="pt-BR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Elipse 32">
            <a:extLst>
              <a:ext uri="{FF2B5EF4-FFF2-40B4-BE49-F238E27FC236}">
                <a16:creationId xmlns:a16="http://schemas.microsoft.com/office/drawing/2014/main" id="{6EB8CDBA-0023-83C8-BAC4-A8F13BE2F1C8}"/>
              </a:ext>
            </a:extLst>
          </p:cNvPr>
          <p:cNvSpPr/>
          <p:nvPr/>
        </p:nvSpPr>
        <p:spPr>
          <a:xfrm>
            <a:off x="5021497" y="2571332"/>
            <a:ext cx="1847209" cy="1394494"/>
          </a:xfrm>
          <a:prstGeom prst="ellipse">
            <a:avLst/>
          </a:prstGeom>
          <a:solidFill>
            <a:srgbClr val="9CBEE5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200" dirty="0">
                <a:solidFill>
                  <a:prstClr val="black"/>
                </a:solidFill>
                <a:latin typeface="Calibri" panose="020F0502020204030204"/>
              </a:rPr>
              <a:t>Máquinas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04DC4424-E7FD-F42D-ADB0-F662DF74544D}"/>
              </a:ext>
            </a:extLst>
          </p:cNvPr>
          <p:cNvGrpSpPr/>
          <p:nvPr/>
        </p:nvGrpSpPr>
        <p:grpSpPr>
          <a:xfrm>
            <a:off x="7366307" y="2936213"/>
            <a:ext cx="1506451" cy="870993"/>
            <a:chOff x="627330" y="1217474"/>
            <a:chExt cx="1547395" cy="703425"/>
          </a:xfrm>
          <a:scene3d>
            <a:camera prst="orthographicFront"/>
            <a:lightRig rig="flat" dir="t"/>
          </a:scene3d>
        </p:grpSpPr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BD2C8B2D-4847-91E0-A0B7-E937F2546595}"/>
                </a:ext>
              </a:extLst>
            </p:cNvPr>
            <p:cNvSpPr/>
            <p:nvPr/>
          </p:nvSpPr>
          <p:spPr>
            <a:xfrm>
              <a:off x="627330" y="1217474"/>
              <a:ext cx="1547395" cy="703425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5B9BD5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>
              <a:solidFill>
                <a:prstClr val="black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1" name="Retângulo: Cantos Arredondados 4">
              <a:extLst>
                <a:ext uri="{FF2B5EF4-FFF2-40B4-BE49-F238E27FC236}">
                  <a16:creationId xmlns:a16="http://schemas.microsoft.com/office/drawing/2014/main" id="{5C472DEE-FC07-B1F0-29EC-E9EB335F494C}"/>
                </a:ext>
              </a:extLst>
            </p:cNvPr>
            <p:cNvSpPr txBox="1"/>
            <p:nvPr/>
          </p:nvSpPr>
          <p:spPr>
            <a:xfrm>
              <a:off x="647933" y="1238077"/>
              <a:ext cx="1506189" cy="6622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Bomba de calor</a:t>
              </a:r>
            </a:p>
          </p:txBody>
        </p:sp>
      </p:grp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85115BAE-F5A4-D847-6B15-0CD75FD8FE01}"/>
              </a:ext>
            </a:extLst>
          </p:cNvPr>
          <p:cNvCxnSpPr>
            <a:cxnSpLocks/>
          </p:cNvCxnSpPr>
          <p:nvPr/>
        </p:nvCxnSpPr>
        <p:spPr>
          <a:xfrm flipH="1">
            <a:off x="4646951" y="3325650"/>
            <a:ext cx="374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2F04D6C0-3EA0-6609-5234-CD4D9948AD1F}"/>
              </a:ext>
            </a:extLst>
          </p:cNvPr>
          <p:cNvCxnSpPr>
            <a:cxnSpLocks/>
          </p:cNvCxnSpPr>
          <p:nvPr/>
        </p:nvCxnSpPr>
        <p:spPr>
          <a:xfrm>
            <a:off x="6881299" y="3312080"/>
            <a:ext cx="3772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98C6C4FC-035A-64F4-90A4-A1DF850ADD95}"/>
              </a:ext>
            </a:extLst>
          </p:cNvPr>
          <p:cNvCxnSpPr>
            <a:cxnSpLocks/>
          </p:cNvCxnSpPr>
          <p:nvPr/>
        </p:nvCxnSpPr>
        <p:spPr>
          <a:xfrm flipV="1">
            <a:off x="8105210" y="2495084"/>
            <a:ext cx="0" cy="441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7484FCF3-ABF8-481B-DA56-7BCBF4F4D2BE}"/>
              </a:ext>
            </a:extLst>
          </p:cNvPr>
          <p:cNvCxnSpPr>
            <a:cxnSpLocks/>
          </p:cNvCxnSpPr>
          <p:nvPr/>
        </p:nvCxnSpPr>
        <p:spPr>
          <a:xfrm>
            <a:off x="8105210" y="3827115"/>
            <a:ext cx="0" cy="473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936DFB8-1270-46D1-8F8C-6A69C7D4E3C3}"/>
              </a:ext>
            </a:extLst>
          </p:cNvPr>
          <p:cNvSpPr txBox="1"/>
          <p:nvPr/>
        </p:nvSpPr>
        <p:spPr>
          <a:xfrm>
            <a:off x="7395385" y="2030063"/>
            <a:ext cx="150645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Aquecedor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010A5D5-CC81-C10A-4B05-79A4DDD3E94E}"/>
              </a:ext>
            </a:extLst>
          </p:cNvPr>
          <p:cNvSpPr txBox="1"/>
          <p:nvPr/>
        </p:nvSpPr>
        <p:spPr>
          <a:xfrm>
            <a:off x="7267210" y="4365956"/>
            <a:ext cx="1676000" cy="820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200" dirty="0">
                <a:solidFill>
                  <a:prstClr val="black"/>
                </a:solidFill>
                <a:latin typeface="Calibri" panose="020F0502020204030204"/>
              </a:rPr>
              <a:t>Máquina</a:t>
            </a:r>
          </a:p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200" dirty="0">
                <a:solidFill>
                  <a:prstClr val="black"/>
                </a:solidFill>
                <a:latin typeface="Calibri" panose="020F0502020204030204"/>
              </a:rPr>
              <a:t>frigorífica</a:t>
            </a:r>
          </a:p>
        </p:txBody>
      </p:sp>
    </p:spTree>
    <p:extLst>
      <p:ext uri="{BB962C8B-B14F-4D97-AF65-F5344CB8AC3E}">
        <p14:creationId xmlns:p14="http://schemas.microsoft.com/office/powerpoint/2010/main" val="20216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0218" y="151981"/>
            <a:ext cx="11319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2 - (Enem) O motor de combustão interna, utilizado no transporte de pessoas e cargas, é uma máquina térmica cujo ciclo consiste em quatro etapas: admissão, compressão, explosão/ expansão e escape. Essas etapas estão representadas no diagrama da pressão em função do volume. Nos motores a gasolina, a mistura ar/combustível entra em combustão por uma centelha elétrica.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0218" y="5818910"/>
            <a:ext cx="8229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o motor descrito, em qual ponto do ciclo é produzida a centelha elétrica?</a:t>
            </a:r>
          </a:p>
          <a:p>
            <a:endParaRPr lang="pt-BR" dirty="0"/>
          </a:p>
          <a:p>
            <a:r>
              <a:rPr lang="pt-BR" dirty="0"/>
              <a:t>a) A 	b) B 	c) C 	d) D 	e) 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853648" y="1608914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AB: Admissão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853648" y="2085871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BC: Compressão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853648" y="3595454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CD: Explosão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853648" y="4473255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DE: Expansão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853648" y="4981725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EB: Escape</a:t>
            </a:r>
          </a:p>
        </p:txBody>
      </p:sp>
      <p:sp>
        <p:nvSpPr>
          <p:cNvPr id="12" name="Explosão 1 11"/>
          <p:cNvSpPr/>
          <p:nvPr/>
        </p:nvSpPr>
        <p:spPr>
          <a:xfrm>
            <a:off x="8077792" y="3212657"/>
            <a:ext cx="2867891" cy="1145838"/>
          </a:xfrm>
          <a:prstGeom prst="irregularSeal1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8798229" y="2718048"/>
            <a:ext cx="1828800" cy="36933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Centelha (faísca)</a:t>
            </a:r>
          </a:p>
        </p:txBody>
      </p:sp>
      <p:sp>
        <p:nvSpPr>
          <p:cNvPr id="19" name="Seta para a Direita 18"/>
          <p:cNvSpPr/>
          <p:nvPr/>
        </p:nvSpPr>
        <p:spPr>
          <a:xfrm rot="10800000">
            <a:off x="2725107" y="6378291"/>
            <a:ext cx="361282" cy="318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853648" y="5472144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BA: Escape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63" y="1471499"/>
            <a:ext cx="4384150" cy="4347411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4454958" y="1595404"/>
            <a:ext cx="1778276" cy="4238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1310686" y="2752437"/>
            <a:ext cx="955191" cy="3005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714044" y="3262444"/>
            <a:ext cx="154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Entrada de combustível</a:t>
            </a:r>
          </a:p>
        </p:txBody>
      </p:sp>
      <p:sp>
        <p:nvSpPr>
          <p:cNvPr id="26" name="Seta para a Direita 25"/>
          <p:cNvSpPr/>
          <p:nvPr/>
        </p:nvSpPr>
        <p:spPr>
          <a:xfrm>
            <a:off x="4703049" y="2754541"/>
            <a:ext cx="955191" cy="300554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4462281" y="3256121"/>
            <a:ext cx="196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Saída dos gases após a combustão</a:t>
            </a:r>
          </a:p>
        </p:txBody>
      </p:sp>
    </p:spTree>
    <p:extLst>
      <p:ext uri="{BB962C8B-B14F-4D97-AF65-F5344CB8AC3E}">
        <p14:creationId xmlns:p14="http://schemas.microsoft.com/office/powerpoint/2010/main" val="6201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668" y="91422"/>
            <a:ext cx="444305" cy="521099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0" y="694818"/>
            <a:ext cx="1219200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602BB570-BC97-4854-89A9-BA9B5A9F5283}"/>
              </a:ext>
            </a:extLst>
          </p:cNvPr>
          <p:cNvSpPr/>
          <p:nvPr/>
        </p:nvSpPr>
        <p:spPr>
          <a:xfrm>
            <a:off x="5517749" y="3198167"/>
            <a:ext cx="1156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Extras</a:t>
            </a:r>
          </a:p>
        </p:txBody>
      </p:sp>
    </p:spTree>
    <p:extLst>
      <p:ext uri="{BB962C8B-B14F-4D97-AF65-F5344CB8AC3E}">
        <p14:creationId xmlns:p14="http://schemas.microsoft.com/office/powerpoint/2010/main" val="19019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6363" y="183032"/>
            <a:ext cx="115269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Extra 1. (</a:t>
            </a:r>
            <a:r>
              <a:rPr lang="pt-BR" dirty="0" err="1"/>
              <a:t>Famerp</a:t>
            </a:r>
            <a:r>
              <a:rPr lang="pt-BR" dirty="0"/>
              <a:t> 2017)  A figura representa o diagrama de fluxo de energia de uma máquina térmica que, trabalhando em ciclos, retira calor (Q1) de uma fonte quente. Parte dessa quantidade de calor é transformada em trabalho mecânico (</a:t>
            </a:r>
            <a:r>
              <a:rPr lang="el-GR" dirty="0"/>
              <a:t>τ</a:t>
            </a:r>
            <a:r>
              <a:rPr lang="pt-BR" dirty="0"/>
              <a:t>) e a outra parte (Q2) transfere-se para uma fonte fria. A cada ciclo da máquina, Q1  e Q2  são iguais, em módulo, respectivamente, a 4000J   e 2.800J .</a:t>
            </a:r>
          </a:p>
          <a:p>
            <a:pPr algn="just"/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Sabendo que essa máquina executa  3.000  ciclos por minuto, calcule:</a:t>
            </a:r>
          </a:p>
          <a:p>
            <a:endParaRPr lang="pt-BR" dirty="0"/>
          </a:p>
          <a:p>
            <a:r>
              <a:rPr lang="pt-BR" dirty="0"/>
              <a:t>a) o rendimento dessa máquina.</a:t>
            </a:r>
          </a:p>
          <a:p>
            <a:r>
              <a:rPr lang="pt-BR" dirty="0"/>
              <a:t>b) a potência, em watts, com que essa máquina opera. 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553" y="2034887"/>
            <a:ext cx="3419475" cy="422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0169237" y="3013162"/>
                <a:ext cx="81741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5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pt-BR" sz="25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237" y="3013162"/>
                <a:ext cx="817418" cy="477054"/>
              </a:xfrm>
              <a:prstGeom prst="rect">
                <a:avLst/>
              </a:prstGeom>
              <a:blipFill>
                <a:blip r:embed="rId3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0169237" y="4897209"/>
                <a:ext cx="81741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5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pt-BR" sz="25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237" y="4897209"/>
                <a:ext cx="817418" cy="477054"/>
              </a:xfrm>
              <a:prstGeom prst="rect">
                <a:avLst/>
              </a:prstGeom>
              <a:blipFill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11539598" y="3872438"/>
            <a:ext cx="383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/>
              <a:t>τ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7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4325" y="268522"/>
            <a:ext cx="11572876" cy="356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</a:rPr>
              <a:t>Extra 2</a:t>
            </a:r>
            <a:r>
              <a:rPr lang="pt-BR" b="1" dirty="0">
                <a:ea typeface="Times New Roman" panose="02020603050405020304" pitchFamily="18" charset="0"/>
              </a:rPr>
              <a:t>.</a:t>
            </a:r>
            <a:r>
              <a:rPr lang="pt-BR" dirty="0">
                <a:ea typeface="Times New Roman" panose="02020603050405020304" pitchFamily="18" charset="0"/>
              </a:rPr>
              <a:t> (Fuvest 2015)  O desenvolvimento de teorias científicas, geralmente, tem forte relação com contextos políticos, econômicos, sociais e culturais mais amplos. A evolução dos conceitos básicos da Termodinâmica ocorre, principalmente, no contexto  </a:t>
            </a:r>
          </a:p>
          <a:p>
            <a:pPr marL="144145" indent="-144145">
              <a:lnSpc>
                <a:spcPct val="115000"/>
              </a:lnSpc>
              <a:spcAft>
                <a:spcPts val="0"/>
              </a:spcAft>
            </a:pPr>
            <a:endParaRPr lang="pt-BR" dirty="0">
              <a:ea typeface="Times New Roman" panose="02020603050405020304" pitchFamily="18" charset="0"/>
            </a:endParaRPr>
          </a:p>
          <a:p>
            <a:pPr marL="144145" indent="-144145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</a:rPr>
              <a:t>a) da Idade Média.    </a:t>
            </a:r>
          </a:p>
          <a:p>
            <a:pPr marL="144145" indent="-144145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</a:rPr>
              <a:t>b) das grandes navegações.    </a:t>
            </a:r>
          </a:p>
          <a:p>
            <a:pPr marL="144145" indent="-144145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</a:rPr>
              <a:t>c) da Revolução Industrial.    </a:t>
            </a:r>
          </a:p>
          <a:p>
            <a:pPr marL="144145" indent="-144145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</a:rPr>
              <a:t>d) do período entre as duas grandes guerras mundiais.    </a:t>
            </a:r>
          </a:p>
          <a:p>
            <a:pPr marL="144145" indent="-144145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</a:rPr>
              <a:t>e) da Segunda Guerra Mundial.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E49EE5D-6BD5-4435-80B8-E2763F5EDDFF}"/>
              </a:ext>
            </a:extLst>
          </p:cNvPr>
          <p:cNvSpPr txBox="1"/>
          <p:nvPr/>
        </p:nvSpPr>
        <p:spPr>
          <a:xfrm>
            <a:off x="438462" y="310328"/>
            <a:ext cx="11298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Extra 3 . Considere o seguinte diagrama P × V executado sobre 0,5 mol de um gás monoatômico e responda ao que se pede.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D7496CE-3860-4AFC-974B-9B5AA0DC2C66}"/>
              </a:ext>
            </a:extLst>
          </p:cNvPr>
          <p:cNvSpPr txBox="1"/>
          <p:nvPr/>
        </p:nvSpPr>
        <p:spPr>
          <a:xfrm>
            <a:off x="438462" y="4751643"/>
            <a:ext cx="112988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a) Identifique o tipo de máquina térmica.</a:t>
            </a:r>
          </a:p>
          <a:p>
            <a:r>
              <a:rPr lang="pt-BR" dirty="0"/>
              <a:t>b) Qual o trabalho necessário, em joules, para a máquina completar um ciclo?</a:t>
            </a:r>
          </a:p>
          <a:p>
            <a:r>
              <a:rPr lang="pt-BR" dirty="0"/>
              <a:t>c) Obtenha o rendimento, se a máquina for um motor térmico, ou a eficiência térmica, se ela for uma bomba de calor.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713A505-FBF5-4E21-8936-C7FDF1513C70}"/>
                  </a:ext>
                </a:extLst>
              </p:cNvPr>
              <p:cNvSpPr txBox="1"/>
              <p:nvPr/>
            </p:nvSpPr>
            <p:spPr>
              <a:xfrm>
                <a:off x="438462" y="5983786"/>
                <a:ext cx="2934325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/>
                  <a:t>Dado: 1 </a:t>
                </a:r>
                <a:r>
                  <a:rPr lang="pt-BR" dirty="0" err="1"/>
                  <a:t>atm</a:t>
                </a:r>
                <a:r>
                  <a:rPr lang="pt-BR" dirty="0"/>
                  <a:t> = 1 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pt-BR" dirty="0"/>
                  <a:t>Pa.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713A505-FBF5-4E21-8936-C7FDF1513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62" y="5983786"/>
                <a:ext cx="2934325" cy="372410"/>
              </a:xfrm>
              <a:prstGeom prst="rect">
                <a:avLst/>
              </a:prstGeom>
              <a:blipFill>
                <a:blip r:embed="rId2"/>
                <a:stretch>
                  <a:fillRect l="-1871" t="-8197" b="-262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>
            <a:extLst>
              <a:ext uri="{FF2B5EF4-FFF2-40B4-BE49-F238E27FC236}">
                <a16:creationId xmlns:a16="http://schemas.microsoft.com/office/drawing/2014/main" id="{6966B75E-887A-4F55-B90F-E88FE078E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2787" y="956659"/>
            <a:ext cx="4036337" cy="33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42D3FC9-3269-40B1-B8EE-D9840BDE3796}"/>
              </a:ext>
            </a:extLst>
          </p:cNvPr>
          <p:cNvSpPr/>
          <p:nvPr/>
        </p:nvSpPr>
        <p:spPr>
          <a:xfrm>
            <a:off x="280013" y="300789"/>
            <a:ext cx="114675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Extra 4 - FUVEST - Em uma sala fechada e isolada termicamente, uma geladeira, em funcionamento, tem, num dado instante, sua porta completamente aberta. Antes da abertura dessa porta, a temperatura da sala é maior que a do interior da geladeira. Após a abertura da porta, a temperatura da sala,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a) diminui até que o equilíbrio térmico seja estabelecido.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b) diminui continuamente enquanto a porta permanecer aberta.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c) diminui inicialmente, mas, posteriormente, será maior do que quando a porta foi aberta.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d) aumenta inicialmente, mas, posteriormente, será menor do que quando a porta foi aberta.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e) não se altera, pois se trata de um sistema fechado e termicamente isolado.</a:t>
            </a:r>
          </a:p>
        </p:txBody>
      </p:sp>
    </p:spTree>
    <p:extLst>
      <p:ext uri="{BB962C8B-B14F-4D97-AF65-F5344CB8AC3E}">
        <p14:creationId xmlns:p14="http://schemas.microsoft.com/office/powerpoint/2010/main" val="36109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9" y="887837"/>
            <a:ext cx="5358344" cy="324284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77647" y="3451158"/>
            <a:ext cx="349134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2EF1709-05E3-4036-8AAD-AE739F353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5668" y="91422"/>
            <a:ext cx="444305" cy="521099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6F63672-33FF-4600-9EA2-E3FAB0A64A29}"/>
              </a:ext>
            </a:extLst>
          </p:cNvPr>
          <p:cNvCxnSpPr/>
          <p:nvPr/>
        </p:nvCxnSpPr>
        <p:spPr>
          <a:xfrm>
            <a:off x="0" y="694818"/>
            <a:ext cx="1219200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 txBox="1">
            <a:spLocks/>
          </p:cNvSpPr>
          <p:nvPr/>
        </p:nvSpPr>
        <p:spPr>
          <a:xfrm>
            <a:off x="367899" y="481416"/>
            <a:ext cx="3232551" cy="398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Máquina térmica (motor)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5E5987C-E671-0629-E02F-2B06671D6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088" y="3490870"/>
            <a:ext cx="2369904" cy="327994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2A567E5E-F88B-3C53-6DC9-4F4C92CCEBDB}"/>
              </a:ext>
            </a:extLst>
          </p:cNvPr>
          <p:cNvSpPr/>
          <p:nvPr/>
        </p:nvSpPr>
        <p:spPr>
          <a:xfrm>
            <a:off x="4044150" y="5333744"/>
            <a:ext cx="591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600" dirty="0"/>
              <a:t>ciclo </a:t>
            </a:r>
            <a:endParaRPr lang="pt-BR" sz="1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2F16A8F-EC78-8D4F-400B-475A18F53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681" y="913742"/>
            <a:ext cx="3582350" cy="5930190"/>
          </a:xfrm>
          <a:prstGeom prst="rect">
            <a:avLst/>
          </a:prstGeom>
        </p:spPr>
      </p:pic>
      <p:sp>
        <p:nvSpPr>
          <p:cNvPr id="7" name="Chave Direita 6">
            <a:extLst>
              <a:ext uri="{FF2B5EF4-FFF2-40B4-BE49-F238E27FC236}">
                <a16:creationId xmlns:a16="http://schemas.microsoft.com/office/drawing/2014/main" id="{0BE6A4D2-82F1-756F-3B3D-24F2DCD31D2F}"/>
              </a:ext>
            </a:extLst>
          </p:cNvPr>
          <p:cNvSpPr/>
          <p:nvPr/>
        </p:nvSpPr>
        <p:spPr>
          <a:xfrm>
            <a:off x="10222275" y="1714777"/>
            <a:ext cx="405754" cy="1985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7700E8C6-17A0-AF41-0182-E70839BAE712}"/>
              </a:ext>
            </a:extLst>
          </p:cNvPr>
          <p:cNvSpPr/>
          <p:nvPr/>
        </p:nvSpPr>
        <p:spPr>
          <a:xfrm>
            <a:off x="10222275" y="3770271"/>
            <a:ext cx="405754" cy="1985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8116FB-5020-723F-EBC1-18968D176CDB}"/>
              </a:ext>
            </a:extLst>
          </p:cNvPr>
          <p:cNvSpPr txBox="1"/>
          <p:nvPr/>
        </p:nvSpPr>
        <p:spPr>
          <a:xfrm>
            <a:off x="10781273" y="2523086"/>
            <a:ext cx="120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Expansão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B4A447-0F28-983F-41A6-FC9423E7F204}"/>
              </a:ext>
            </a:extLst>
          </p:cNvPr>
          <p:cNvSpPr txBox="1"/>
          <p:nvPr/>
        </p:nvSpPr>
        <p:spPr>
          <a:xfrm>
            <a:off x="10718794" y="4578580"/>
            <a:ext cx="143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Compressão</a:t>
            </a:r>
          </a:p>
        </p:txBody>
      </p:sp>
    </p:spTree>
    <p:extLst>
      <p:ext uri="{BB962C8B-B14F-4D97-AF65-F5344CB8AC3E}">
        <p14:creationId xmlns:p14="http://schemas.microsoft.com/office/powerpoint/2010/main" val="19863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244B30DE-CCC9-12A6-0453-249F9316E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416" y="964302"/>
            <a:ext cx="5383936" cy="323252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391B37F-374C-69B8-5DE1-426B0951D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28" y="2163191"/>
            <a:ext cx="3200400" cy="421957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09376" y="1207055"/>
            <a:ext cx="4189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dirty="0"/>
              <a:t>Conversão de parte da energia térmica em energia mecânica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6074702" y="4415504"/>
                <a:ext cx="4017767" cy="1377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pt-BR" altLang="pt-BR" dirty="0"/>
                  <a:t>Ciclo no sentido horário </a:t>
                </a:r>
                <a14:m>
                  <m:oMath xmlns:m="http://schemas.openxmlformats.org/officeDocument/2006/math">
                    <m:r>
                      <a:rPr lang="pt-BR" alt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altLang="pt-BR" dirty="0"/>
                  <a:t> </a:t>
                </a:r>
                <a:r>
                  <a:rPr lang="el-GR" altLang="pt-BR" dirty="0"/>
                  <a:t>τ</a:t>
                </a:r>
                <a:r>
                  <a:rPr lang="pt-BR" altLang="pt-BR" dirty="0"/>
                  <a:t> &gt; 0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expans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pt-BR" dirty="0"/>
                  <a:t> -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|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compress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pt-BR" dirty="0"/>
                  <a:t>|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𝑟𝑒𝑐𝑒𝑏𝑖𝑑𝑜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dirty="0"/>
                  <a:t> - </a:t>
                </a:r>
                <a14:m>
                  <m:oMath xmlns:m="http://schemas.openxmlformats.org/officeDocument/2006/math"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fria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𝑐𝑒𝑑𝑖𝑑𝑜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dirty="0"/>
                  <a:t>|</a:t>
                </a:r>
                <a:endParaRPr lang="pt-BR" altLang="pt-BR" dirty="0"/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702" y="4415504"/>
                <a:ext cx="4017767" cy="1377941"/>
              </a:xfrm>
              <a:prstGeom prst="rect">
                <a:avLst/>
              </a:prstGeom>
              <a:blipFill>
                <a:blip r:embed="rId4"/>
                <a:stretch>
                  <a:fillRect l="-1062" r="-455" b="-44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0304065" y="1741409"/>
                <a:ext cx="997527" cy="421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pt-BR" sz="20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pt-BR" sz="2000" dirty="0"/>
                  <a:t> </a:t>
                </a: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065" y="1741409"/>
                <a:ext cx="997527" cy="421782"/>
              </a:xfrm>
              <a:prstGeom prst="rect">
                <a:avLst/>
              </a:prstGeom>
              <a:blipFill>
                <a:blip r:embed="rId5"/>
                <a:stretch>
                  <a:fillRect t="-7246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eta para Baixo 18"/>
          <p:cNvSpPr/>
          <p:nvPr/>
        </p:nvSpPr>
        <p:spPr>
          <a:xfrm>
            <a:off x="7454874" y="1628491"/>
            <a:ext cx="297067" cy="447953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6578279" y="1250574"/>
            <a:ext cx="19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Recebe calor 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D687BCF-C7CD-4425-A7BD-C7A3849AF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5668" y="91422"/>
            <a:ext cx="444305" cy="521099"/>
          </a:xfrm>
          <a:prstGeom prst="rect">
            <a:avLst/>
          </a:prstGeom>
        </p:spPr>
      </p:pic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222D76E6-484B-402B-BBAC-4F7CCCF946DB}"/>
              </a:ext>
            </a:extLst>
          </p:cNvPr>
          <p:cNvCxnSpPr/>
          <p:nvPr/>
        </p:nvCxnSpPr>
        <p:spPr>
          <a:xfrm>
            <a:off x="0" y="694818"/>
            <a:ext cx="1219200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extLst>
              <a:ext uri="{FF2B5EF4-FFF2-40B4-BE49-F238E27FC236}">
                <a16:creationId xmlns:a16="http://schemas.microsoft.com/office/drawing/2014/main" id="{00CDBB76-D3A5-4DEA-A3AA-4EB3806C83A5}"/>
              </a:ext>
            </a:extLst>
          </p:cNvPr>
          <p:cNvSpPr/>
          <p:nvPr/>
        </p:nvSpPr>
        <p:spPr>
          <a:xfrm>
            <a:off x="4022718" y="4559328"/>
            <a:ext cx="663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600" dirty="0"/>
              <a:t>Ciclo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556F659-8D80-EC5F-319F-D8F887F3783B}"/>
                  </a:ext>
                </a:extLst>
              </p:cNvPr>
              <p:cNvSpPr txBox="1"/>
              <p:nvPr/>
            </p:nvSpPr>
            <p:spPr>
              <a:xfrm>
                <a:off x="8391825" y="1216723"/>
                <a:ext cx="452000" cy="38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pt-BR" sz="1800" dirty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556F659-8D80-EC5F-319F-D8F887F37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825" y="1216723"/>
                <a:ext cx="452000" cy="388889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8C067230-74E5-5CED-2F12-489D9706B665}"/>
                  </a:ext>
                </a:extLst>
              </p:cNvPr>
              <p:cNvSpPr txBox="1"/>
              <p:nvPr/>
            </p:nvSpPr>
            <p:spPr>
              <a:xfrm>
                <a:off x="6185513" y="1261493"/>
                <a:ext cx="45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pt-BR" sz="1800" dirty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8C067230-74E5-5CED-2F12-489D9706B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513" y="1261493"/>
                <a:ext cx="452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>
            <a:extLst>
              <a:ext uri="{FF2B5EF4-FFF2-40B4-BE49-F238E27FC236}">
                <a16:creationId xmlns:a16="http://schemas.microsoft.com/office/drawing/2014/main" id="{FAA811C8-F20C-7B34-18CE-5612D99E689B}"/>
              </a:ext>
            </a:extLst>
          </p:cNvPr>
          <p:cNvSpPr/>
          <p:nvPr/>
        </p:nvSpPr>
        <p:spPr>
          <a:xfrm>
            <a:off x="7395782" y="3256071"/>
            <a:ext cx="818282" cy="112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Baixo 22"/>
          <p:cNvSpPr/>
          <p:nvPr/>
        </p:nvSpPr>
        <p:spPr>
          <a:xfrm>
            <a:off x="7696965" y="3448275"/>
            <a:ext cx="307943" cy="39347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7111204" y="3904534"/>
            <a:ext cx="1637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Cede calor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E6605D21-1123-BB28-71A1-C01CBED4E2FE}"/>
                  </a:ext>
                </a:extLst>
              </p:cNvPr>
              <p:cNvSpPr txBox="1"/>
              <p:nvPr/>
            </p:nvSpPr>
            <p:spPr>
              <a:xfrm>
                <a:off x="2518014" y="3070150"/>
                <a:ext cx="1582965" cy="4948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i="0" dirty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400" b="0" i="0" dirty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𝑟𝑒𝑐𝑒𝑏𝑖𝑑𝑜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E6605D21-1123-BB28-71A1-C01CBED4E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014" y="3070150"/>
                <a:ext cx="1582965" cy="494815"/>
              </a:xfrm>
              <a:prstGeom prst="rect">
                <a:avLst/>
              </a:prstGeom>
              <a:blipFill>
                <a:blip r:embed="rId9"/>
                <a:stretch>
                  <a:fillRect l="-2692" r="-13077" b="-123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B47E96A-167D-0859-122F-E1ABDDCD5BD9}"/>
                  </a:ext>
                </a:extLst>
              </p:cNvPr>
              <p:cNvSpPr txBox="1"/>
              <p:nvPr/>
            </p:nvSpPr>
            <p:spPr>
              <a:xfrm>
                <a:off x="2571975" y="5003907"/>
                <a:ext cx="1582965" cy="4972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i="0" dirty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400" b="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𝑐𝑒𝑑𝑖𝑑𝑜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B47E96A-167D-0859-122F-E1ABDDCD5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75" y="5003907"/>
                <a:ext cx="1582965" cy="497252"/>
              </a:xfrm>
              <a:prstGeom prst="rect">
                <a:avLst/>
              </a:prstGeom>
              <a:blipFill>
                <a:blip r:embed="rId10"/>
                <a:stretch>
                  <a:fillRect l="-2692" b="-123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1389E1F-2090-C24A-2808-545DEC602C78}"/>
                  </a:ext>
                </a:extLst>
              </p:cNvPr>
              <p:cNvSpPr txBox="1"/>
              <p:nvPr/>
            </p:nvSpPr>
            <p:spPr>
              <a:xfrm>
                <a:off x="5223739" y="6257589"/>
                <a:ext cx="12412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r>
                  <a:rPr lang="pt-BR" dirty="0"/>
                  <a:t> = 0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1389E1F-2090-C24A-2808-545DEC602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739" y="6257589"/>
                <a:ext cx="1241276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68FAD7F-4CB1-9005-FFD1-488B89D000AC}"/>
                  </a:ext>
                </a:extLst>
              </p:cNvPr>
              <p:cNvSpPr txBox="1"/>
              <p:nvPr/>
            </p:nvSpPr>
            <p:spPr>
              <a:xfrm>
                <a:off x="6936904" y="6254026"/>
                <a:ext cx="26343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r>
                  <a:rPr lang="pt-BR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68FAD7F-4CB1-9005-FFD1-488B89D00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904" y="6254026"/>
                <a:ext cx="2634301" cy="369332"/>
              </a:xfrm>
              <a:prstGeom prst="rect">
                <a:avLst/>
              </a:prstGeom>
              <a:blipFill>
                <a:blip r:embed="rId12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FDB518C-AB37-624C-328F-9B9878E1032D}"/>
                  </a:ext>
                </a:extLst>
              </p:cNvPr>
              <p:cNvSpPr txBox="1"/>
              <p:nvPr/>
            </p:nvSpPr>
            <p:spPr>
              <a:xfrm>
                <a:off x="9744837" y="6263224"/>
                <a:ext cx="15567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FDB518C-AB37-624C-328F-9B9878E10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837" y="6263224"/>
                <a:ext cx="1556755" cy="369332"/>
              </a:xfrm>
              <a:prstGeom prst="rect">
                <a:avLst/>
              </a:prstGeom>
              <a:blipFill>
                <a:blip r:embed="rId13"/>
                <a:stretch>
                  <a:fillRect l="-784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0F67F1C7-2073-DC8B-3E07-86A55202D5C6}"/>
              </a:ext>
            </a:extLst>
          </p:cNvPr>
          <p:cNvCxnSpPr>
            <a:cxnSpLocks/>
          </p:cNvCxnSpPr>
          <p:nvPr/>
        </p:nvCxnSpPr>
        <p:spPr>
          <a:xfrm flipV="1">
            <a:off x="6911191" y="6211278"/>
            <a:ext cx="455268" cy="45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6BB989A-4C01-6EB0-D9C3-9E8EF87130F5}"/>
              </a:ext>
            </a:extLst>
          </p:cNvPr>
          <p:cNvSpPr txBox="1"/>
          <p:nvPr/>
        </p:nvSpPr>
        <p:spPr>
          <a:xfrm>
            <a:off x="7366459" y="5869454"/>
            <a:ext cx="61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27" name="Seta para Baixo 18">
            <a:extLst>
              <a:ext uri="{FF2B5EF4-FFF2-40B4-BE49-F238E27FC236}">
                <a16:creationId xmlns:a16="http://schemas.microsoft.com/office/drawing/2014/main" id="{DA1B120B-8698-75C6-CB36-328DF3D3BC8C}"/>
              </a:ext>
            </a:extLst>
          </p:cNvPr>
          <p:cNvSpPr/>
          <p:nvPr/>
        </p:nvSpPr>
        <p:spPr>
          <a:xfrm rot="16200000">
            <a:off x="6616574" y="6325337"/>
            <a:ext cx="139796" cy="22671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Baixo 18">
            <a:extLst>
              <a:ext uri="{FF2B5EF4-FFF2-40B4-BE49-F238E27FC236}">
                <a16:creationId xmlns:a16="http://schemas.microsoft.com/office/drawing/2014/main" id="{CF7ECC60-EB39-1162-B172-AEFAB9537B26}"/>
              </a:ext>
            </a:extLst>
          </p:cNvPr>
          <p:cNvSpPr/>
          <p:nvPr/>
        </p:nvSpPr>
        <p:spPr>
          <a:xfrm rot="16200000">
            <a:off x="9434717" y="6357213"/>
            <a:ext cx="139796" cy="22671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C5B01C8-0193-84F0-29BA-7CCB9C026A2F}"/>
              </a:ext>
            </a:extLst>
          </p:cNvPr>
          <p:cNvSpPr txBox="1">
            <a:spLocks/>
          </p:cNvSpPr>
          <p:nvPr/>
        </p:nvSpPr>
        <p:spPr>
          <a:xfrm>
            <a:off x="367899" y="481416"/>
            <a:ext cx="3232551" cy="398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Máquina térmica (motor)</a:t>
            </a:r>
          </a:p>
        </p:txBody>
      </p:sp>
    </p:spTree>
    <p:extLst>
      <p:ext uri="{BB962C8B-B14F-4D97-AF65-F5344CB8AC3E}">
        <p14:creationId xmlns:p14="http://schemas.microsoft.com/office/powerpoint/2010/main" val="18092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8D687BCF-C7CD-4425-A7BD-C7A3849AF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668" y="91422"/>
            <a:ext cx="444305" cy="521099"/>
          </a:xfrm>
          <a:prstGeom prst="rect">
            <a:avLst/>
          </a:prstGeom>
        </p:spPr>
      </p:pic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222D76E6-484B-402B-BBAC-4F7CCCF946DB}"/>
              </a:ext>
            </a:extLst>
          </p:cNvPr>
          <p:cNvCxnSpPr/>
          <p:nvPr/>
        </p:nvCxnSpPr>
        <p:spPr>
          <a:xfrm>
            <a:off x="0" y="694818"/>
            <a:ext cx="1219200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EB0B2FA-4FFB-D8D2-3CF7-B4F3D4873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7" y="1360442"/>
            <a:ext cx="4390556" cy="325319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4EA700-4DC9-3D2B-DFCD-817FC8B9B799}"/>
              </a:ext>
            </a:extLst>
          </p:cNvPr>
          <p:cNvSpPr txBox="1"/>
          <p:nvPr/>
        </p:nvSpPr>
        <p:spPr>
          <a:xfrm>
            <a:off x="1458192" y="1369532"/>
            <a:ext cx="179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Recebe calor 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7DB2FA9-AA0E-1255-B046-48D4DD177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364" y="1419581"/>
            <a:ext cx="4759307" cy="3134917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378DA082-FA46-183F-F24B-ECCE4FFD1244}"/>
              </a:ext>
            </a:extLst>
          </p:cNvPr>
          <p:cNvSpPr txBox="1"/>
          <p:nvPr/>
        </p:nvSpPr>
        <p:spPr>
          <a:xfrm>
            <a:off x="8025313" y="4778997"/>
            <a:ext cx="164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Gás cede calor</a:t>
            </a:r>
          </a:p>
        </p:txBody>
      </p:sp>
      <p:sp>
        <p:nvSpPr>
          <p:cNvPr id="34" name="Seta para Baixo 33">
            <a:extLst>
              <a:ext uri="{FF2B5EF4-FFF2-40B4-BE49-F238E27FC236}">
                <a16:creationId xmlns:a16="http://schemas.microsoft.com/office/drawing/2014/main" id="{4ECA170D-553E-52D1-4639-AC0D111D49FD}"/>
              </a:ext>
            </a:extLst>
          </p:cNvPr>
          <p:cNvSpPr/>
          <p:nvPr/>
        </p:nvSpPr>
        <p:spPr>
          <a:xfrm>
            <a:off x="8658310" y="4316445"/>
            <a:ext cx="380100" cy="47610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para Baixo 33">
            <a:extLst>
              <a:ext uri="{FF2B5EF4-FFF2-40B4-BE49-F238E27FC236}">
                <a16:creationId xmlns:a16="http://schemas.microsoft.com/office/drawing/2014/main" id="{C0128794-33F8-E462-806B-E0A9A2E7DFEC}"/>
              </a:ext>
            </a:extLst>
          </p:cNvPr>
          <p:cNvSpPr/>
          <p:nvPr/>
        </p:nvSpPr>
        <p:spPr>
          <a:xfrm>
            <a:off x="2166194" y="1828230"/>
            <a:ext cx="380100" cy="47610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89A07C9-C406-C6EE-F7F1-F73DBBDB17D1}"/>
              </a:ext>
            </a:extLst>
          </p:cNvPr>
          <p:cNvSpPr txBox="1"/>
          <p:nvPr/>
        </p:nvSpPr>
        <p:spPr>
          <a:xfrm>
            <a:off x="1761884" y="880935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Expansão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DE5174D-C32C-0ACE-A8C3-4BD973C13183}"/>
              </a:ext>
            </a:extLst>
          </p:cNvPr>
          <p:cNvSpPr txBox="1"/>
          <p:nvPr/>
        </p:nvSpPr>
        <p:spPr>
          <a:xfrm>
            <a:off x="8139656" y="992080"/>
            <a:ext cx="141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Compressão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DEB438A4-6F8B-9BC5-120B-26BD0B1A2D0C}"/>
                  </a:ext>
                </a:extLst>
              </p:cNvPr>
              <p:cNvSpPr txBox="1"/>
              <p:nvPr/>
            </p:nvSpPr>
            <p:spPr>
              <a:xfrm>
                <a:off x="633478" y="5343652"/>
                <a:ext cx="13286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</m:oMath>
                </a14:m>
                <a:r>
                  <a:rPr lang="pt-BR" dirty="0"/>
                  <a:t> &gt; 0</a:t>
                </a: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DEB438A4-6F8B-9BC5-120B-26BD0B1A2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78" y="5343652"/>
                <a:ext cx="1328640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07E0E980-E071-1A38-61C0-8AA1FCE30F2F}"/>
                  </a:ext>
                </a:extLst>
              </p:cNvPr>
              <p:cNvSpPr txBox="1"/>
              <p:nvPr/>
            </p:nvSpPr>
            <p:spPr>
              <a:xfrm>
                <a:off x="6811016" y="5343652"/>
                <a:ext cx="13286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BA</m:t>
                        </m:r>
                      </m:sub>
                    </m:sSub>
                  </m:oMath>
                </a14:m>
                <a:r>
                  <a:rPr lang="pt-BR" dirty="0"/>
                  <a:t> &lt; 0</a:t>
                </a: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07E0E980-E071-1A38-61C0-8AA1FCE30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016" y="5343652"/>
                <a:ext cx="1328640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59967A2E-2263-DAD4-7BD1-DC01B4E85CFD}"/>
                  </a:ext>
                </a:extLst>
              </p:cNvPr>
              <p:cNvSpPr txBox="1"/>
              <p:nvPr/>
            </p:nvSpPr>
            <p:spPr>
              <a:xfrm>
                <a:off x="623273" y="5778064"/>
                <a:ext cx="13286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</m:oMath>
                </a14:m>
                <a:r>
                  <a:rPr lang="pt-BR" dirty="0"/>
                  <a:t> &gt; 0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59967A2E-2263-DAD4-7BD1-DC01B4E85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73" y="5778064"/>
                <a:ext cx="1328640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C783A7FB-3DBF-B75E-6B87-A9992F692F67}"/>
                  </a:ext>
                </a:extLst>
              </p:cNvPr>
              <p:cNvSpPr txBox="1"/>
              <p:nvPr/>
            </p:nvSpPr>
            <p:spPr>
              <a:xfrm>
                <a:off x="6811016" y="5793850"/>
                <a:ext cx="13286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BA</m:t>
                        </m:r>
                      </m:sub>
                    </m:sSub>
                  </m:oMath>
                </a14:m>
                <a:r>
                  <a:rPr lang="pt-BR" dirty="0"/>
                  <a:t> &lt; 0</a:t>
                </a: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C783A7FB-3DBF-B75E-6B87-A9992F692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016" y="5793850"/>
                <a:ext cx="1328640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229C5EFD-F4CC-2751-41E4-D72078F45228}"/>
                  </a:ext>
                </a:extLst>
              </p:cNvPr>
              <p:cNvSpPr txBox="1"/>
              <p:nvPr/>
            </p:nvSpPr>
            <p:spPr>
              <a:xfrm>
                <a:off x="633478" y="6239102"/>
                <a:ext cx="13286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</m:oMath>
                </a14:m>
                <a:r>
                  <a:rPr lang="pt-BR" dirty="0"/>
                  <a:t> &gt; 0</a:t>
                </a: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229C5EFD-F4CC-2751-41E4-D72078F45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78" y="6239102"/>
                <a:ext cx="1328640" cy="369332"/>
              </a:xfrm>
              <a:prstGeom prst="rect">
                <a:avLst/>
              </a:prstGeom>
              <a:blipFill>
                <a:blip r:embed="rId9"/>
                <a:stretch>
                  <a:fillRect l="-917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A843708C-FE17-E973-9ADF-04C8ECD11E0C}"/>
                  </a:ext>
                </a:extLst>
              </p:cNvPr>
              <p:cNvSpPr txBox="1"/>
              <p:nvPr/>
            </p:nvSpPr>
            <p:spPr>
              <a:xfrm>
                <a:off x="6811016" y="6296418"/>
                <a:ext cx="13286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BA</m:t>
                        </m:r>
                      </m:sub>
                    </m:sSub>
                  </m:oMath>
                </a14:m>
                <a:r>
                  <a:rPr lang="pt-BR" dirty="0"/>
                  <a:t> &lt; 0</a:t>
                </a: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A843708C-FE17-E973-9ADF-04C8ECD1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016" y="6296418"/>
                <a:ext cx="1328640" cy="369332"/>
              </a:xfrm>
              <a:prstGeom prst="rect">
                <a:avLst/>
              </a:prstGeom>
              <a:blipFill>
                <a:blip r:embed="rId10"/>
                <a:stretch>
                  <a:fillRect l="-917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have Direita 43">
            <a:extLst>
              <a:ext uri="{FF2B5EF4-FFF2-40B4-BE49-F238E27FC236}">
                <a16:creationId xmlns:a16="http://schemas.microsoft.com/office/drawing/2014/main" id="{5D2B0F98-17BD-C42F-ECA8-AAC93419D3C0}"/>
              </a:ext>
            </a:extLst>
          </p:cNvPr>
          <p:cNvSpPr/>
          <p:nvPr/>
        </p:nvSpPr>
        <p:spPr>
          <a:xfrm>
            <a:off x="1773282" y="5345579"/>
            <a:ext cx="404310" cy="126478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have Direita 44">
            <a:extLst>
              <a:ext uri="{FF2B5EF4-FFF2-40B4-BE49-F238E27FC236}">
                <a16:creationId xmlns:a16="http://schemas.microsoft.com/office/drawing/2014/main" id="{4A33210B-B31D-49C7-DFE9-4096A1FD7160}"/>
              </a:ext>
            </a:extLst>
          </p:cNvPr>
          <p:cNvSpPr/>
          <p:nvPr/>
        </p:nvSpPr>
        <p:spPr>
          <a:xfrm>
            <a:off x="8025313" y="5342306"/>
            <a:ext cx="404310" cy="126478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F6AD5579-CEAD-9343-D186-7224891DE8D9}"/>
                  </a:ext>
                </a:extLst>
              </p:cNvPr>
              <p:cNvSpPr txBox="1"/>
              <p:nvPr/>
            </p:nvSpPr>
            <p:spPr>
              <a:xfrm>
                <a:off x="2645545" y="5511062"/>
                <a:ext cx="19319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</m:t>
                        </m:r>
                      </m:sub>
                    </m:sSub>
                  </m:oMath>
                </a14:m>
                <a:r>
                  <a:rPr lang="pt-BR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F6AD5579-CEAD-9343-D186-7224891DE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545" y="5511062"/>
                <a:ext cx="1931996" cy="369332"/>
              </a:xfrm>
              <a:prstGeom prst="rect">
                <a:avLst/>
              </a:prstGeom>
              <a:blipFill>
                <a:blip r:embed="rId11"/>
                <a:stretch>
                  <a:fillRect l="-631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A28570E1-304C-4537-20CD-90493CE773EF}"/>
                  </a:ext>
                </a:extLst>
              </p:cNvPr>
              <p:cNvSpPr txBox="1"/>
              <p:nvPr/>
            </p:nvSpPr>
            <p:spPr>
              <a:xfrm>
                <a:off x="8848360" y="5524822"/>
                <a:ext cx="19319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BA</m:t>
                        </m:r>
                      </m:sub>
                    </m:sSub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BA</m:t>
                        </m:r>
                      </m:sub>
                    </m:sSub>
                  </m:oMath>
                </a14:m>
                <a:r>
                  <a:rPr lang="pt-BR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BA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A28570E1-304C-4537-20CD-90493CE77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360" y="5524822"/>
                <a:ext cx="1931996" cy="369332"/>
              </a:xfrm>
              <a:prstGeom prst="rect">
                <a:avLst/>
              </a:prstGeom>
              <a:blipFill>
                <a:blip r:embed="rId12"/>
                <a:stretch>
                  <a:fillRect l="-633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>
            <a:extLst>
              <a:ext uri="{FF2B5EF4-FFF2-40B4-BE49-F238E27FC236}">
                <a16:creationId xmlns:a16="http://schemas.microsoft.com/office/drawing/2014/main" id="{90B5043D-433D-1A53-705E-5C15B2BC8CC3}"/>
              </a:ext>
            </a:extLst>
          </p:cNvPr>
          <p:cNvSpPr txBox="1"/>
          <p:nvPr/>
        </p:nvSpPr>
        <p:spPr>
          <a:xfrm>
            <a:off x="2738801" y="6053090"/>
            <a:ext cx="18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(+)  =  (+)   +   (+)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8AAED80A-4DBF-8A9B-E32E-463638F63204}"/>
              </a:ext>
            </a:extLst>
          </p:cNvPr>
          <p:cNvSpPr txBox="1"/>
          <p:nvPr/>
        </p:nvSpPr>
        <p:spPr>
          <a:xfrm>
            <a:off x="8909496" y="6053090"/>
            <a:ext cx="193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 - )  =  ( - )   +   ( - 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A597F6-16D9-C5E7-55C8-E29911527846}"/>
              </a:ext>
            </a:extLst>
          </p:cNvPr>
          <p:cNvSpPr txBox="1">
            <a:spLocks/>
          </p:cNvSpPr>
          <p:nvPr/>
        </p:nvSpPr>
        <p:spPr>
          <a:xfrm>
            <a:off x="367899" y="481416"/>
            <a:ext cx="3232551" cy="398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Máquina térmica (motor)</a:t>
            </a:r>
          </a:p>
        </p:txBody>
      </p:sp>
    </p:spTree>
    <p:extLst>
      <p:ext uri="{BB962C8B-B14F-4D97-AF65-F5344CB8AC3E}">
        <p14:creationId xmlns:p14="http://schemas.microsoft.com/office/powerpoint/2010/main" val="1278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2"/>
              <p:cNvSpPr txBox="1">
                <a:spLocks noChangeArrowheads="1"/>
              </p:cNvSpPr>
              <p:nvPr/>
            </p:nvSpPr>
            <p:spPr bwMode="auto">
              <a:xfrm>
                <a:off x="5428975" y="2705444"/>
                <a:ext cx="6058902" cy="106131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3600" dirty="0">
                    <a:latin typeface="+mn-lt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ciclo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altLang="pt-BR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6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altLang="pt-BR" sz="36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altLang="pt-BR" sz="36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pt-BR" altLang="pt-BR" sz="3600" b="0" i="1" dirty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pt-BR" altLang="pt-BR" sz="3600" i="0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pt-BR" altLang="pt-BR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6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altLang="pt-BR" sz="36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altLang="pt-BR" sz="3600" i="0" dirty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altLang="pt-BR" sz="3600" dirty="0">
                    <a:latin typeface="Cambria Math" panose="02040503050406030204" pitchFamily="18" charset="0"/>
                  </a:rPr>
                  <a:t> </a:t>
                </a:r>
                <a:r>
                  <a:rPr lang="pt-BR" altLang="pt-BR" sz="3600" dirty="0">
                    <a:latin typeface="+mn-lt"/>
                  </a:rPr>
                  <a:t>= </a:t>
                </a:r>
                <a:r>
                  <a:rPr lang="pt-BR" altLang="pt-BR" dirty="0">
                    <a:latin typeface="+mn-lt"/>
                  </a:rPr>
                  <a:t>1</a:t>
                </a:r>
                <a:r>
                  <a:rPr lang="pt-BR" altLang="pt-BR" sz="3600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pt-BR" sz="3600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altLang="pt-BR" sz="3600" dirty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altLang="pt-BR" sz="36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den>
                    </m:f>
                  </m:oMath>
                </a14:m>
                <a:endParaRPr lang="pt-BR" altLang="pt-BR" sz="36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8975" y="2705444"/>
                <a:ext cx="6058902" cy="1061316"/>
              </a:xfrm>
              <a:prstGeom prst="rect">
                <a:avLst/>
              </a:prstGeom>
              <a:blipFill>
                <a:blip r:embed="rId2"/>
                <a:stretch>
                  <a:fillRect l="-30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/>
          <p:cNvSpPr txBox="1"/>
          <p:nvPr/>
        </p:nvSpPr>
        <p:spPr>
          <a:xfrm>
            <a:off x="5126636" y="1586149"/>
            <a:ext cx="666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Avalia o percentual de calor absorvido pelo gás que é convertido em trabalho.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112297" y="4313415"/>
                <a:ext cx="269225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dirty="0">
                    <a:latin typeface="+mj-lt"/>
                  </a:rPr>
                  <a:t> 0 </a:t>
                </a:r>
                <a14:m>
                  <m:oMath xmlns:m="http://schemas.openxmlformats.org/officeDocument/2006/math">
                    <m:r>
                      <a:rPr lang="pt-BR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pt-BR" sz="2600" dirty="0">
                    <a:latin typeface="+mj-lt"/>
                  </a:rPr>
                  <a:t> n &lt; 1(100%)</a:t>
                </a: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97" y="4313415"/>
                <a:ext cx="2692259" cy="492443"/>
              </a:xfrm>
              <a:prstGeom prst="rect">
                <a:avLst/>
              </a:prstGeom>
              <a:blipFill>
                <a:blip r:embed="rId3"/>
                <a:stretch>
                  <a:fillRect l="-1361" t="-11250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4931764" y="5288019"/>
            <a:ext cx="6858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pt-BR" sz="2000" dirty="0"/>
              <a:t>Não existe máquina com rendimento 100%, ou seja, não existe máquina que converta todo o calor absorvido em trabalho útil! Parte do calor sempre é cedido à fonte fria.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2"/>
              <p:cNvSpPr txBox="1">
                <a:spLocks noChangeArrowheads="1"/>
              </p:cNvSpPr>
              <p:nvPr/>
            </p:nvSpPr>
            <p:spPr bwMode="auto">
              <a:xfrm>
                <a:off x="203829" y="5126825"/>
                <a:ext cx="4529982" cy="463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𝑟𝑒𝑐</m:t>
                        </m:r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altLang="pt-BR" sz="22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20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200">
                            <a:latin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r>
                  <a:rPr lang="pt-BR" altLang="pt-BR" sz="2200" dirty="0">
                    <a:latin typeface="+mn-lt"/>
                  </a:rPr>
                  <a:t> +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𝑐𝑒𝑑</m:t>
                        </m:r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altLang="pt-BR" sz="2200" dirty="0">
                    <a:latin typeface="+mn-lt"/>
                  </a:rPr>
                  <a:t>|</a:t>
                </a:r>
              </a:p>
            </p:txBody>
          </p:sp>
        </mc:Choice>
        <mc:Fallback>
          <p:sp>
            <p:nvSpPr>
              <p:cNvPr id="16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829" y="5126825"/>
                <a:ext cx="4529982" cy="463397"/>
              </a:xfrm>
              <a:prstGeom prst="rect">
                <a:avLst/>
              </a:prstGeom>
              <a:blipFill>
                <a:blip r:embed="rId4"/>
                <a:stretch>
                  <a:fillRect l="-672" t="-7895" b="-2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2"/>
              <p:cNvSpPr txBox="1">
                <a:spLocks noChangeArrowheads="1"/>
              </p:cNvSpPr>
              <p:nvPr/>
            </p:nvSpPr>
            <p:spPr bwMode="auto">
              <a:xfrm>
                <a:off x="230424" y="5904012"/>
                <a:ext cx="4371555" cy="463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20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200">
                            <a:latin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r>
                  <a:rPr lang="pt-BR" altLang="pt-BR" sz="22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𝑟𝑒𝑐</m:t>
                        </m:r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altLang="pt-BR" sz="2200" dirty="0">
                    <a:latin typeface="+mn-lt"/>
                  </a:rPr>
                  <a:t> -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𝑐𝑒𝑑</m:t>
                        </m:r>
                        <m:r>
                          <a:rPr lang="pt-BR" altLang="pt-BR" sz="220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altLang="pt-BR" sz="2200" dirty="0">
                    <a:latin typeface="+mn-lt"/>
                  </a:rPr>
                  <a:t>|</a:t>
                </a:r>
              </a:p>
            </p:txBody>
          </p:sp>
        </mc:Choice>
        <mc:Fallback>
          <p:sp>
            <p:nvSpPr>
              <p:cNvPr id="17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424" y="5904012"/>
                <a:ext cx="4371555" cy="463397"/>
              </a:xfrm>
              <a:prstGeom prst="rect">
                <a:avLst/>
              </a:prstGeom>
              <a:blipFill>
                <a:blip r:embed="rId5"/>
                <a:stretch>
                  <a:fillRect t="-7895" b="-19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1F38E6C4-ECED-4397-B412-71EDF47CD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5668" y="91422"/>
            <a:ext cx="444305" cy="521099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A73827EA-A21F-4500-958E-7C10EA68D61E}"/>
              </a:ext>
            </a:extLst>
          </p:cNvPr>
          <p:cNvCxnSpPr/>
          <p:nvPr/>
        </p:nvCxnSpPr>
        <p:spPr>
          <a:xfrm>
            <a:off x="0" y="694818"/>
            <a:ext cx="1219200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1868785-E9EB-D5A3-8430-9FD0EF643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079" y="1085221"/>
            <a:ext cx="2981038" cy="372063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33CE16E-BACC-55AA-7ED0-3A87FC8439CB}"/>
              </a:ext>
            </a:extLst>
          </p:cNvPr>
          <p:cNvSpPr txBox="1">
            <a:spLocks/>
          </p:cNvSpPr>
          <p:nvPr/>
        </p:nvSpPr>
        <p:spPr>
          <a:xfrm>
            <a:off x="367898" y="481416"/>
            <a:ext cx="5532839" cy="398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2.2 Rendimento de uma máquina térmica (motor)</a:t>
            </a:r>
          </a:p>
        </p:txBody>
      </p:sp>
    </p:spTree>
    <p:extLst>
      <p:ext uri="{BB962C8B-B14F-4D97-AF65-F5344CB8AC3E}">
        <p14:creationId xmlns:p14="http://schemas.microsoft.com/office/powerpoint/2010/main" val="356897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265518" y="1112493"/>
            <a:ext cx="11486771" cy="20954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pt-BR" sz="2000" b="1" dirty="0">
                <a:latin typeface="+mn-lt"/>
              </a:rPr>
              <a:t>Enunciado de Kelvin-Planck</a:t>
            </a:r>
          </a:p>
          <a:p>
            <a:pPr>
              <a:tabLst>
                <a:tab pos="2806065" algn="ctr"/>
                <a:tab pos="5612130" algn="r"/>
              </a:tabLst>
            </a:pPr>
            <a:endParaRPr lang="pt-B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>
              <a:tabLst>
                <a:tab pos="2806065" algn="ctr"/>
                <a:tab pos="5612130" algn="r"/>
              </a:tabLst>
            </a:pPr>
            <a:r>
              <a:rPr lang="pt-BR" sz="2000" dirty="0">
                <a:effectLst/>
                <a:latin typeface="+mn-lt"/>
                <a:ea typeface="Times New Roman" panose="02020603050405020304" pitchFamily="18" charset="0"/>
              </a:rPr>
              <a:t>Não existe máquina térmica que tenha como único efeito receber energia térmica de uma fonte quente e convertê-la integralmente energia mecânica.</a:t>
            </a:r>
          </a:p>
          <a:p>
            <a:pPr algn="just"/>
            <a:endParaRPr lang="pt-BR" sz="2000" b="1" dirty="0">
              <a:latin typeface="+mn-lt"/>
            </a:endParaRPr>
          </a:p>
          <a:p>
            <a:pPr algn="just"/>
            <a:r>
              <a:rPr lang="pt-BR" sz="2000" b="1" dirty="0">
                <a:latin typeface="+mn-lt"/>
              </a:rPr>
              <a:t>Interpretação</a:t>
            </a:r>
            <a:r>
              <a:rPr lang="pt-BR" sz="2000" dirty="0">
                <a:latin typeface="+mn-lt"/>
              </a:rPr>
              <a:t>: não existe um motor com rendimento 100%.</a:t>
            </a:r>
            <a:endParaRPr lang="pt-B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5168630-F2BA-4965-BF48-1729F3B1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668" y="91422"/>
            <a:ext cx="444305" cy="521099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15DE860-6C78-4E6B-B072-49618C359127}"/>
              </a:ext>
            </a:extLst>
          </p:cNvPr>
          <p:cNvCxnSpPr/>
          <p:nvPr/>
        </p:nvCxnSpPr>
        <p:spPr>
          <a:xfrm>
            <a:off x="0" y="694818"/>
            <a:ext cx="1219200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9D56E8C2-7D06-4081-9C3D-AF1D7B4B44F8}"/>
              </a:ext>
            </a:extLst>
          </p:cNvPr>
          <p:cNvSpPr txBox="1">
            <a:spLocks/>
          </p:cNvSpPr>
          <p:nvPr/>
        </p:nvSpPr>
        <p:spPr>
          <a:xfrm>
            <a:off x="265518" y="476853"/>
            <a:ext cx="3424605" cy="398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2.3 - 2ª Lei da Termodinâmica</a:t>
            </a:r>
          </a:p>
        </p:txBody>
      </p:sp>
    </p:spTree>
    <p:extLst>
      <p:ext uri="{BB962C8B-B14F-4D97-AF65-F5344CB8AC3E}">
        <p14:creationId xmlns:p14="http://schemas.microsoft.com/office/powerpoint/2010/main" val="13843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588" y="1380547"/>
            <a:ext cx="4353282" cy="41663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"/>
              <p:cNvSpPr txBox="1">
                <a:spLocks noChangeArrowheads="1"/>
              </p:cNvSpPr>
              <p:nvPr/>
            </p:nvSpPr>
            <p:spPr bwMode="auto">
              <a:xfrm>
                <a:off x="198123" y="5750450"/>
                <a:ext cx="3504448" cy="429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2000" dirty="0">
                    <a:latin typeface="+mn-lt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𝑐𝑒𝑑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altLang="pt-BR" sz="2000" dirty="0">
                    <a:latin typeface="+mn-lt"/>
                  </a:rPr>
                  <a:t>| =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ciclo</m:t>
                        </m:r>
                      </m:sub>
                    </m:sSub>
                  </m:oMath>
                </a14:m>
                <a:r>
                  <a:rPr lang="pt-BR" altLang="pt-BR" sz="2000" dirty="0">
                    <a:latin typeface="+mn-lt"/>
                  </a:rPr>
                  <a:t>|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t-BR" altLang="pt-BR" sz="2000" dirty="0">
                  <a:latin typeface="+mn-lt"/>
                </a:endParaRPr>
              </a:p>
            </p:txBody>
          </p:sp>
        </mc:Choice>
        <mc:Fallback>
          <p:sp>
            <p:nvSpPr>
              <p:cNvPr id="29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3" y="5750450"/>
                <a:ext cx="3504448" cy="429669"/>
              </a:xfrm>
              <a:prstGeom prst="rect">
                <a:avLst/>
              </a:prstGeom>
              <a:blipFill>
                <a:blip r:embed="rId3"/>
                <a:stretch>
                  <a:fillRect l="-1916" t="-5634"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8792973" y="2649831"/>
                <a:ext cx="1458476" cy="59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3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altLang="pt-BR" sz="3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altLang="pt-BR" sz="30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altLang="pt-BR" sz="3000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  <m:r>
                          <a:rPr lang="pt-BR" altLang="pt-BR" sz="3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altLang="pt-BR" sz="3000" dirty="0"/>
                  <a:t> </a:t>
                </a:r>
                <a:endParaRPr lang="pt-BR" sz="3000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973" y="2649831"/>
                <a:ext cx="1458476" cy="598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054774" y="2649831"/>
                <a:ext cx="1489895" cy="59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3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altLang="pt-BR" sz="3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altLang="pt-BR" sz="30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altLang="pt-BR" sz="3000" b="0" i="1" smtClean="0">
                              <a:latin typeface="Cambria Math" panose="02040503050406030204" pitchFamily="18" charset="0"/>
                            </a:rPr>
                            <m:t>𝑐𝑒𝑑</m:t>
                          </m:r>
                          <m:r>
                            <a:rPr lang="pt-BR" altLang="pt-BR" sz="3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774" y="2649831"/>
                <a:ext cx="1489895" cy="5984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9988312" y="3392936"/>
            <a:ext cx="1522558" cy="8083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Fonte fria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(dentro)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690606" y="3392936"/>
            <a:ext cx="1516756" cy="8083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Fonte quente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(fora)</a:t>
            </a:r>
          </a:p>
        </p:txBody>
      </p:sp>
      <p:sp>
        <p:nvSpPr>
          <p:cNvPr id="4" name="Seta para a Direita 3"/>
          <p:cNvSpPr/>
          <p:nvPr/>
        </p:nvSpPr>
        <p:spPr>
          <a:xfrm rot="10800000">
            <a:off x="8933913" y="3675404"/>
            <a:ext cx="907823" cy="30366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10800000">
            <a:off x="6439059" y="3630097"/>
            <a:ext cx="907823" cy="33403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7614044" y="3295528"/>
            <a:ext cx="1249215" cy="101138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Gás</a:t>
            </a:r>
          </a:p>
        </p:txBody>
      </p:sp>
      <p:sp>
        <p:nvSpPr>
          <p:cNvPr id="6" name="Seta para a Direita 5"/>
          <p:cNvSpPr/>
          <p:nvPr/>
        </p:nvSpPr>
        <p:spPr>
          <a:xfrm rot="16200000">
            <a:off x="7827384" y="4918435"/>
            <a:ext cx="822535" cy="35610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7691453" y="5705150"/>
                <a:ext cx="110152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000" i="1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000" i="1">
                              <a:latin typeface="Cambria Math" panose="02040503050406030204" pitchFamily="18" charset="0"/>
                            </a:rPr>
                            <m:t>ciclo</m:t>
                          </m:r>
                        </m:sub>
                      </m:sSub>
                    </m:oMath>
                  </m:oMathPara>
                </a14:m>
                <a:endParaRPr lang="pt-BR" sz="3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453" y="5705150"/>
                <a:ext cx="1101520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24ABB246-A574-4B1E-A1E7-2D9400FC75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5668" y="91422"/>
            <a:ext cx="444305" cy="521099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4DCAD9F-1B7D-4E2B-9403-4FB0E804266D}"/>
              </a:ext>
            </a:extLst>
          </p:cNvPr>
          <p:cNvCxnSpPr/>
          <p:nvPr/>
        </p:nvCxnSpPr>
        <p:spPr>
          <a:xfrm>
            <a:off x="0" y="694818"/>
            <a:ext cx="1219200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ítulo 1">
            <a:extLst>
              <a:ext uri="{FF2B5EF4-FFF2-40B4-BE49-F238E27FC236}">
                <a16:creationId xmlns:a16="http://schemas.microsoft.com/office/drawing/2014/main" id="{E6BC26CE-AD97-4260-9A7B-BD990274609A}"/>
              </a:ext>
            </a:extLst>
          </p:cNvPr>
          <p:cNvSpPr txBox="1">
            <a:spLocks/>
          </p:cNvSpPr>
          <p:nvPr/>
        </p:nvSpPr>
        <p:spPr>
          <a:xfrm>
            <a:off x="183834" y="472958"/>
            <a:ext cx="2630804" cy="398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Máquina frigorífica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5A018CF-7515-40AD-A918-3A46A2B59522}"/>
              </a:ext>
            </a:extLst>
          </p:cNvPr>
          <p:cNvSpPr/>
          <p:nvPr/>
        </p:nvSpPr>
        <p:spPr>
          <a:xfrm>
            <a:off x="338314" y="929393"/>
            <a:ext cx="5658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/>
              <a:t>Conversão de Energia Mecânica em Energia Térmica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67643DA-B3C5-E8BA-6E0B-0987E4D5C9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639" y="1643460"/>
            <a:ext cx="2849914" cy="364110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6ED7A16-CDDB-F9E0-7F1C-8AB7F40C1956}"/>
              </a:ext>
            </a:extLst>
          </p:cNvPr>
          <p:cNvSpPr txBox="1"/>
          <p:nvPr/>
        </p:nvSpPr>
        <p:spPr>
          <a:xfrm>
            <a:off x="7477372" y="6259148"/>
            <a:ext cx="152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Compressor</a:t>
            </a:r>
          </a:p>
        </p:txBody>
      </p:sp>
    </p:spTree>
    <p:extLst>
      <p:ext uri="{BB962C8B-B14F-4D97-AF65-F5344CB8AC3E}">
        <p14:creationId xmlns:p14="http://schemas.microsoft.com/office/powerpoint/2010/main" val="355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646" y="261688"/>
            <a:ext cx="7252233" cy="6353452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>
            <a:off x="7924800" y="466898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230052" y="6281700"/>
            <a:ext cx="24754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Compressão do gás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8952284" y="164241"/>
            <a:ext cx="29995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Expansão do gás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7403356" y="2019849"/>
                <a:ext cx="1458476" cy="59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pt-BR" altLang="pt-BR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pt-BR" altLang="pt-BR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altLang="pt-BR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𝒓𝒆𝒄</m:t>
                        </m:r>
                        <m:r>
                          <a:rPr lang="pt-BR" altLang="pt-BR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altLang="pt-BR" sz="3000" b="1" dirty="0">
                    <a:solidFill>
                      <a:srgbClr val="002060"/>
                    </a:solidFill>
                  </a:rPr>
                  <a:t> </a:t>
                </a:r>
                <a:endParaRPr lang="pt-BR" sz="3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356" y="2019849"/>
                <a:ext cx="1458476" cy="598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9397356" y="5253205"/>
                <a:ext cx="1511888" cy="59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pt-BR" altLang="pt-BR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pt-BR" altLang="pt-BR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altLang="pt-BR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𝒄𝒆𝒅</m:t>
                          </m:r>
                          <m:r>
                            <a:rPr lang="pt-BR" altLang="pt-BR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356" y="5253205"/>
                <a:ext cx="1511888" cy="598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11749" y="1138230"/>
                <a:ext cx="4551691" cy="125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pt-BR" dirty="0"/>
                  <a:t>O gás retira  calor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𝑟𝑒𝑐</m:t>
                        </m:r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dirty="0"/>
                  <a:t>) parte interna (fonte fria) e  despeja calor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𝑐𝑒𝑑</m:t>
                        </m:r>
                        <m:r>
                          <a:rPr lang="pt-BR" altLang="pt-B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dirty="0"/>
                  <a:t>) na parte externa (fonte quente).</a:t>
                </a:r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9" y="1138230"/>
                <a:ext cx="4551691" cy="1253677"/>
              </a:xfrm>
              <a:prstGeom prst="rect">
                <a:avLst/>
              </a:prstGeom>
              <a:blipFill>
                <a:blip r:embed="rId5"/>
                <a:stretch>
                  <a:fillRect l="-803" t="-2439" r="-12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006" y="3020476"/>
            <a:ext cx="2148269" cy="289123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749024" y="4655142"/>
            <a:ext cx="7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ciclo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C7D74F8-D322-36C5-BE93-BACFD0105140}"/>
              </a:ext>
            </a:extLst>
          </p:cNvPr>
          <p:cNvSpPr txBox="1">
            <a:spLocks/>
          </p:cNvSpPr>
          <p:nvPr/>
        </p:nvSpPr>
        <p:spPr>
          <a:xfrm>
            <a:off x="183834" y="472958"/>
            <a:ext cx="2630804" cy="398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Máquina frigorífica</a:t>
            </a:r>
          </a:p>
        </p:txBody>
      </p:sp>
    </p:spTree>
    <p:extLst>
      <p:ext uri="{BB962C8B-B14F-4D97-AF65-F5344CB8AC3E}">
        <p14:creationId xmlns:p14="http://schemas.microsoft.com/office/powerpoint/2010/main" val="14073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6878</TotalTime>
  <Words>1629</Words>
  <Application>Microsoft Office PowerPoint</Application>
  <PresentationFormat>Widescreen</PresentationFormat>
  <Paragraphs>204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Caio Gomes</dc:creator>
  <cp:lastModifiedBy>Caio Correia Gomes</cp:lastModifiedBy>
  <cp:revision>731</cp:revision>
  <cp:lastPrinted>2024-04-23T14:10:18Z</cp:lastPrinted>
  <dcterms:created xsi:type="dcterms:W3CDTF">2015-04-28T04:22:54Z</dcterms:created>
  <dcterms:modified xsi:type="dcterms:W3CDTF">2024-04-23T14:10:28Z</dcterms:modified>
</cp:coreProperties>
</file>