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3" r:id="rId2"/>
    <p:sldId id="332" r:id="rId3"/>
    <p:sldId id="333" r:id="rId4"/>
    <p:sldId id="334" r:id="rId5"/>
    <p:sldId id="394" r:id="rId6"/>
    <p:sldId id="356" r:id="rId7"/>
    <p:sldId id="366" r:id="rId8"/>
    <p:sldId id="369" r:id="rId9"/>
    <p:sldId id="372" r:id="rId10"/>
    <p:sldId id="373" r:id="rId11"/>
    <p:sldId id="399" r:id="rId12"/>
    <p:sldId id="349" r:id="rId13"/>
    <p:sldId id="350" r:id="rId14"/>
    <p:sldId id="351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BEE6-FD94-44B0-853D-B2DC52F729E7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4156-1105-40A3-81B9-65ACF2E7D4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75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BEE6-FD94-44B0-853D-B2DC52F729E7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4156-1105-40A3-81B9-65ACF2E7D4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20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BEE6-FD94-44B0-853D-B2DC52F729E7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4156-1105-40A3-81B9-65ACF2E7D4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22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BEE6-FD94-44B0-853D-B2DC52F729E7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4156-1105-40A3-81B9-65ACF2E7D4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BEE6-FD94-44B0-853D-B2DC52F729E7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4156-1105-40A3-81B9-65ACF2E7D4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1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BEE6-FD94-44B0-853D-B2DC52F729E7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4156-1105-40A3-81B9-65ACF2E7D4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69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BEE6-FD94-44B0-853D-B2DC52F729E7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4156-1105-40A3-81B9-65ACF2E7D4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BEE6-FD94-44B0-853D-B2DC52F729E7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4156-1105-40A3-81B9-65ACF2E7D4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4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BEE6-FD94-44B0-853D-B2DC52F729E7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4156-1105-40A3-81B9-65ACF2E7D4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57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BEE6-FD94-44B0-853D-B2DC52F729E7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4156-1105-40A3-81B9-65ACF2E7D4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3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BEE6-FD94-44B0-853D-B2DC52F729E7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4156-1105-40A3-81B9-65ACF2E7D4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8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3BEE6-FD94-44B0-853D-B2DC52F729E7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84156-1105-40A3-81B9-65ACF2E7D4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66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0.png"/><Relationship Id="rId5" Type="http://schemas.openxmlformats.org/officeDocument/2006/relationships/image" Target="../media/image67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9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21.png"/><Relationship Id="rId10" Type="http://schemas.openxmlformats.org/officeDocument/2006/relationships/image" Target="../media/image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2.pn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602BB570-BC97-4854-89A9-BA9B5A9F5283}"/>
              </a:ext>
            </a:extLst>
          </p:cNvPr>
          <p:cNvSpPr/>
          <p:nvPr/>
        </p:nvSpPr>
        <p:spPr>
          <a:xfrm>
            <a:off x="691908" y="2396096"/>
            <a:ext cx="187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Interferência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91856" y="6047403"/>
            <a:ext cx="5813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Apresentação, orientação e tarefa: </a:t>
            </a:r>
            <a:r>
              <a:rPr lang="pt-BR" sz="2000" b="1" dirty="0">
                <a:latin typeface="+mn-lt"/>
              </a:rPr>
              <a:t>fisicasp.com.br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EC397FE-5E75-732A-C2CE-8D82BA4DC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480728DA-7134-3F40-636C-8823B93EFFD8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7ED33884-69CE-45E9-42A6-512790B1B2CC}"/>
              </a:ext>
            </a:extLst>
          </p:cNvPr>
          <p:cNvSpPr txBox="1"/>
          <p:nvPr/>
        </p:nvSpPr>
        <p:spPr>
          <a:xfrm>
            <a:off x="9335355" y="6062792"/>
            <a:ext cx="2726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+mn-lt"/>
              </a:rPr>
              <a:t>Prof. Caio Gomes</a:t>
            </a:r>
          </a:p>
        </p:txBody>
      </p:sp>
    </p:spTree>
    <p:extLst>
      <p:ext uri="{BB962C8B-B14F-4D97-AF65-F5344CB8AC3E}">
        <p14:creationId xmlns:p14="http://schemas.microsoft.com/office/powerpoint/2010/main" val="388923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812" y="840507"/>
            <a:ext cx="79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Padrão de interferência projetado na parede da sala da casa do prof. Caio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0F38D50-8C20-2FB8-7A92-5FFEC54D5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075C56E9-0328-4DD3-BDD9-B691CF8697A1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58F63D80-CADA-E442-ABEC-8697333BF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818" y="1831295"/>
            <a:ext cx="6543675" cy="3514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08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336C8DA-576C-FF56-65B6-D0C82EF85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88ACE1B-5DE0-D082-2637-9AAA72767B61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A00F3D95-5EF1-804E-9B68-5FAD27F8F790}"/>
              </a:ext>
            </a:extLst>
          </p:cNvPr>
          <p:cNvSpPr/>
          <p:nvPr/>
        </p:nvSpPr>
        <p:spPr>
          <a:xfrm>
            <a:off x="267713" y="363439"/>
            <a:ext cx="169171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5. Batimento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2B40E3E-818F-E8D2-1715-763A8EF57219}"/>
              </a:ext>
            </a:extLst>
          </p:cNvPr>
          <p:cNvSpPr txBox="1"/>
          <p:nvPr/>
        </p:nvSpPr>
        <p:spPr>
          <a:xfrm>
            <a:off x="323248" y="944110"/>
            <a:ext cx="112789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Fenômeno que ocorre quando duas ondas periódicas de frequências ligeiramente diferentes se superpõem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10E3B83-0F1B-9A05-6443-A4A93691A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2764" y="1853518"/>
            <a:ext cx="6362700" cy="2657475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985B580F-ADA2-93D0-4704-0F6E045F8F97}"/>
              </a:ext>
            </a:extLst>
          </p:cNvPr>
          <p:cNvCxnSpPr>
            <a:cxnSpLocks/>
          </p:cNvCxnSpPr>
          <p:nvPr/>
        </p:nvCxnSpPr>
        <p:spPr>
          <a:xfrm flipH="1">
            <a:off x="3004457" y="4136572"/>
            <a:ext cx="625528" cy="696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EC4DE55-87DE-9559-3FE9-DAF2588E88D3}"/>
              </a:ext>
            </a:extLst>
          </p:cNvPr>
          <p:cNvSpPr txBox="1"/>
          <p:nvPr/>
        </p:nvSpPr>
        <p:spPr>
          <a:xfrm>
            <a:off x="1959428" y="5021211"/>
            <a:ext cx="209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Ausência de som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EB20DC3B-0705-C01C-B5B0-4F42066D950F}"/>
                  </a:ext>
                </a:extLst>
              </p:cNvPr>
              <p:cNvSpPr txBox="1"/>
              <p:nvPr/>
            </p:nvSpPr>
            <p:spPr>
              <a:xfrm>
                <a:off x="2054926" y="3790569"/>
                <a:ext cx="200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EB20DC3B-0705-C01C-B5B0-4F42066D9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926" y="3790569"/>
                <a:ext cx="200889" cy="276999"/>
              </a:xfrm>
              <a:prstGeom prst="rect">
                <a:avLst/>
              </a:prstGeom>
              <a:blipFill>
                <a:blip r:embed="rId5"/>
                <a:stretch>
                  <a:fillRect l="-27273" r="-24242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ixaDeTexto 21">
            <a:extLst>
              <a:ext uri="{FF2B5EF4-FFF2-40B4-BE49-F238E27FC236}">
                <a16:creationId xmlns:a16="http://schemas.microsoft.com/office/drawing/2014/main" id="{100E4400-C482-5B75-1F20-6299444E7136}"/>
              </a:ext>
            </a:extLst>
          </p:cNvPr>
          <p:cNvSpPr txBox="1"/>
          <p:nvPr/>
        </p:nvSpPr>
        <p:spPr>
          <a:xfrm>
            <a:off x="1959428" y="1972433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1D7CB28-3581-F458-EE9E-1B83DE729D96}"/>
              </a:ext>
            </a:extLst>
          </p:cNvPr>
          <p:cNvSpPr txBox="1"/>
          <p:nvPr/>
        </p:nvSpPr>
        <p:spPr>
          <a:xfrm>
            <a:off x="1979838" y="2744595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0C48339-0B7F-3286-5C7F-935C355493B6}"/>
                  </a:ext>
                </a:extLst>
              </p:cNvPr>
              <p:cNvSpPr txBox="1"/>
              <p:nvPr/>
            </p:nvSpPr>
            <p:spPr>
              <a:xfrm>
                <a:off x="5036256" y="5625885"/>
                <a:ext cx="1678953" cy="40011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pt-BR" sz="2000" dirty="0"/>
                  <a:t> =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pt-BR" sz="20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pt-BR" sz="2000" dirty="0"/>
                  <a:t> | </a:t>
                </a: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0C48339-0B7F-3286-5C7F-935C35549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256" y="5625885"/>
                <a:ext cx="1678953" cy="400110"/>
              </a:xfrm>
              <a:prstGeom prst="rect">
                <a:avLst/>
              </a:prstGeom>
              <a:blipFill>
                <a:blip r:embed="rId6"/>
                <a:stretch>
                  <a:fillRect l="-1079" t="-7353" r="-6115" b="-2352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>
            <a:extLst>
              <a:ext uri="{FF2B5EF4-FFF2-40B4-BE49-F238E27FC236}">
                <a16:creationId xmlns:a16="http://schemas.microsoft.com/office/drawing/2014/main" id="{8FC304EA-89CE-EB2C-A106-46A87DE7BF60}"/>
              </a:ext>
            </a:extLst>
          </p:cNvPr>
          <p:cNvSpPr txBox="1"/>
          <p:nvPr/>
        </p:nvSpPr>
        <p:spPr>
          <a:xfrm>
            <a:off x="1979838" y="2358514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2E094F4-80C4-E9D8-B24E-D00ABA34A2E3}"/>
              </a:ext>
            </a:extLst>
          </p:cNvPr>
          <p:cNvSpPr txBox="1"/>
          <p:nvPr/>
        </p:nvSpPr>
        <p:spPr>
          <a:xfrm>
            <a:off x="1997404" y="3265031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79495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8673" y="330612"/>
            <a:ext cx="11634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Observando os gráficos I, II e III, esboce dois gráficos, o da amplitude resultante da interferência das ondas I e II e o da amplitude resultante da interferência das ondas I e III.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09" y="1457788"/>
            <a:ext cx="3601463" cy="19528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296" y="1472234"/>
            <a:ext cx="3560784" cy="194808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304" y="1426957"/>
            <a:ext cx="3701958" cy="199336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DECD86E-7917-449A-E664-3D29EBEBE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567" y="4245386"/>
            <a:ext cx="4300649" cy="228076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D4D3CC5-0186-0F5A-C7C9-1A17A0FC0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368" y="4245386"/>
            <a:ext cx="4300649" cy="228076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0C020336-7DF0-BFB8-936A-2128CE2DE0D7}"/>
              </a:ext>
            </a:extLst>
          </p:cNvPr>
          <p:cNvSpPr txBox="1"/>
          <p:nvPr/>
        </p:nvSpPr>
        <p:spPr>
          <a:xfrm>
            <a:off x="2716991" y="380047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 e II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A3EF51D-7814-DB1E-E94D-8D6FA2637471}"/>
              </a:ext>
            </a:extLst>
          </p:cNvPr>
          <p:cNvSpPr txBox="1"/>
          <p:nvPr/>
        </p:nvSpPr>
        <p:spPr>
          <a:xfrm>
            <a:off x="8446311" y="380047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 e III</a:t>
            </a:r>
          </a:p>
        </p:txBody>
      </p:sp>
    </p:spTree>
    <p:extLst>
      <p:ext uri="{BB962C8B-B14F-4D97-AF65-F5344CB8AC3E}">
        <p14:creationId xmlns:p14="http://schemas.microsoft.com/office/powerpoint/2010/main" val="24603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3B605BE-D649-406D-A15F-218800983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14939"/>
            <a:ext cx="4200525" cy="459105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04800" y="490061"/>
            <a:ext cx="1142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Observando os gráficos I, II e III, esboce dois gráficos, </a:t>
            </a:r>
            <a:r>
              <a:rPr lang="pt-BR" sz="1600" b="1" dirty="0">
                <a:solidFill>
                  <a:srgbClr val="FF0000"/>
                </a:solidFill>
              </a:rPr>
              <a:t>o da amplitude resultante da interferência das ondas I e II</a:t>
            </a:r>
            <a:r>
              <a:rPr lang="pt-BR" sz="1600" dirty="0"/>
              <a:t> e o da amplitude resultante da interferência das ondas I e III. </a:t>
            </a:r>
          </a:p>
        </p:txBody>
      </p:sp>
      <p:sp>
        <p:nvSpPr>
          <p:cNvPr id="5" name="Chave Direita 4"/>
          <p:cNvSpPr/>
          <p:nvPr/>
        </p:nvSpPr>
        <p:spPr>
          <a:xfrm>
            <a:off x="4654196" y="1928813"/>
            <a:ext cx="571500" cy="3886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542991" y="1718518"/>
            <a:ext cx="67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 + II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06EAE13-FC67-8CEE-5C3E-B259E8360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642" y="2731533"/>
            <a:ext cx="4300649" cy="22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4DCD9FA-089E-4636-AE1C-E3ED635AD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91139"/>
            <a:ext cx="4105275" cy="46767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4800" y="490061"/>
            <a:ext cx="1142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Observando os gráficos I, II e III, esboce dois gráficos, o da amplitude resultante da interferência das ondas I e II e o da amplitude </a:t>
            </a:r>
            <a:r>
              <a:rPr lang="pt-BR" sz="1600" b="1" dirty="0">
                <a:solidFill>
                  <a:srgbClr val="FF0000"/>
                </a:solidFill>
              </a:rPr>
              <a:t>resultante da interferência das ondas I e III</a:t>
            </a:r>
            <a:r>
              <a:rPr lang="pt-BR" sz="1600" dirty="0"/>
              <a:t>. </a:t>
            </a:r>
          </a:p>
        </p:txBody>
      </p:sp>
      <p:sp>
        <p:nvSpPr>
          <p:cNvPr id="4" name="Chave Direita 3"/>
          <p:cNvSpPr/>
          <p:nvPr/>
        </p:nvSpPr>
        <p:spPr>
          <a:xfrm>
            <a:off x="4673094" y="2016396"/>
            <a:ext cx="571500" cy="3886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345978" y="1831730"/>
            <a:ext cx="73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 + III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A25FBB0-4124-9C32-F98F-D13AF9F5F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642" y="2731533"/>
            <a:ext cx="4300649" cy="22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7253133" y="2599573"/>
                <a:ext cx="460457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dirty="0">
                    <a:ea typeface="YouYuan"/>
                    <a:cs typeface="Gisha" panose="020B0502040204020203" pitchFamily="34" charset="-79"/>
                  </a:rPr>
                  <a:t>Neste caso temos um interferência do tipo </a:t>
                </a:r>
                <a:r>
                  <a:rPr lang="pt-BR" b="1" dirty="0">
                    <a:ea typeface="YouYuan"/>
                    <a:cs typeface="Gisha" panose="020B0502040204020203" pitchFamily="34" charset="-79"/>
                  </a:rPr>
                  <a:t>construtiva</a:t>
                </a:r>
                <a:r>
                  <a:rPr lang="pt-BR" dirty="0">
                    <a:ea typeface="YouYuan"/>
                    <a:cs typeface="Gisha" panose="020B0502040204020203" pitchFamily="34" charset="-79"/>
                  </a:rPr>
                  <a:t>: </a:t>
                </a:r>
              </a:p>
              <a:p>
                <a:pPr algn="ctr"/>
                <a:r>
                  <a:rPr lang="pt-BR" dirty="0">
                    <a:ea typeface="YouYuan"/>
                    <a:cs typeface="Gisha" panose="020B0502040204020203" pitchFamily="34" charset="-79"/>
                  </a:rPr>
                  <a:t>a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>
                    <a:ea typeface="YouYuan"/>
                    <a:cs typeface="Gisha" panose="020B0502040204020203" pitchFamily="34" charset="-79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2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133" y="2599573"/>
                <a:ext cx="4604570" cy="923330"/>
              </a:xfrm>
              <a:prstGeom prst="rect">
                <a:avLst/>
              </a:prstGeom>
              <a:blipFill>
                <a:blip r:embed="rId2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/>
          <p:cNvSpPr/>
          <p:nvPr/>
        </p:nvSpPr>
        <p:spPr>
          <a:xfrm>
            <a:off x="7253133" y="1178269"/>
            <a:ext cx="460457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ea typeface="YouYuan"/>
                <a:cs typeface="Gisha" panose="020B0502040204020203" pitchFamily="34" charset="-79"/>
              </a:rPr>
              <a:t>Princípio da superposição: a perturbação resultante é a adição das perturbações causadas separadamente.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253133" y="3838385"/>
            <a:ext cx="4604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ea typeface="YouYuan"/>
                <a:cs typeface="Gisha" panose="020B0502040204020203" pitchFamily="34" charset="-79"/>
              </a:rPr>
              <a:t>Princípio da independência das propagações das ondas: após a superposição, as ondas voltam a se propagar como antes.</a:t>
            </a:r>
            <a:endParaRPr lang="pt-BR" dirty="0"/>
          </a:p>
        </p:txBody>
      </p:sp>
      <p:pic>
        <p:nvPicPr>
          <p:cNvPr id="1026" name="Picture 2" descr="Os Fundamentos da Física: Cursos do Blog - Termologia, Óptica e On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4" y="1178269"/>
            <a:ext cx="6536366" cy="486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85845" y="1569445"/>
                <a:ext cx="5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45" y="1569445"/>
                <a:ext cx="53072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85845" y="3211972"/>
                <a:ext cx="5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45" y="3211972"/>
                <a:ext cx="53072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88011" y="4938105"/>
                <a:ext cx="5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11" y="4938105"/>
                <a:ext cx="53072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>
            <a:extLst>
              <a:ext uri="{FF2B5EF4-FFF2-40B4-BE49-F238E27FC236}">
                <a16:creationId xmlns:a16="http://schemas.microsoft.com/office/drawing/2014/main" id="{60CFA5CA-4D80-6E36-34E5-BF9242CEBB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146FD674-2B51-9EB5-CD34-2EF10074F4D9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A6C12A42-4B20-CFE0-14AC-38FCD99AE542}"/>
              </a:ext>
            </a:extLst>
          </p:cNvPr>
          <p:cNvSpPr/>
          <p:nvPr/>
        </p:nvSpPr>
        <p:spPr>
          <a:xfrm>
            <a:off x="167699" y="363439"/>
            <a:ext cx="523297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1. Análise qualitativa: interferência de pulsos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F98B02C-51B4-EACF-F360-15F8445B8033}"/>
              </a:ext>
            </a:extLst>
          </p:cNvPr>
          <p:cNvSpPr/>
          <p:nvPr/>
        </p:nvSpPr>
        <p:spPr>
          <a:xfrm>
            <a:off x="350338" y="6262845"/>
            <a:ext cx="3846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https://www.geogebra.org/m/dJrTcxYd</a:t>
            </a:r>
          </a:p>
        </p:txBody>
      </p:sp>
    </p:spTree>
    <p:extLst>
      <p:ext uri="{BB962C8B-B14F-4D97-AF65-F5344CB8AC3E}">
        <p14:creationId xmlns:p14="http://schemas.microsoft.com/office/powerpoint/2010/main" val="375868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7207043" y="1276942"/>
                <a:ext cx="478155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dirty="0">
                    <a:ea typeface="YouYuan"/>
                    <a:cs typeface="Gisha" panose="020B0502040204020203" pitchFamily="34" charset="-79"/>
                  </a:rPr>
                  <a:t>Neste caso temos um interferência do tipo Parcialmente </a:t>
                </a:r>
                <a:r>
                  <a:rPr lang="pt-BR" b="1" dirty="0">
                    <a:ea typeface="YouYuan"/>
                    <a:cs typeface="Gisha" panose="020B0502040204020203" pitchFamily="34" charset="-79"/>
                  </a:rPr>
                  <a:t>destrutiva</a:t>
                </a:r>
                <a:r>
                  <a:rPr lang="pt-BR" dirty="0">
                    <a:ea typeface="YouYuan"/>
                    <a:cs typeface="Gisha" panose="020B0502040204020203" pitchFamily="34" charset="-79"/>
                  </a:rPr>
                  <a:t>: </a:t>
                </a:r>
              </a:p>
              <a:p>
                <a:pPr algn="ctr"/>
                <a:r>
                  <a:rPr lang="pt-BR" dirty="0">
                    <a:ea typeface="YouYuan"/>
                    <a:cs typeface="Gisha" panose="020B0502040204020203" pitchFamily="34" charset="-79"/>
                  </a:rPr>
                  <a:t>a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>
                    <a:ea typeface="YouYuan"/>
                    <a:cs typeface="Gisha" panose="020B0502040204020203" pitchFamily="34" charset="-79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2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043" y="1276942"/>
                <a:ext cx="4781550" cy="923330"/>
              </a:xfrm>
              <a:prstGeom prst="rect">
                <a:avLst/>
              </a:prstGeom>
              <a:blipFill>
                <a:blip r:embed="rId2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>
            <a:extLst>
              <a:ext uri="{FF2B5EF4-FFF2-40B4-BE49-F238E27FC236}">
                <a16:creationId xmlns:a16="http://schemas.microsoft.com/office/drawing/2014/main" id="{AC5601C3-1FF7-4371-8B1E-04DE95BEEB73}"/>
              </a:ext>
            </a:extLst>
          </p:cNvPr>
          <p:cNvSpPr/>
          <p:nvPr/>
        </p:nvSpPr>
        <p:spPr>
          <a:xfrm>
            <a:off x="7207043" y="2616947"/>
            <a:ext cx="4781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ea typeface="YouYuan"/>
                <a:cs typeface="Gisha" panose="020B0502040204020203" pitchFamily="34" charset="-79"/>
              </a:rPr>
              <a:t>Princípio da independência das propagações das ondas: após a superposição, as ondas voltam a se propagar como antes.</a:t>
            </a:r>
            <a:endParaRPr lang="pt-BR" dirty="0"/>
          </a:p>
        </p:txBody>
      </p:sp>
      <p:pic>
        <p:nvPicPr>
          <p:cNvPr id="2050" name="Picture 2" descr="http://3.bp.blogspot.com/-RIENs80vo40/TtUSJvo3OVI/AAAAAAAAbZ4/VvVgtrlo3og/s1600/feno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1" y="1357444"/>
            <a:ext cx="6614671" cy="49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41601" y="1746425"/>
                <a:ext cx="5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01" y="1746425"/>
                <a:ext cx="53072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41601" y="3447944"/>
                <a:ext cx="5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01" y="3447944"/>
                <a:ext cx="53072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43767" y="5174077"/>
                <a:ext cx="5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67" y="5174077"/>
                <a:ext cx="53072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>
            <a:extLst>
              <a:ext uri="{FF2B5EF4-FFF2-40B4-BE49-F238E27FC236}">
                <a16:creationId xmlns:a16="http://schemas.microsoft.com/office/drawing/2014/main" id="{70F004C7-2585-DB8A-03CB-BB60BC1893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FB39D41-9A40-5844-6B19-E79EB76F6843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9D4E4A98-D2D4-0B60-2C0C-4C6724B3603D}"/>
              </a:ext>
            </a:extLst>
          </p:cNvPr>
          <p:cNvSpPr/>
          <p:nvPr/>
        </p:nvSpPr>
        <p:spPr>
          <a:xfrm>
            <a:off x="167699" y="363439"/>
            <a:ext cx="523297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1. Análise qualitativa: interferência de pulsos</a:t>
            </a:r>
          </a:p>
        </p:txBody>
      </p:sp>
    </p:spTree>
    <p:extLst>
      <p:ext uri="{BB962C8B-B14F-4D97-AF65-F5344CB8AC3E}">
        <p14:creationId xmlns:p14="http://schemas.microsoft.com/office/powerpoint/2010/main" val="6930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7162799" y="1245269"/>
                <a:ext cx="478155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dirty="0">
                    <a:ea typeface="YouYuan"/>
                    <a:cs typeface="Gisha" panose="020B0502040204020203" pitchFamily="34" charset="-79"/>
                  </a:rPr>
                  <a:t>Neste caso temos um interferência do tipo totalmente </a:t>
                </a:r>
                <a:r>
                  <a:rPr lang="pt-BR" b="1" dirty="0">
                    <a:ea typeface="YouYuan"/>
                    <a:cs typeface="Gisha" panose="020B0502040204020203" pitchFamily="34" charset="-79"/>
                  </a:rPr>
                  <a:t>destrutiva</a:t>
                </a:r>
                <a:r>
                  <a:rPr lang="pt-BR" dirty="0">
                    <a:ea typeface="YouYuan"/>
                    <a:cs typeface="Gisha" panose="020B0502040204020203" pitchFamily="34" charset="-79"/>
                  </a:rPr>
                  <a:t>: </a:t>
                </a:r>
              </a:p>
              <a:p>
                <a:pPr algn="ctr"/>
                <a:r>
                  <a:rPr lang="pt-BR" dirty="0">
                    <a:ea typeface="YouYuan"/>
                    <a:cs typeface="Gisha" panose="020B0502040204020203" pitchFamily="34" charset="-79"/>
                  </a:rPr>
                  <a:t>a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>
                    <a:ea typeface="YouYuan"/>
                    <a:cs typeface="Gisha" panose="020B0502040204020203" pitchFamily="34" charset="-79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2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799" y="1245269"/>
                <a:ext cx="4781550" cy="923330"/>
              </a:xfrm>
              <a:prstGeom prst="rect">
                <a:avLst/>
              </a:prstGeom>
              <a:blipFill>
                <a:blip r:embed="rId2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1247776"/>
            <a:ext cx="6619874" cy="5010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5EBCC1E-D128-44AE-9668-8468F6CD7E1C}"/>
              </a:ext>
            </a:extLst>
          </p:cNvPr>
          <p:cNvSpPr/>
          <p:nvPr/>
        </p:nvSpPr>
        <p:spPr>
          <a:xfrm>
            <a:off x="7062786" y="2879198"/>
            <a:ext cx="4781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ea typeface="YouYuan"/>
                <a:cs typeface="Gisha" panose="020B0502040204020203" pitchFamily="34" charset="-79"/>
              </a:rPr>
              <a:t>Princípio da independência das propagações das ondas: após a superposição, as ondas voltam a se propagar como antes.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97357" y="1731677"/>
                <a:ext cx="5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" y="1731677"/>
                <a:ext cx="53072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97357" y="3433196"/>
                <a:ext cx="5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" y="3433196"/>
                <a:ext cx="53072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99523" y="5174077"/>
                <a:ext cx="53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3" y="5174077"/>
                <a:ext cx="53072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>
            <a:extLst>
              <a:ext uri="{FF2B5EF4-FFF2-40B4-BE49-F238E27FC236}">
                <a16:creationId xmlns:a16="http://schemas.microsoft.com/office/drawing/2014/main" id="{A61803D5-4117-22F1-C1A3-C03C8D1F8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99D9346-B1DD-5143-C1DC-3B565E870C00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1D8C16F5-8104-F241-FBC6-2C2F6CF9F5FC}"/>
              </a:ext>
            </a:extLst>
          </p:cNvPr>
          <p:cNvSpPr/>
          <p:nvPr/>
        </p:nvSpPr>
        <p:spPr>
          <a:xfrm>
            <a:off x="167699" y="363439"/>
            <a:ext cx="523297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1. Análise qualitativa: interferência de pulsos</a:t>
            </a:r>
          </a:p>
        </p:txBody>
      </p:sp>
    </p:spTree>
    <p:extLst>
      <p:ext uri="{BB962C8B-B14F-4D97-AF65-F5344CB8AC3E}">
        <p14:creationId xmlns:p14="http://schemas.microsoft.com/office/powerpoint/2010/main" val="361469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61803D5-4117-22F1-C1A3-C03C8D1F8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99D9346-B1DD-5143-C1DC-3B565E870C00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D9598519-E3B7-F996-5D15-25695E255F10}"/>
              </a:ext>
            </a:extLst>
          </p:cNvPr>
          <p:cNvSpPr/>
          <p:nvPr/>
        </p:nvSpPr>
        <p:spPr>
          <a:xfrm>
            <a:off x="167698" y="363439"/>
            <a:ext cx="524726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Fone de ouvido com tecnologia </a:t>
            </a:r>
            <a:r>
              <a:rPr lang="pt-BR" sz="2000" b="1" i="1" dirty="0" err="1">
                <a:solidFill>
                  <a:srgbClr val="002060"/>
                </a:solidFill>
              </a:rPr>
              <a:t>noise</a:t>
            </a:r>
            <a:r>
              <a:rPr lang="pt-BR" sz="2000" b="1" i="1" dirty="0">
                <a:solidFill>
                  <a:srgbClr val="002060"/>
                </a:solidFill>
              </a:rPr>
              <a:t> </a:t>
            </a:r>
            <a:r>
              <a:rPr lang="pt-BR" sz="2000" b="1" i="1" dirty="0" err="1">
                <a:solidFill>
                  <a:srgbClr val="002060"/>
                </a:solidFill>
              </a:rPr>
              <a:t>cancelling</a:t>
            </a:r>
            <a:endParaRPr lang="pt-BR" sz="2000" b="1" i="1" dirty="0">
              <a:solidFill>
                <a:srgbClr val="00206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16076F0-635F-ABA9-B103-57FD6EFFB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54" y="1026040"/>
            <a:ext cx="7828292" cy="56294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8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996899" y="4975443"/>
                <a:ext cx="5296895" cy="1446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2000" dirty="0">
                    <a:ea typeface="YouYuan"/>
                    <a:cs typeface="Gisha" panose="020B0502040204020203" pitchFamily="34" charset="-79"/>
                  </a:rPr>
                  <a:t>A diferença de caminhos percorridos pelas  ondas é descrita pela expressão</a:t>
                </a:r>
                <a:endParaRPr lang="pt-BR" sz="2000" dirty="0">
                  <a:effectLst/>
                  <a:ea typeface="YouYuan"/>
                  <a:cs typeface="Gisha" panose="020B0502040204020203" pitchFamily="34" charset="-79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2000" dirty="0" err="1">
                    <a:effectLst/>
                    <a:ea typeface="YouYuan"/>
                    <a:cs typeface="Gisha" panose="020B0502040204020203" pitchFamily="34" charset="-79"/>
                  </a:rPr>
                  <a:t>Δd</a:t>
                </a:r>
                <a:r>
                  <a:rPr lang="pt-BR" sz="2000" dirty="0">
                    <a:effectLst/>
                    <a:ea typeface="YouYuan"/>
                    <a:cs typeface="Gisha" panose="020B0502040204020203" pitchFamily="34" charset="-79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𝑑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>
                    <a:effectLst/>
                    <a:ea typeface="YouYuan"/>
                    <a:cs typeface="Gisha" panose="020B0502040204020203" pitchFamily="34" charset="-79"/>
                  </a:rPr>
                  <a:t>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 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𝑑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>
                    <a:effectLst/>
                    <a:ea typeface="YouYuan"/>
                    <a:cs typeface="Gisha" panose="020B0502040204020203" pitchFamily="34" charset="-79"/>
                  </a:rPr>
                  <a:t> = n.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effectLst/>
                            <a:latin typeface="Cambria Math" panose="02040503050406030204" pitchFamily="18" charset="0"/>
                            <a:ea typeface="YouYuan"/>
                            <a:cs typeface="Gisha" panose="020B0502040204020203" pitchFamily="34" charset="-79"/>
                          </a:rPr>
                        </m:ctrlPr>
                      </m:fPr>
                      <m:num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YouYuan"/>
                            <a:cs typeface="Gisha" panose="020B0502040204020203" pitchFamily="34" charset="-79"/>
                          </a:rPr>
                          <m:t>𝜆</m:t>
                        </m:r>
                      </m:num>
                      <m:den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YouYuan"/>
                            <a:cs typeface="Gisha" panose="020B0502040204020203" pitchFamily="34" charset="-79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000" dirty="0">
                    <a:effectLst/>
                    <a:ea typeface="YouYuan"/>
                    <a:cs typeface="Gisha" panose="020B0502040204020203" pitchFamily="34" charset="-79"/>
                  </a:rPr>
                  <a:t> </a:t>
                </a: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99" y="4975443"/>
                <a:ext cx="5296895" cy="1446678"/>
              </a:xfrm>
              <a:prstGeom prst="rect">
                <a:avLst/>
              </a:prstGeom>
              <a:blipFill>
                <a:blip r:embed="rId2"/>
                <a:stretch>
                  <a:fillRect t="-422" b="-12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94" y="1132836"/>
            <a:ext cx="5992466" cy="356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537684" y="1713881"/>
                <a:ext cx="663002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000" i="1" smtClean="0">
                              <a:latin typeface="Cambria Math" panose="02040503050406030204" pitchFamily="18" charset="0"/>
                              <a:cs typeface="Gisha" panose="020B0502040204020203" pitchFamily="34" charset="-79"/>
                            </a:rPr>
                          </m:ctrlPr>
                        </m:sSubPr>
                        <m:e>
                          <m:r>
                            <a:rPr lang="pt-BR" sz="3000" b="0" i="1" smtClean="0">
                              <a:latin typeface="Cambria Math" panose="02040503050406030204" pitchFamily="18" charset="0"/>
                              <a:cs typeface="Gisha" panose="020B0502040204020203" pitchFamily="34" charset="-79"/>
                            </a:rPr>
                            <m:t>𝑑</m:t>
                          </m:r>
                        </m:e>
                        <m:sub>
                          <m:r>
                            <a:rPr lang="pt-BR" sz="3000" i="1">
                              <a:latin typeface="Cambria Math" panose="02040503050406030204" pitchFamily="18" charset="0"/>
                              <a:cs typeface="Gisha" panose="020B0502040204020203" pitchFamily="34" charset="-79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684" y="1713881"/>
                <a:ext cx="663002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978942" y="1938100"/>
                <a:ext cx="67191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000" i="1" smtClean="0">
                              <a:latin typeface="Cambria Math" panose="02040503050406030204" pitchFamily="18" charset="0"/>
                              <a:cs typeface="Gisha" panose="020B0502040204020203" pitchFamily="34" charset="-79"/>
                            </a:rPr>
                          </m:ctrlPr>
                        </m:sSubPr>
                        <m:e>
                          <m:r>
                            <a:rPr lang="pt-BR" sz="3000" b="0" i="1" smtClean="0">
                              <a:latin typeface="Cambria Math" panose="02040503050406030204" pitchFamily="18" charset="0"/>
                              <a:cs typeface="Gisha" panose="020B0502040204020203" pitchFamily="34" charset="-79"/>
                            </a:rPr>
                            <m:t>𝑑</m:t>
                          </m:r>
                        </m:e>
                        <m:sub>
                          <m:r>
                            <a:rPr lang="pt-BR" sz="3000" b="0" i="1" smtClean="0">
                              <a:latin typeface="Cambria Math" panose="02040503050406030204" pitchFamily="18" charset="0"/>
                              <a:cs typeface="Gisha" panose="020B0502040204020203" pitchFamily="34" charset="-79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942" y="1938100"/>
                <a:ext cx="67191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571763" y="3164124"/>
                <a:ext cx="633763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000" i="1" smtClean="0">
                              <a:latin typeface="Cambria Math" panose="02040503050406030204" pitchFamily="18" charset="0"/>
                              <a:cs typeface="Gisha" panose="020B0502040204020203" pitchFamily="34" charset="-79"/>
                            </a:rPr>
                          </m:ctrlPr>
                        </m:sSubPr>
                        <m:e>
                          <m:r>
                            <a:rPr lang="pt-BR" sz="3000" b="0" i="1" smtClean="0">
                              <a:latin typeface="Cambria Math" panose="02040503050406030204" pitchFamily="18" charset="0"/>
                              <a:cs typeface="Gisha" panose="020B0502040204020203" pitchFamily="34" charset="-79"/>
                            </a:rPr>
                            <m:t>𝐹</m:t>
                          </m:r>
                        </m:e>
                        <m:sub>
                          <m:r>
                            <a:rPr lang="pt-BR" sz="3000" i="1">
                              <a:latin typeface="Cambria Math" panose="02040503050406030204" pitchFamily="18" charset="0"/>
                              <a:cs typeface="Gisha" panose="020B0502040204020203" pitchFamily="34" charset="-79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763" y="3164124"/>
                <a:ext cx="63376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4746665" y="3574807"/>
                <a:ext cx="64267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000" i="1" smtClean="0">
                              <a:latin typeface="Cambria Math" panose="02040503050406030204" pitchFamily="18" charset="0"/>
                              <a:cs typeface="Gisha" panose="020B0502040204020203" pitchFamily="34" charset="-79"/>
                            </a:rPr>
                          </m:ctrlPr>
                        </m:sSubPr>
                        <m:e>
                          <m:r>
                            <a:rPr lang="pt-BR" sz="3000" b="0" i="1" smtClean="0">
                              <a:latin typeface="Cambria Math" panose="02040503050406030204" pitchFamily="18" charset="0"/>
                              <a:cs typeface="Gisha" panose="020B0502040204020203" pitchFamily="34" charset="-79"/>
                            </a:rPr>
                            <m:t>𝐹</m:t>
                          </m:r>
                        </m:e>
                        <m:sub>
                          <m:r>
                            <a:rPr lang="pt-BR" sz="3000" b="0" i="1" smtClean="0">
                              <a:latin typeface="Cambria Math" panose="02040503050406030204" pitchFamily="18" charset="0"/>
                              <a:cs typeface="Gisha" panose="020B0502040204020203" pitchFamily="34" charset="-79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0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665" y="3574807"/>
                <a:ext cx="642675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7653980" y="1132836"/>
            <a:ext cx="392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ea typeface="YouYuan"/>
                <a:cs typeface="Gisha" panose="020B0502040204020203" pitchFamily="34" charset="-79"/>
              </a:rPr>
              <a:t>Fontes em concordância de fase</a:t>
            </a:r>
            <a:endParaRPr lang="pt-BR" sz="2000" b="1" dirty="0"/>
          </a:p>
        </p:txBody>
      </p:sp>
      <p:sp>
        <p:nvSpPr>
          <p:cNvPr id="13" name="Retângulo 12"/>
          <p:cNvSpPr/>
          <p:nvPr/>
        </p:nvSpPr>
        <p:spPr>
          <a:xfrm>
            <a:off x="7705138" y="3372351"/>
            <a:ext cx="3458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ea typeface="YouYuan"/>
                <a:cs typeface="Gisha" panose="020B0502040204020203" pitchFamily="34" charset="-79"/>
              </a:rPr>
              <a:t>Fontes em oposição de fase</a:t>
            </a:r>
            <a:endParaRPr lang="pt-B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8234635" y="1532946"/>
                <a:ext cx="2035430" cy="593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2000" dirty="0">
                    <a:ea typeface="YouYuan"/>
                    <a:cs typeface="Gisha" panose="020B0502040204020203" pitchFamily="34" charset="-79"/>
                  </a:rPr>
                  <a:t>Δd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𝑑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>
                    <a:ea typeface="YouYuan"/>
                    <a:cs typeface="Gisha" panose="020B0502040204020203" pitchFamily="34" charset="-79"/>
                  </a:rPr>
                  <a:t>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 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𝑑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>
                    <a:ea typeface="YouYuan"/>
                    <a:cs typeface="Gisha" panose="020B0502040204020203" pitchFamily="34" charset="-79"/>
                  </a:rPr>
                  <a:t>= n.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  <a:ea typeface="YouYuan"/>
                            <a:cs typeface="Gisha" panose="020B0502040204020203" pitchFamily="34" charset="-79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YouYuan"/>
                            <a:cs typeface="Gisha" panose="020B0502040204020203" pitchFamily="34" charset="-79"/>
                          </a:rPr>
                          <m:t>𝜆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YouYuan"/>
                            <a:cs typeface="Gisha" panose="020B0502040204020203" pitchFamily="34" charset="-79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000" dirty="0">
                    <a:ea typeface="YouYuan"/>
                    <a:cs typeface="Gisha" panose="020B0502040204020203" pitchFamily="34" charset="-79"/>
                  </a:rPr>
                  <a:t> </a:t>
                </a: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635" y="1532946"/>
                <a:ext cx="2035430" cy="593689"/>
              </a:xfrm>
              <a:prstGeom prst="rect">
                <a:avLst/>
              </a:prstGeom>
              <a:blipFill>
                <a:blip r:embed="rId8"/>
                <a:stretch>
                  <a:fillRect l="-2994" b="-61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8041217" y="2138453"/>
            <a:ext cx="3395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ea typeface="YouYuan"/>
                <a:cs typeface="Gisha" panose="020B0502040204020203" pitchFamily="34" charset="-79"/>
              </a:rPr>
              <a:t>Int. construtiva: n = 0, 2, 4, 6 ...</a:t>
            </a:r>
            <a:endParaRPr lang="pt-BR" sz="2000" dirty="0"/>
          </a:p>
        </p:txBody>
      </p:sp>
      <p:sp>
        <p:nvSpPr>
          <p:cNvPr id="16" name="Retângulo 15"/>
          <p:cNvSpPr/>
          <p:nvPr/>
        </p:nvSpPr>
        <p:spPr>
          <a:xfrm>
            <a:off x="8041217" y="2594715"/>
            <a:ext cx="3282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ea typeface="YouYuan"/>
                <a:cs typeface="Gisha" panose="020B0502040204020203" pitchFamily="34" charset="-79"/>
              </a:rPr>
              <a:t>Int. destrutiva: n = 1, 3, 5, 7 ...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8234634" y="3780801"/>
                <a:ext cx="2035430" cy="593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2000" dirty="0">
                    <a:ea typeface="YouYuan"/>
                    <a:cs typeface="Gisha" panose="020B0502040204020203" pitchFamily="34" charset="-79"/>
                  </a:rPr>
                  <a:t>Δd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𝑑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>
                    <a:ea typeface="YouYuan"/>
                    <a:cs typeface="Gisha" panose="020B0502040204020203" pitchFamily="34" charset="-79"/>
                  </a:rPr>
                  <a:t>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 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𝑑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>
                    <a:ea typeface="YouYuan"/>
                    <a:cs typeface="Gisha" panose="020B0502040204020203" pitchFamily="34" charset="-79"/>
                  </a:rPr>
                  <a:t>= n.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  <a:ea typeface="YouYuan"/>
                            <a:cs typeface="Gisha" panose="020B0502040204020203" pitchFamily="34" charset="-79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YouYuan"/>
                            <a:cs typeface="Gisha" panose="020B0502040204020203" pitchFamily="34" charset="-79"/>
                          </a:rPr>
                          <m:t>𝜆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YouYuan"/>
                            <a:cs typeface="Gisha" panose="020B0502040204020203" pitchFamily="34" charset="-79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000" dirty="0">
                    <a:ea typeface="YouYuan"/>
                    <a:cs typeface="Gisha" panose="020B0502040204020203" pitchFamily="34" charset="-79"/>
                  </a:rPr>
                  <a:t> </a:t>
                </a: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634" y="3780801"/>
                <a:ext cx="2035430" cy="593689"/>
              </a:xfrm>
              <a:prstGeom prst="rect">
                <a:avLst/>
              </a:prstGeom>
              <a:blipFill>
                <a:blip r:embed="rId9"/>
                <a:stretch>
                  <a:fillRect l="-2994" b="-61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7983509" y="4445665"/>
            <a:ext cx="3282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ea typeface="YouYuan"/>
                <a:cs typeface="Gisha" panose="020B0502040204020203" pitchFamily="34" charset="-79"/>
              </a:rPr>
              <a:t>Int. destrutiva: n = 0, 2, 4, 6 ...</a:t>
            </a:r>
            <a:endParaRPr lang="pt-BR" sz="2000" dirty="0"/>
          </a:p>
        </p:txBody>
      </p:sp>
      <p:sp>
        <p:nvSpPr>
          <p:cNvPr id="19" name="Retângulo 18"/>
          <p:cNvSpPr/>
          <p:nvPr/>
        </p:nvSpPr>
        <p:spPr>
          <a:xfrm>
            <a:off x="7983509" y="4857683"/>
            <a:ext cx="3453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ea typeface="YouYuan"/>
                <a:cs typeface="Gisha" panose="020B0502040204020203" pitchFamily="34" charset="-79"/>
              </a:rPr>
              <a:t>Int. construtiva : n = 1, 3, 5, 7 ...</a:t>
            </a:r>
            <a:endParaRPr lang="pt-BR" sz="2000" dirty="0"/>
          </a:p>
        </p:txBody>
      </p:sp>
      <p:cxnSp>
        <p:nvCxnSpPr>
          <p:cNvPr id="3" name="Conector de Seta Reta 2"/>
          <p:cNvCxnSpPr/>
          <p:nvPr/>
        </p:nvCxnSpPr>
        <p:spPr>
          <a:xfrm flipV="1">
            <a:off x="2042539" y="1563271"/>
            <a:ext cx="2097806" cy="1463579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 flipV="1">
            <a:off x="4678231" y="1563271"/>
            <a:ext cx="434610" cy="1994004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A53713A3-9981-1F09-65A1-C13A74630E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AEE1FD7-7A0F-9683-2709-C39AFF7C3D99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84C430-BA3A-C819-7AC8-AC6807F98EFB}"/>
              </a:ext>
            </a:extLst>
          </p:cNvPr>
          <p:cNvSpPr/>
          <p:nvPr/>
        </p:nvSpPr>
        <p:spPr>
          <a:xfrm>
            <a:off x="167698" y="363439"/>
            <a:ext cx="522164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2. Análise quantitativa: interferência de ondas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52BBB4E-F8F9-48E9-8DE4-2412867ED381}"/>
              </a:ext>
            </a:extLst>
          </p:cNvPr>
          <p:cNvSpPr txBox="1"/>
          <p:nvPr/>
        </p:nvSpPr>
        <p:spPr>
          <a:xfrm>
            <a:off x="8234634" y="6296615"/>
            <a:ext cx="36767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https://www.geogebra.org/m/feur8emt</a:t>
            </a:r>
          </a:p>
        </p:txBody>
      </p:sp>
    </p:spTree>
    <p:extLst>
      <p:ext uri="{BB962C8B-B14F-4D97-AF65-F5344CB8AC3E}">
        <p14:creationId xmlns:p14="http://schemas.microsoft.com/office/powerpoint/2010/main" val="7795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05215" y="1115257"/>
            <a:ext cx="5925786" cy="56035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1533767" y="2372607"/>
            <a:ext cx="3197925" cy="3057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842475" y="1774609"/>
            <a:ext cx="4665072" cy="425148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3050320" y="3775662"/>
            <a:ext cx="249382" cy="2493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897895" y="4081369"/>
                <a:ext cx="59574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895" y="4081369"/>
                <a:ext cx="59574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lipse 17"/>
          <p:cNvSpPr/>
          <p:nvPr/>
        </p:nvSpPr>
        <p:spPr>
          <a:xfrm>
            <a:off x="2856381" y="1115257"/>
            <a:ext cx="5925786" cy="56035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4184933" y="2372607"/>
            <a:ext cx="3197925" cy="30577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3493641" y="1774609"/>
            <a:ext cx="4665072" cy="4251489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5701486" y="3775662"/>
            <a:ext cx="249382" cy="24938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8815597" y="6242842"/>
            <a:ext cx="180109" cy="1681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8817774" y="5843983"/>
            <a:ext cx="180109" cy="1681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3735725" y="1781983"/>
            <a:ext cx="180109" cy="1681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3900939" y="2537854"/>
            <a:ext cx="180109" cy="1681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4413261" y="2077042"/>
            <a:ext cx="180109" cy="1681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4383515" y="2974236"/>
            <a:ext cx="180109" cy="1681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4383514" y="4675217"/>
            <a:ext cx="180109" cy="1681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4390887" y="5572559"/>
            <a:ext cx="180109" cy="1681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/>
          <p:cNvSpPr/>
          <p:nvPr/>
        </p:nvSpPr>
        <p:spPr>
          <a:xfrm>
            <a:off x="4413261" y="6328531"/>
            <a:ext cx="180109" cy="1681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>
            <a:off x="3237357" y="5333348"/>
            <a:ext cx="180109" cy="1681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3258136" y="2325764"/>
            <a:ext cx="180109" cy="1681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4413261" y="1321070"/>
            <a:ext cx="180109" cy="1681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4914794" y="2522150"/>
            <a:ext cx="180109" cy="1681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5095847" y="1781983"/>
            <a:ext cx="180109" cy="1681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3876030" y="5120995"/>
            <a:ext cx="180109" cy="1681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/>
          <p:cNvSpPr/>
          <p:nvPr/>
        </p:nvSpPr>
        <p:spPr>
          <a:xfrm>
            <a:off x="4889885" y="5120995"/>
            <a:ext cx="180109" cy="1681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/>
          <p:cNvSpPr/>
          <p:nvPr/>
        </p:nvSpPr>
        <p:spPr>
          <a:xfrm>
            <a:off x="3695921" y="5865363"/>
            <a:ext cx="180109" cy="1681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5134740" y="5861036"/>
            <a:ext cx="180109" cy="1681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/>
          <p:cNvSpPr/>
          <p:nvPr/>
        </p:nvSpPr>
        <p:spPr>
          <a:xfrm>
            <a:off x="5583722" y="5347824"/>
            <a:ext cx="180109" cy="1681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5572041" y="2325763"/>
            <a:ext cx="180109" cy="1681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9055959" y="6108739"/>
            <a:ext cx="3224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Interferência construtiva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9053765" y="5696171"/>
            <a:ext cx="3224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Interferência destrutiva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8721246" y="5299729"/>
            <a:ext cx="1313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F: Fontes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7272697" y="5775672"/>
            <a:ext cx="830484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2200" dirty="0"/>
              <a:t>Crista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7824166" y="4066064"/>
            <a:ext cx="669094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2200" dirty="0"/>
              <a:t>Vale</a:t>
            </a:r>
          </a:p>
        </p:txBody>
      </p:sp>
      <p:cxnSp>
        <p:nvCxnSpPr>
          <p:cNvPr id="54" name="Conector de Seta Reta 53"/>
          <p:cNvCxnSpPr>
            <a:stCxn id="4" idx="2"/>
            <a:endCxn id="5" idx="2"/>
          </p:cNvCxnSpPr>
          <p:nvPr/>
        </p:nvCxnSpPr>
        <p:spPr>
          <a:xfrm flipV="1">
            <a:off x="205215" y="3901481"/>
            <a:ext cx="1328552" cy="15561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697026" y="3333278"/>
            <a:ext cx="30035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3000" dirty="0"/>
              <a:t>λ</a:t>
            </a:r>
            <a:endParaRPr lang="pt-BR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5521401" y="4107472"/>
                <a:ext cx="59574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401" y="4107472"/>
                <a:ext cx="595746" cy="430887"/>
              </a:xfrm>
              <a:prstGeom prst="rect">
                <a:avLst/>
              </a:prstGeom>
              <a:blipFill>
                <a:blip r:embed="rId3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51097A78-7804-EECA-0875-5AC3C83FA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A510B52-6C4C-2193-ADDE-558A8F7FF390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F3BC6E6F-AAB4-506A-FFBB-EBE5FE8DD248}"/>
              </a:ext>
            </a:extLst>
          </p:cNvPr>
          <p:cNvSpPr/>
          <p:nvPr/>
        </p:nvSpPr>
        <p:spPr>
          <a:xfrm>
            <a:off x="267713" y="363439"/>
            <a:ext cx="411580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3. Interferência em duas dimensões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5BF0D56-3583-3560-CA4D-9B02F8DF0EA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478" y="110829"/>
            <a:ext cx="3741733" cy="2863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5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Original Double Slit Experiment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9" y="1880327"/>
            <a:ext cx="7085395" cy="354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690" y="3889094"/>
            <a:ext cx="3888935" cy="2596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Elipse 2"/>
          <p:cNvSpPr/>
          <p:nvPr/>
        </p:nvSpPr>
        <p:spPr>
          <a:xfrm>
            <a:off x="5469324" y="4417789"/>
            <a:ext cx="569764" cy="5204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511495" y="4461175"/>
                <a:ext cx="465221" cy="4336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</m:sub>
                      </m:sSub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495" y="4461175"/>
                <a:ext cx="465221" cy="433685"/>
              </a:xfrm>
              <a:prstGeom prst="rect">
                <a:avLst/>
              </a:prstGeom>
              <a:blipFill>
                <a:blip r:embed="rId4"/>
                <a:stretch>
                  <a:fillRect l="-3947" b="-126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794445" y="3672252"/>
                <a:ext cx="489285" cy="4336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445" y="3672252"/>
                <a:ext cx="489285" cy="433685"/>
              </a:xfrm>
              <a:prstGeom prst="rect">
                <a:avLst/>
              </a:prstGeom>
              <a:blipFill>
                <a:blip r:embed="rId5"/>
                <a:stretch>
                  <a:fillRect l="-3750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Top 30 Double Slit GIFs | Find the best GIF on Gfycat">
            <a:extLst>
              <a:ext uri="{FF2B5EF4-FFF2-40B4-BE49-F238E27FC236}">
                <a16:creationId xmlns:a16="http://schemas.microsoft.com/office/drawing/2014/main" id="{C74A99E7-070A-F06A-CBAD-8BA408BB4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91" y="884486"/>
            <a:ext cx="3888935" cy="2558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336C8DA-576C-FF56-65B6-D0C82EF85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88ACE1B-5DE0-D082-2637-9AAA72767B61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02D289E1-A430-B89B-AB37-569DE1B5A1C9}"/>
              </a:ext>
            </a:extLst>
          </p:cNvPr>
          <p:cNvSpPr/>
          <p:nvPr/>
        </p:nvSpPr>
        <p:spPr>
          <a:xfrm>
            <a:off x="267713" y="363439"/>
            <a:ext cx="411580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3. Interferência em duas dimensões</a:t>
            </a:r>
          </a:p>
        </p:txBody>
      </p:sp>
    </p:spTree>
    <p:extLst>
      <p:ext uri="{BB962C8B-B14F-4D97-AF65-F5344CB8AC3E}">
        <p14:creationId xmlns:p14="http://schemas.microsoft.com/office/powerpoint/2010/main" val="1336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14163E49-5BD7-0B8C-E806-21595F4E0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2099" y="472561"/>
            <a:ext cx="5667375" cy="5895975"/>
          </a:xfrm>
          <a:prstGeom prst="rect">
            <a:avLst/>
          </a:prstGeom>
        </p:spPr>
      </p:pic>
      <p:pic>
        <p:nvPicPr>
          <p:cNvPr id="1028" name="Picture 4" descr="1.2. Dualidad onda-partícula – TRIPLENLAC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11" y="4713935"/>
            <a:ext cx="2240001" cy="1680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Principio de Fresnel - Huygens - Wikiw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6" y="4662715"/>
            <a:ext cx="1676867" cy="1676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tângulo 6"/>
          <p:cNvSpPr/>
          <p:nvPr/>
        </p:nvSpPr>
        <p:spPr>
          <a:xfrm>
            <a:off x="166812" y="158693"/>
            <a:ext cx="2915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4. A experiência de Young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66812" y="1344430"/>
                <a:ext cx="482124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>
                    <a:solidFill>
                      <a:srgbClr val="12120D"/>
                    </a:solidFill>
                  </a:rPr>
                  <a:t>Claros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12120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 smtClean="0">
                        <a:solidFill>
                          <a:srgbClr val="12120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>
                    <a:solidFill>
                      <a:srgbClr val="12120D"/>
                    </a:solidFill>
                  </a:rPr>
                  <a:t> interferência construtiva (máximo)</a:t>
                </a:r>
              </a:p>
              <a:p>
                <a:endParaRPr lang="pt-BR" dirty="0">
                  <a:solidFill>
                    <a:srgbClr val="12120D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BR" dirty="0">
                    <a:solidFill>
                      <a:srgbClr val="12120D"/>
                    </a:solidFill>
                  </a:rPr>
                  <a:t>Escuros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12120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>
                    <a:solidFill>
                      <a:srgbClr val="12120D"/>
                    </a:solidFill>
                  </a:rPr>
                  <a:t> interferência destrutiva (mínimo)</a:t>
                </a:r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12" y="1344430"/>
                <a:ext cx="4821240" cy="923330"/>
              </a:xfrm>
              <a:prstGeom prst="rect">
                <a:avLst/>
              </a:prstGeom>
              <a:blipFill>
                <a:blip r:embed="rId6"/>
                <a:stretch>
                  <a:fillRect l="-759" t="-3974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141196" y="790220"/>
            <a:ext cx="6391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12120D"/>
                </a:solidFill>
              </a:rPr>
              <a:t>Interferência e difração evidenciaram o caráter ondulatório da luz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788833" y="2959396"/>
            <a:ext cx="1843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12120D"/>
                </a:solidFill>
              </a:rPr>
              <a:t>Luz monocromática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10437295" y="115327"/>
            <a:ext cx="1074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12120D"/>
                </a:solidFill>
              </a:rPr>
              <a:t>anteparo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386821" y="4488370"/>
            <a:ext cx="869843" cy="2035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9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542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YouYuan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Caio Gomes</dc:creator>
  <cp:lastModifiedBy>Caio Correia Gomes</cp:lastModifiedBy>
  <cp:revision>428</cp:revision>
  <dcterms:created xsi:type="dcterms:W3CDTF">2019-09-08T15:18:58Z</dcterms:created>
  <dcterms:modified xsi:type="dcterms:W3CDTF">2024-08-28T01:27:13Z</dcterms:modified>
</cp:coreProperties>
</file>